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67"/>
  </p:handoutMasterIdLst>
  <p:sldIdLst>
    <p:sldId id="485" r:id="rId3"/>
    <p:sldId id="297" r:id="rId4"/>
    <p:sldId id="376" r:id="rId5"/>
    <p:sldId id="291" r:id="rId6"/>
    <p:sldId id="336" r:id="rId7"/>
    <p:sldId id="290" r:id="rId8"/>
    <p:sldId id="284" r:id="rId9"/>
    <p:sldId id="298" r:id="rId10"/>
    <p:sldId id="287" r:id="rId11"/>
    <p:sldId id="385" r:id="rId12"/>
    <p:sldId id="377" r:id="rId13"/>
    <p:sldId id="380" r:id="rId15"/>
    <p:sldId id="378" r:id="rId16"/>
    <p:sldId id="379" r:id="rId17"/>
    <p:sldId id="381" r:id="rId18"/>
    <p:sldId id="384" r:id="rId19"/>
    <p:sldId id="382" r:id="rId20"/>
    <p:sldId id="301" r:id="rId21"/>
    <p:sldId id="386" r:id="rId22"/>
    <p:sldId id="304" r:id="rId23"/>
    <p:sldId id="387" r:id="rId24"/>
    <p:sldId id="306" r:id="rId25"/>
    <p:sldId id="388" r:id="rId26"/>
    <p:sldId id="389" r:id="rId27"/>
    <p:sldId id="428" r:id="rId28"/>
    <p:sldId id="429" r:id="rId29"/>
    <p:sldId id="308" r:id="rId30"/>
    <p:sldId id="309" r:id="rId31"/>
    <p:sldId id="310" r:id="rId32"/>
    <p:sldId id="311" r:id="rId33"/>
    <p:sldId id="337" r:id="rId34"/>
    <p:sldId id="314" r:id="rId35"/>
    <p:sldId id="315" r:id="rId36"/>
    <p:sldId id="316" r:id="rId37"/>
    <p:sldId id="462" r:id="rId38"/>
    <p:sldId id="317" r:id="rId39"/>
    <p:sldId id="318" r:id="rId40"/>
    <p:sldId id="319" r:id="rId41"/>
    <p:sldId id="320" r:id="rId42"/>
    <p:sldId id="321" r:id="rId43"/>
    <p:sldId id="464" r:id="rId44"/>
    <p:sldId id="463" r:id="rId45"/>
    <p:sldId id="323" r:id="rId46"/>
    <p:sldId id="324" r:id="rId47"/>
    <p:sldId id="325" r:id="rId48"/>
    <p:sldId id="326" r:id="rId49"/>
    <p:sldId id="327" r:id="rId50"/>
    <p:sldId id="329" r:id="rId51"/>
    <p:sldId id="495" r:id="rId52"/>
    <p:sldId id="328" r:id="rId53"/>
    <p:sldId id="480" r:id="rId54"/>
    <p:sldId id="481" r:id="rId55"/>
    <p:sldId id="486" r:id="rId56"/>
    <p:sldId id="487" r:id="rId57"/>
    <p:sldId id="488" r:id="rId58"/>
    <p:sldId id="489" r:id="rId59"/>
    <p:sldId id="490" r:id="rId60"/>
    <p:sldId id="491" r:id="rId61"/>
    <p:sldId id="492" r:id="rId62"/>
    <p:sldId id="493" r:id="rId63"/>
    <p:sldId id="494" r:id="rId64"/>
    <p:sldId id="288" r:id="rId65"/>
    <p:sldId id="332" r:id="rId6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ECFF"/>
    <a:srgbClr val="3333CC"/>
    <a:srgbClr val="000000"/>
    <a:srgbClr val="0000FF"/>
    <a:srgbClr val="FF0000"/>
    <a:srgbClr val="1C1C1C"/>
    <a:srgbClr val="9999F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autoAdjust="0"/>
    <p:restoredTop sz="91759" autoAdjust="0"/>
  </p:normalViewPr>
  <p:slideViewPr>
    <p:cSldViewPr>
      <p:cViewPr varScale="1">
        <p:scale>
          <a:sx n="59" d="100"/>
          <a:sy n="59" d="100"/>
        </p:scale>
        <p:origin x="1905" y="33"/>
      </p:cViewPr>
      <p:guideLst>
        <p:guide orient="horz"/>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bleStyles" Target="tableStyles.xml"/><Relationship Id="rId7" Type="http://schemas.openxmlformats.org/officeDocument/2006/relationships/slide" Target="slides/slide5.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0.emf"/><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4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1.vml.rels><?xml version="1.0" encoding="UTF-8" standalone="yes"?>
<Relationships xmlns="http://schemas.openxmlformats.org/package/2006/relationships"><Relationship Id="rId6" Type="http://schemas.openxmlformats.org/officeDocument/2006/relationships/image" Target="../media/image61.emf"/><Relationship Id="rId5" Type="http://schemas.openxmlformats.org/officeDocument/2006/relationships/image" Target="../media/image60.wmf"/><Relationship Id="rId4" Type="http://schemas.openxmlformats.org/officeDocument/2006/relationships/image" Target="../media/image59.wmf"/><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6.emf"/><Relationship Id="rId1" Type="http://schemas.openxmlformats.org/officeDocument/2006/relationships/image" Target="../media/image65.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8.emf"/><Relationship Id="rId1" Type="http://schemas.openxmlformats.org/officeDocument/2006/relationships/image" Target="../media/image6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74.emf"/><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33.wmf"/><Relationship Id="rId3" Type="http://schemas.openxmlformats.org/officeDocument/2006/relationships/image" Target="../media/image31.emf"/><Relationship Id="rId2" Type="http://schemas.openxmlformats.org/officeDocument/2006/relationships/image" Target="../media/image30.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38.wmf"/><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5" Type="http://schemas.openxmlformats.org/officeDocument/2006/relationships/image" Target="../media/image43.wmf"/><Relationship Id="rId4" Type="http://schemas.openxmlformats.org/officeDocument/2006/relationships/image" Target="../media/image42.wmf"/><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9394" name="页眉占位符 59393"/>
          <p:cNvSpPr>
            <a:spLocks noGrp="1"/>
          </p:cNvSpPr>
          <p:nvPr>
            <p:ph type="hdr" sz="quarter"/>
          </p:nvPr>
        </p:nvSpPr>
        <p:spPr>
          <a:xfrm>
            <a:off x="0" y="0"/>
            <a:ext cx="2971800" cy="457200"/>
          </a:xfrm>
          <a:prstGeom prst="rect">
            <a:avLst/>
          </a:prstGeom>
          <a:noFill/>
          <a:ln w="9525">
            <a:noFill/>
          </a:ln>
        </p:spPr>
        <p:txBody>
          <a:bodyPr/>
          <a:lstStyle>
            <a:lvl1pPr eaLnBrk="1" hangingPunct="1">
              <a:defRPr sz="1200" noProof="1">
                <a:latin typeface="Verdana" panose="020B0604030504040204" pitchFamily="34" charset="0"/>
              </a:defRPr>
            </a:lvl1pPr>
          </a:lstStyle>
          <a:p>
            <a:pPr>
              <a:defRPr/>
            </a:pPr>
            <a:r>
              <a:rPr lang="zh-CN" altLang="en-US"/>
              <a:t>gsb</a:t>
            </a:r>
            <a:endParaRPr lang="zh-CN" altLang="en-US"/>
          </a:p>
        </p:txBody>
      </p:sp>
      <p:sp>
        <p:nvSpPr>
          <p:cNvPr id="59395" name="日期占位符 59394"/>
          <p:cNvSpPr>
            <a:spLocks noGrp="1"/>
          </p:cNvSpPr>
          <p:nvPr>
            <p:ph type="dt" sz="quarter" idx="1"/>
          </p:nvPr>
        </p:nvSpPr>
        <p:spPr>
          <a:xfrm>
            <a:off x="3886200" y="0"/>
            <a:ext cx="2971800" cy="457200"/>
          </a:xfrm>
          <a:prstGeom prst="rect">
            <a:avLst/>
          </a:prstGeom>
          <a:noFill/>
          <a:ln w="9525">
            <a:noFill/>
          </a:ln>
        </p:spPr>
        <p:txBody>
          <a:bodyPr/>
          <a:lstStyle>
            <a:lvl1pPr algn="r" eaLnBrk="1" hangingPunct="1">
              <a:defRPr sz="1200" noProof="1">
                <a:latin typeface="Verdana" panose="020B0604030504040204" pitchFamily="34" charset="0"/>
              </a:defRPr>
            </a:lvl1pPr>
          </a:lstStyle>
          <a:p>
            <a:pPr>
              <a:defRPr/>
            </a:pPr>
            <a:endParaRPr lang="zh-CN" altLang="en-US"/>
          </a:p>
        </p:txBody>
      </p:sp>
      <p:sp>
        <p:nvSpPr>
          <p:cNvPr id="59396" name="页脚占位符 59395"/>
          <p:cNvSpPr>
            <a:spLocks noGrp="1"/>
          </p:cNvSpPr>
          <p:nvPr>
            <p:ph type="ftr" sz="quarter" idx="2"/>
          </p:nvPr>
        </p:nvSpPr>
        <p:spPr>
          <a:xfrm>
            <a:off x="0" y="8686800"/>
            <a:ext cx="2971800" cy="457200"/>
          </a:xfrm>
          <a:prstGeom prst="rect">
            <a:avLst/>
          </a:prstGeom>
          <a:noFill/>
          <a:ln w="9525">
            <a:noFill/>
          </a:ln>
        </p:spPr>
        <p:txBody>
          <a:bodyPr anchor="b"/>
          <a:lstStyle>
            <a:lvl1pPr eaLnBrk="1" hangingPunct="1">
              <a:defRPr sz="1200" noProof="1">
                <a:latin typeface="Verdana" panose="020B0604030504040204" pitchFamily="34" charset="0"/>
              </a:defRPr>
            </a:lvl1pPr>
          </a:lstStyle>
          <a:p>
            <a:pPr>
              <a:defRPr/>
            </a:pPr>
            <a:r>
              <a:rPr lang="zh-CN" altLang="en-US"/>
              <a:t>gy</a:t>
            </a:r>
            <a:endParaRPr lang="zh-CN" altLang="en-US"/>
          </a:p>
        </p:txBody>
      </p:sp>
      <p:sp>
        <p:nvSpPr>
          <p:cNvPr id="59397" name="灯片编号占位符 59396"/>
          <p:cNvSpPr>
            <a:spLocks noGrp="1"/>
          </p:cNvSpPr>
          <p:nvPr>
            <p:ph type="sldNum" sz="quarter" idx="3"/>
          </p:nvPr>
        </p:nvSpPr>
        <p:spPr>
          <a:xfrm>
            <a:off x="3886200" y="8686800"/>
            <a:ext cx="2971800" cy="457200"/>
          </a:xfrm>
          <a:prstGeom prst="rect">
            <a:avLst/>
          </a:prstGeom>
          <a:noFill/>
          <a:ln w="9525">
            <a:noFill/>
          </a:ln>
        </p:spPr>
        <p:txBody>
          <a:bodyPr vert="horz" wrap="square" lIns="91440" tIns="45720" rIns="91440" bIns="45720" numCol="1" anchor="b" anchorCtr="0" compatLnSpc="1"/>
          <a:lstStyle>
            <a:lvl1pPr algn="r" eaLnBrk="1" hangingPunct="1">
              <a:defRPr sz="1200">
                <a:latin typeface="Verdana" panose="020B0604030504040204" pitchFamily="34" charset="0"/>
              </a:defRPr>
            </a:lvl1pPr>
          </a:lstStyle>
          <a:p>
            <a:pPr>
              <a:defRPr/>
            </a:pPr>
            <a:fld id="{E2CD7839-D579-4C26-95E3-D4D3058D2A38}"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7346" name="页眉占位符 57345"/>
          <p:cNvSpPr>
            <a:spLocks noGrp="1"/>
          </p:cNvSpPr>
          <p:nvPr>
            <p:ph type="hdr" sz="quarter"/>
          </p:nvPr>
        </p:nvSpPr>
        <p:spPr>
          <a:xfrm>
            <a:off x="0" y="0"/>
            <a:ext cx="2971800" cy="457200"/>
          </a:xfrm>
          <a:prstGeom prst="rect">
            <a:avLst/>
          </a:prstGeom>
          <a:noFill/>
          <a:ln w="9525">
            <a:noFill/>
          </a:ln>
        </p:spPr>
        <p:txBody>
          <a:bodyPr/>
          <a:lstStyle>
            <a:lvl1pPr eaLnBrk="1" hangingPunct="1">
              <a:defRPr sz="1200" noProof="1">
                <a:latin typeface="Verdana" panose="020B0604030504040204" pitchFamily="34" charset="0"/>
              </a:defRPr>
            </a:lvl1pPr>
          </a:lstStyle>
          <a:p>
            <a:pPr>
              <a:defRPr/>
            </a:pPr>
            <a:r>
              <a:rPr lang="zh-CN" altLang="en-US"/>
              <a:t>gsb</a:t>
            </a:r>
            <a:endParaRPr lang="zh-CN" altLang="en-US"/>
          </a:p>
        </p:txBody>
      </p:sp>
      <p:sp>
        <p:nvSpPr>
          <p:cNvPr id="57347" name="日期占位符 57346"/>
          <p:cNvSpPr>
            <a:spLocks noGrp="1"/>
          </p:cNvSpPr>
          <p:nvPr>
            <p:ph type="dt" idx="1"/>
          </p:nvPr>
        </p:nvSpPr>
        <p:spPr>
          <a:xfrm>
            <a:off x="3886200" y="0"/>
            <a:ext cx="2971800" cy="457200"/>
          </a:xfrm>
          <a:prstGeom prst="rect">
            <a:avLst/>
          </a:prstGeom>
          <a:noFill/>
          <a:ln w="9525">
            <a:noFill/>
          </a:ln>
        </p:spPr>
        <p:txBody>
          <a:bodyPr/>
          <a:lstStyle>
            <a:lvl1pPr algn="r" eaLnBrk="1" hangingPunct="1">
              <a:defRPr sz="1200" noProof="1">
                <a:latin typeface="Verdana" panose="020B0604030504040204" pitchFamily="34" charset="0"/>
              </a:defRPr>
            </a:lvl1pPr>
          </a:lstStyle>
          <a:p>
            <a:pPr>
              <a:defRPr/>
            </a:pPr>
            <a:endParaRPr lang="zh-CN" altLang="en-US"/>
          </a:p>
        </p:txBody>
      </p:sp>
      <p:sp>
        <p:nvSpPr>
          <p:cNvPr id="3076" name="幻灯片图像占位符 57347"/>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01" name="文本占位符 57348"/>
          <p:cNvSpPr>
            <a:spLocks noGrp="1" noChangeArrowheads="1"/>
          </p:cNvSpPr>
          <p:nvPr>
            <p:ph type="body" sz="quarter" idx="9"/>
          </p:nvPr>
        </p:nvSpPr>
        <p:spPr bwMode="auto">
          <a:xfrm>
            <a:off x="914400" y="4343400"/>
            <a:ext cx="5029200" cy="4114800"/>
          </a:xfrm>
          <a:prstGeom prst="rect">
            <a:avLst/>
          </a:prstGeom>
          <a:noFill/>
          <a:ln>
            <a:noFill/>
          </a:ln>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7350" name="页脚占位符 57349"/>
          <p:cNvSpPr>
            <a:spLocks noGrp="1"/>
          </p:cNvSpPr>
          <p:nvPr>
            <p:ph type="ftr" sz="quarter" idx="4"/>
          </p:nvPr>
        </p:nvSpPr>
        <p:spPr>
          <a:xfrm>
            <a:off x="0" y="8686800"/>
            <a:ext cx="2971800" cy="457200"/>
          </a:xfrm>
          <a:prstGeom prst="rect">
            <a:avLst/>
          </a:prstGeom>
          <a:noFill/>
          <a:ln w="9525">
            <a:noFill/>
          </a:ln>
        </p:spPr>
        <p:txBody>
          <a:bodyPr anchor="b"/>
          <a:lstStyle>
            <a:lvl1pPr eaLnBrk="1" hangingPunct="1">
              <a:defRPr sz="1200" noProof="1">
                <a:latin typeface="Verdana" panose="020B0604030504040204" pitchFamily="34" charset="0"/>
              </a:defRPr>
            </a:lvl1pPr>
          </a:lstStyle>
          <a:p>
            <a:pPr>
              <a:defRPr/>
            </a:pPr>
            <a:r>
              <a:rPr lang="zh-CN" altLang="en-US"/>
              <a:t>gy</a:t>
            </a:r>
            <a:endParaRPr lang="zh-CN" altLang="en-US"/>
          </a:p>
        </p:txBody>
      </p:sp>
      <p:sp>
        <p:nvSpPr>
          <p:cNvPr id="57351" name="灯片编号占位符 57350"/>
          <p:cNvSpPr>
            <a:spLocks noGrp="1"/>
          </p:cNvSpPr>
          <p:nvPr>
            <p:ph type="sldNum" sz="quarter" idx="5"/>
          </p:nvPr>
        </p:nvSpPr>
        <p:spPr>
          <a:xfrm>
            <a:off x="3886200" y="8686800"/>
            <a:ext cx="2971800" cy="457200"/>
          </a:xfrm>
          <a:prstGeom prst="rect">
            <a:avLst/>
          </a:prstGeom>
          <a:noFill/>
          <a:ln w="9525">
            <a:noFill/>
          </a:ln>
        </p:spPr>
        <p:txBody>
          <a:bodyPr vert="horz" wrap="square" lIns="91440" tIns="45720" rIns="91440" bIns="45720" numCol="1" anchor="b" anchorCtr="0" compatLnSpc="1"/>
          <a:lstStyle>
            <a:lvl1pPr algn="r" eaLnBrk="1" hangingPunct="1">
              <a:defRPr sz="1200">
                <a:latin typeface="Verdana" panose="020B0604030504040204" pitchFamily="34" charset="0"/>
              </a:defRPr>
            </a:lvl1pPr>
          </a:lstStyle>
          <a:p>
            <a:pPr>
              <a:defRPr/>
            </a:pPr>
            <a:fld id="{7C197C84-AF17-4CBE-ADD1-32F454717B8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p:sp>
      <p:sp>
        <p:nvSpPr>
          <p:cNvPr id="1638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B26F1FB-2C52-4B01-99FC-9A24F9825BA4}" type="slidenum">
              <a:rPr lang="zh-CN" altLang="en-US" smtClean="0">
                <a:latin typeface="Verdana" panose="020B0604030504040204" pitchFamily="34" charset="0"/>
              </a:rPr>
            </a:fld>
            <a:endParaRPr lang="zh-CN" altLang="en-US">
              <a:latin typeface="Verdana" panose="020B060403050404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p:nvPr>
        </p:nvSpPr>
        <p:spPr/>
      </p:sp>
      <p:sp>
        <p:nvSpPr>
          <p:cNvPr id="1945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t>0</a:t>
            </a:r>
            <a:r>
              <a:rPr lang="zh-CN" altLang="en-US" b="1"/>
              <a:t>、空间站：</a:t>
            </a:r>
            <a:endParaRPr lang="en-US" altLang="zh-CN" b="1"/>
          </a:p>
          <a:p>
            <a:r>
              <a:rPr lang="en-US" altLang="zh-CN"/>
              <a:t>01</a:t>
            </a:r>
            <a:r>
              <a:rPr lang="zh-CN" altLang="en-US"/>
              <a:t>、天宫一号：</a:t>
            </a:r>
            <a:r>
              <a:rPr lang="en-US" altLang="zh-CN"/>
              <a:t>2011</a:t>
            </a:r>
            <a:r>
              <a:rPr lang="zh-CN" altLang="en-US"/>
              <a:t>年</a:t>
            </a:r>
            <a:r>
              <a:rPr lang="en-US" altLang="zh-CN"/>
              <a:t>09</a:t>
            </a:r>
            <a:r>
              <a:rPr lang="zh-CN" altLang="en-US"/>
              <a:t>月</a:t>
            </a:r>
            <a:r>
              <a:rPr lang="en-US" altLang="zh-CN"/>
              <a:t>29</a:t>
            </a:r>
            <a:r>
              <a:rPr lang="zh-CN" altLang="en-US"/>
              <a:t>日发射（</a:t>
            </a:r>
            <a:r>
              <a:rPr lang="en-US" altLang="zh-CN"/>
              <a:t>2011</a:t>
            </a:r>
            <a:r>
              <a:rPr lang="zh-CN" altLang="en-US"/>
              <a:t>、</a:t>
            </a:r>
            <a:r>
              <a:rPr lang="en-US" altLang="zh-CN"/>
              <a:t>2012</a:t>
            </a:r>
            <a:r>
              <a:rPr lang="zh-CN" altLang="en-US"/>
              <a:t>、</a:t>
            </a:r>
            <a:r>
              <a:rPr lang="en-US" altLang="zh-CN"/>
              <a:t>2013</a:t>
            </a:r>
            <a:r>
              <a:rPr lang="zh-CN" altLang="en-US"/>
              <a:t>年，分别成功对接神八、神九、神十；</a:t>
            </a:r>
            <a:r>
              <a:rPr lang="en-US" altLang="zh-CN"/>
              <a:t>2016</a:t>
            </a:r>
            <a:r>
              <a:rPr lang="zh-CN" altLang="en-US"/>
              <a:t>年</a:t>
            </a:r>
            <a:r>
              <a:rPr lang="en-US" altLang="zh-CN"/>
              <a:t>3</a:t>
            </a:r>
            <a:r>
              <a:rPr lang="zh-CN" altLang="en-US"/>
              <a:t>月</a:t>
            </a:r>
            <a:r>
              <a:rPr lang="en-US" altLang="zh-CN"/>
              <a:t>16</a:t>
            </a:r>
            <a:r>
              <a:rPr lang="zh-CN" altLang="en-US"/>
              <a:t>日终止数据服务，</a:t>
            </a:r>
            <a:r>
              <a:rPr lang="en-US" altLang="zh-CN"/>
              <a:t>2018</a:t>
            </a:r>
            <a:r>
              <a:rPr lang="zh-CN" altLang="en-US"/>
              <a:t>年</a:t>
            </a:r>
            <a:r>
              <a:rPr lang="en-US" altLang="zh-CN"/>
              <a:t>4</a:t>
            </a:r>
            <a:r>
              <a:rPr lang="zh-CN" altLang="en-US"/>
              <a:t>月</a:t>
            </a:r>
            <a:r>
              <a:rPr lang="en-US" altLang="zh-CN"/>
              <a:t>2</a:t>
            </a:r>
            <a:r>
              <a:rPr lang="zh-CN" altLang="en-US"/>
              <a:t>日再入大气层销毁）；</a:t>
            </a:r>
            <a:endParaRPr lang="en-US" altLang="zh-CN"/>
          </a:p>
          <a:p>
            <a:r>
              <a:rPr lang="en-US" altLang="zh-CN"/>
              <a:t>02</a:t>
            </a:r>
            <a:r>
              <a:rPr lang="zh-CN" altLang="en-US"/>
              <a:t>、天宫二号：</a:t>
            </a:r>
            <a:r>
              <a:rPr lang="en-US" altLang="zh-CN"/>
              <a:t>2016</a:t>
            </a:r>
            <a:r>
              <a:rPr lang="zh-CN" altLang="en-US"/>
              <a:t>年</a:t>
            </a:r>
            <a:r>
              <a:rPr lang="en-US" altLang="zh-CN"/>
              <a:t>09</a:t>
            </a:r>
            <a:r>
              <a:rPr lang="zh-CN" altLang="en-US"/>
              <a:t>月</a:t>
            </a:r>
            <a:r>
              <a:rPr lang="en-US" altLang="zh-CN"/>
              <a:t>15</a:t>
            </a:r>
            <a:r>
              <a:rPr lang="zh-CN" altLang="en-US"/>
              <a:t>日发射（</a:t>
            </a:r>
            <a:r>
              <a:rPr lang="en-US" altLang="zh-CN"/>
              <a:t>2016</a:t>
            </a:r>
            <a:r>
              <a:rPr lang="zh-CN" altLang="en-US"/>
              <a:t>、</a:t>
            </a:r>
            <a:r>
              <a:rPr lang="en-US" altLang="zh-CN"/>
              <a:t>2017</a:t>
            </a:r>
            <a:r>
              <a:rPr lang="zh-CN" altLang="en-US"/>
              <a:t>年，分别成功对接神十一、天舟一号；</a:t>
            </a:r>
            <a:r>
              <a:rPr lang="en-US" altLang="zh-CN"/>
              <a:t>2019</a:t>
            </a:r>
            <a:r>
              <a:rPr lang="zh-CN" altLang="en-US"/>
              <a:t>年</a:t>
            </a:r>
            <a:r>
              <a:rPr lang="en-US" altLang="zh-CN"/>
              <a:t>7</a:t>
            </a:r>
            <a:r>
              <a:rPr lang="zh-CN" altLang="en-US"/>
              <a:t>月</a:t>
            </a:r>
            <a:r>
              <a:rPr lang="en-US" altLang="zh-CN"/>
              <a:t>16</a:t>
            </a:r>
            <a:r>
              <a:rPr lang="zh-CN" altLang="en-US"/>
              <a:t>日终止数据服务，</a:t>
            </a:r>
            <a:r>
              <a:rPr lang="en-US" altLang="zh-CN"/>
              <a:t>2019</a:t>
            </a:r>
            <a:r>
              <a:rPr lang="zh-CN" altLang="en-US"/>
              <a:t>年</a:t>
            </a:r>
            <a:r>
              <a:rPr lang="en-US" altLang="zh-CN"/>
              <a:t>7</a:t>
            </a:r>
            <a:r>
              <a:rPr lang="zh-CN" altLang="en-US"/>
              <a:t>月</a:t>
            </a:r>
            <a:r>
              <a:rPr lang="en-US" altLang="zh-CN"/>
              <a:t>19</a:t>
            </a:r>
            <a:r>
              <a:rPr lang="zh-CN" altLang="en-US"/>
              <a:t>日再入大气层）。</a:t>
            </a:r>
            <a:endParaRPr lang="en-US" altLang="zh-CN"/>
          </a:p>
          <a:p>
            <a:r>
              <a:rPr lang="en-US" altLang="zh-CN"/>
              <a:t>03</a:t>
            </a:r>
            <a:r>
              <a:rPr lang="zh-CN" altLang="en-US"/>
              <a:t>、天和核心舱：</a:t>
            </a:r>
            <a:r>
              <a:rPr lang="en-US" altLang="zh-CN"/>
              <a:t>2021</a:t>
            </a:r>
            <a:r>
              <a:rPr lang="zh-CN" altLang="en-US"/>
              <a:t>年</a:t>
            </a:r>
            <a:r>
              <a:rPr lang="en-US" altLang="zh-CN"/>
              <a:t>4</a:t>
            </a:r>
            <a:r>
              <a:rPr lang="zh-CN" altLang="en-US"/>
              <a:t>月</a:t>
            </a:r>
            <a:r>
              <a:rPr lang="en-US" altLang="zh-CN"/>
              <a:t>29</a:t>
            </a:r>
            <a:r>
              <a:rPr lang="zh-CN" altLang="en-US"/>
              <a:t>日发射（</a:t>
            </a:r>
            <a:r>
              <a:rPr lang="zh-CN" altLang="en-US" b="1"/>
              <a:t>首个中国空间站</a:t>
            </a:r>
            <a:r>
              <a:rPr lang="zh-CN" altLang="en-US"/>
              <a:t>，</a:t>
            </a:r>
            <a:r>
              <a:rPr lang="en-US" altLang="zh-CN"/>
              <a:t>5</a:t>
            </a:r>
            <a:r>
              <a:rPr lang="zh-CN" altLang="en-US"/>
              <a:t>月</a:t>
            </a:r>
            <a:r>
              <a:rPr lang="en-US" altLang="zh-CN"/>
              <a:t>30</a:t>
            </a:r>
            <a:r>
              <a:rPr lang="zh-CN" altLang="en-US"/>
              <a:t>日成功对接天舟二号，</a:t>
            </a:r>
            <a:r>
              <a:rPr lang="en-US" altLang="zh-CN"/>
              <a:t>6</a:t>
            </a:r>
            <a:r>
              <a:rPr lang="zh-CN" altLang="en-US"/>
              <a:t>月</a:t>
            </a:r>
            <a:r>
              <a:rPr lang="en-US" altLang="zh-CN"/>
              <a:t>17</a:t>
            </a:r>
            <a:r>
              <a:rPr lang="zh-CN" altLang="en-US"/>
              <a:t>日成功对接神舟十二号）。</a:t>
            </a:r>
            <a:endParaRPr lang="en-US" altLang="zh-CN"/>
          </a:p>
          <a:p>
            <a:r>
              <a:rPr lang="en-US" altLang="zh-CN" b="1"/>
              <a:t>1</a:t>
            </a:r>
            <a:r>
              <a:rPr lang="zh-CN" altLang="en-US" b="1"/>
              <a:t>、货运飞船：</a:t>
            </a:r>
            <a:endParaRPr lang="en-US" altLang="zh-CN" b="1"/>
          </a:p>
          <a:p>
            <a:r>
              <a:rPr lang="en-US" altLang="zh-CN"/>
              <a:t>11</a:t>
            </a:r>
            <a:r>
              <a:rPr lang="zh-CN" altLang="en-US"/>
              <a:t>、天舟一号：</a:t>
            </a:r>
            <a:r>
              <a:rPr lang="en-US" altLang="zh-CN"/>
              <a:t>2017</a:t>
            </a:r>
            <a:r>
              <a:rPr lang="zh-CN" altLang="en-US"/>
              <a:t>年</a:t>
            </a:r>
            <a:r>
              <a:rPr lang="en-US" altLang="zh-CN"/>
              <a:t>04</a:t>
            </a:r>
            <a:r>
              <a:rPr lang="zh-CN" altLang="en-US"/>
              <a:t>月</a:t>
            </a:r>
            <a:r>
              <a:rPr lang="en-US" altLang="zh-CN"/>
              <a:t>20</a:t>
            </a:r>
            <a:r>
              <a:rPr lang="zh-CN" altLang="en-US"/>
              <a:t>日发射（第一艘货运飞船，向天宫二号运输货物，载人航天工程“三步走”战略中“第二步”的收官之作；</a:t>
            </a:r>
            <a:r>
              <a:rPr lang="en-US" altLang="zh-CN"/>
              <a:t>2017</a:t>
            </a:r>
            <a:r>
              <a:rPr lang="zh-CN" altLang="en-US"/>
              <a:t>年</a:t>
            </a:r>
            <a:r>
              <a:rPr lang="en-US" altLang="zh-CN"/>
              <a:t>9</a:t>
            </a:r>
            <a:r>
              <a:rPr lang="zh-CN" altLang="en-US"/>
              <a:t>月</a:t>
            </a:r>
            <a:r>
              <a:rPr lang="en-US" altLang="zh-CN"/>
              <a:t>22</a:t>
            </a:r>
            <a:r>
              <a:rPr lang="zh-CN" altLang="en-US"/>
              <a:t>日进入大气层销毁）； </a:t>
            </a:r>
            <a:endParaRPr lang="zh-CN" altLang="en-US"/>
          </a:p>
          <a:p>
            <a:r>
              <a:rPr lang="en-US" altLang="zh-CN"/>
              <a:t>12</a:t>
            </a:r>
            <a:r>
              <a:rPr lang="zh-CN" altLang="en-US"/>
              <a:t>、天舟二号：</a:t>
            </a:r>
            <a:r>
              <a:rPr lang="en-US" altLang="zh-CN"/>
              <a:t>2021</a:t>
            </a:r>
            <a:r>
              <a:rPr lang="zh-CN" altLang="en-US"/>
              <a:t>年</a:t>
            </a:r>
            <a:r>
              <a:rPr lang="en-US" altLang="zh-CN"/>
              <a:t>05</a:t>
            </a:r>
            <a:r>
              <a:rPr lang="zh-CN" altLang="en-US"/>
              <a:t>月</a:t>
            </a:r>
            <a:r>
              <a:rPr lang="en-US" altLang="zh-CN"/>
              <a:t>29</a:t>
            </a:r>
            <a:r>
              <a:rPr lang="zh-CN" altLang="en-US"/>
              <a:t>日发射（第二艘货运飞船，</a:t>
            </a:r>
            <a:r>
              <a:rPr lang="en-US" altLang="zh-CN"/>
              <a:t>5</a:t>
            </a:r>
            <a:r>
              <a:rPr lang="zh-CN" altLang="en-US"/>
              <a:t>月</a:t>
            </a:r>
            <a:r>
              <a:rPr lang="en-US" altLang="zh-CN"/>
              <a:t>30</a:t>
            </a:r>
            <a:r>
              <a:rPr lang="zh-CN" altLang="en-US"/>
              <a:t>日成功对接天和核心舱后向端口，并形成组合体飞行）。</a:t>
            </a:r>
            <a:endParaRPr lang="zh-CN" altLang="en-US"/>
          </a:p>
          <a:p>
            <a:r>
              <a:rPr lang="en-US" altLang="zh-CN" b="1"/>
              <a:t>2</a:t>
            </a:r>
            <a:r>
              <a:rPr lang="zh-CN" altLang="en-US" b="1"/>
              <a:t>、载人飞船：</a:t>
            </a:r>
            <a:endParaRPr lang="en-US" altLang="zh-CN" b="1"/>
          </a:p>
          <a:p>
            <a:r>
              <a:rPr lang="en-US" altLang="zh-CN"/>
              <a:t>21</a:t>
            </a:r>
            <a:r>
              <a:rPr lang="zh-CN" altLang="en-US"/>
              <a:t>、神舟五号：</a:t>
            </a:r>
            <a:r>
              <a:rPr lang="en-US" altLang="zh-CN"/>
              <a:t>2003</a:t>
            </a:r>
            <a:r>
              <a:rPr lang="zh-CN" altLang="en-US"/>
              <a:t>年</a:t>
            </a:r>
            <a:r>
              <a:rPr lang="en-US" altLang="zh-CN"/>
              <a:t>10</a:t>
            </a:r>
            <a:r>
              <a:rPr lang="zh-CN" altLang="en-US"/>
              <a:t>月</a:t>
            </a:r>
            <a:r>
              <a:rPr lang="en-US" altLang="zh-CN"/>
              <a:t>15</a:t>
            </a:r>
            <a:r>
              <a:rPr lang="zh-CN" altLang="en-US"/>
              <a:t>日发射（杨利伟；</a:t>
            </a:r>
            <a:r>
              <a:rPr lang="zh-CN" altLang="en-US" b="1"/>
              <a:t>中国载人航天里程碑</a:t>
            </a:r>
            <a:r>
              <a:rPr lang="zh-CN" altLang="en-US"/>
              <a:t>）；</a:t>
            </a:r>
            <a:endParaRPr lang="en-US" altLang="zh-CN"/>
          </a:p>
          <a:p>
            <a:r>
              <a:rPr lang="en-US" altLang="zh-CN"/>
              <a:t>22</a:t>
            </a:r>
            <a:r>
              <a:rPr lang="zh-CN" altLang="en-US"/>
              <a:t>、神舟六号：</a:t>
            </a:r>
            <a:r>
              <a:rPr lang="en-US" altLang="zh-CN"/>
              <a:t>2005</a:t>
            </a:r>
            <a:r>
              <a:rPr lang="zh-CN" altLang="en-US"/>
              <a:t>年</a:t>
            </a:r>
            <a:r>
              <a:rPr lang="en-US" altLang="zh-CN"/>
              <a:t>10</a:t>
            </a:r>
            <a:r>
              <a:rPr lang="zh-CN" altLang="en-US"/>
              <a:t>月</a:t>
            </a:r>
            <a:r>
              <a:rPr lang="en-US" altLang="zh-CN"/>
              <a:t>12</a:t>
            </a:r>
            <a:r>
              <a:rPr lang="zh-CN" altLang="en-US"/>
              <a:t>日发射（费俊龙、聂海胜）；</a:t>
            </a:r>
            <a:endParaRPr lang="en-US" altLang="zh-CN"/>
          </a:p>
          <a:p>
            <a:r>
              <a:rPr lang="en-US" altLang="zh-CN"/>
              <a:t>23</a:t>
            </a:r>
            <a:r>
              <a:rPr lang="zh-CN" altLang="en-US"/>
              <a:t>、神舟七号：</a:t>
            </a:r>
            <a:r>
              <a:rPr lang="en-US" altLang="zh-CN"/>
              <a:t>2008</a:t>
            </a:r>
            <a:r>
              <a:rPr lang="zh-CN" altLang="en-US"/>
              <a:t>年</a:t>
            </a:r>
            <a:r>
              <a:rPr lang="en-US" altLang="zh-CN"/>
              <a:t>09</a:t>
            </a:r>
            <a:r>
              <a:rPr lang="zh-CN" altLang="en-US"/>
              <a:t>月</a:t>
            </a:r>
            <a:r>
              <a:rPr lang="en-US" altLang="zh-CN"/>
              <a:t>25</a:t>
            </a:r>
            <a:r>
              <a:rPr lang="zh-CN" altLang="en-US"/>
              <a:t>日发射（翟志刚、刘伯明、景海鹏；翟志刚首次太空漫步）；</a:t>
            </a:r>
            <a:endParaRPr lang="en-US" altLang="zh-CN"/>
          </a:p>
          <a:p>
            <a:r>
              <a:rPr lang="en-US" altLang="zh-CN">
                <a:solidFill>
                  <a:srgbClr val="FF0000"/>
                </a:solidFill>
              </a:rPr>
              <a:t>24</a:t>
            </a:r>
            <a:r>
              <a:rPr lang="zh-CN" altLang="en-US">
                <a:solidFill>
                  <a:srgbClr val="FF0000"/>
                </a:solidFill>
              </a:rPr>
              <a:t>、神舟八号：</a:t>
            </a:r>
            <a:r>
              <a:rPr lang="en-US" altLang="zh-CN">
                <a:solidFill>
                  <a:srgbClr val="FF0000"/>
                </a:solidFill>
              </a:rPr>
              <a:t>2011</a:t>
            </a:r>
            <a:r>
              <a:rPr lang="zh-CN" altLang="en-US">
                <a:solidFill>
                  <a:srgbClr val="FF0000"/>
                </a:solidFill>
              </a:rPr>
              <a:t>年</a:t>
            </a:r>
            <a:r>
              <a:rPr lang="en-US" altLang="zh-CN">
                <a:solidFill>
                  <a:srgbClr val="FF0000"/>
                </a:solidFill>
              </a:rPr>
              <a:t>11</a:t>
            </a:r>
            <a:r>
              <a:rPr lang="zh-CN" altLang="en-US">
                <a:solidFill>
                  <a:srgbClr val="FF0000"/>
                </a:solidFill>
              </a:rPr>
              <a:t>月</a:t>
            </a:r>
            <a:r>
              <a:rPr lang="en-US" altLang="zh-CN">
                <a:solidFill>
                  <a:srgbClr val="FF0000"/>
                </a:solidFill>
              </a:rPr>
              <a:t>01</a:t>
            </a:r>
            <a:r>
              <a:rPr lang="zh-CN" altLang="en-US">
                <a:solidFill>
                  <a:srgbClr val="FF0000"/>
                </a:solidFill>
              </a:rPr>
              <a:t>日</a:t>
            </a:r>
            <a:r>
              <a:rPr lang="zh-CN" altLang="en-US"/>
              <a:t>发射</a:t>
            </a:r>
            <a:r>
              <a:rPr lang="zh-CN" altLang="en-US">
                <a:solidFill>
                  <a:srgbClr val="FF0000"/>
                </a:solidFill>
              </a:rPr>
              <a:t>（无人，</a:t>
            </a:r>
            <a:r>
              <a:rPr lang="en-US" altLang="zh-CN">
                <a:solidFill>
                  <a:srgbClr val="FF0000"/>
                </a:solidFill>
              </a:rPr>
              <a:t>11</a:t>
            </a:r>
            <a:r>
              <a:rPr lang="zh-CN" altLang="en-US">
                <a:solidFill>
                  <a:srgbClr val="FF0000"/>
                </a:solidFill>
              </a:rPr>
              <a:t>月</a:t>
            </a:r>
            <a:r>
              <a:rPr lang="en-US" altLang="zh-CN">
                <a:solidFill>
                  <a:srgbClr val="FF0000"/>
                </a:solidFill>
              </a:rPr>
              <a:t>3</a:t>
            </a:r>
            <a:r>
              <a:rPr lang="zh-CN" altLang="en-US">
                <a:solidFill>
                  <a:srgbClr val="FF0000"/>
                </a:solidFill>
              </a:rPr>
              <a:t>日与天宫一号</a:t>
            </a:r>
            <a:r>
              <a:rPr lang="zh-CN" altLang="en-US" b="1">
                <a:solidFill>
                  <a:srgbClr val="FF0000"/>
                </a:solidFill>
              </a:rPr>
              <a:t>首次对接成功，</a:t>
            </a:r>
            <a:r>
              <a:rPr lang="zh-CN" altLang="en-US" b="1"/>
              <a:t>中国载人航天发展历程中的重要里程碑</a:t>
            </a:r>
            <a:r>
              <a:rPr lang="zh-CN" altLang="en-US"/>
              <a:t>，</a:t>
            </a:r>
            <a:r>
              <a:rPr lang="en-US" altLang="zh-CN"/>
              <a:t>2011</a:t>
            </a:r>
            <a:r>
              <a:rPr lang="zh-CN" altLang="en-US"/>
              <a:t>年</a:t>
            </a:r>
            <a:r>
              <a:rPr lang="en-US" altLang="zh-CN"/>
              <a:t>11</a:t>
            </a:r>
            <a:r>
              <a:rPr lang="zh-CN" altLang="en-US"/>
              <a:t>月</a:t>
            </a:r>
            <a:r>
              <a:rPr lang="en-US" altLang="zh-CN"/>
              <a:t>17</a:t>
            </a:r>
            <a:r>
              <a:rPr lang="zh-CN" altLang="en-US"/>
              <a:t>日返回舱降落于内蒙古</a:t>
            </a:r>
            <a:r>
              <a:rPr lang="zh-CN" altLang="en-US">
                <a:solidFill>
                  <a:srgbClr val="FF0000"/>
                </a:solidFill>
              </a:rPr>
              <a:t>）；</a:t>
            </a:r>
            <a:endParaRPr lang="en-US" altLang="zh-CN">
              <a:solidFill>
                <a:srgbClr val="FF0000"/>
              </a:solidFill>
            </a:endParaRPr>
          </a:p>
          <a:p>
            <a:r>
              <a:rPr lang="en-US" altLang="zh-CN"/>
              <a:t>25</a:t>
            </a:r>
            <a:r>
              <a:rPr lang="zh-CN" altLang="en-US"/>
              <a:t>、神舟九号：</a:t>
            </a:r>
            <a:r>
              <a:rPr lang="en-US" altLang="zh-CN"/>
              <a:t>2012</a:t>
            </a:r>
            <a:r>
              <a:rPr lang="zh-CN" altLang="en-US"/>
              <a:t>年</a:t>
            </a:r>
            <a:r>
              <a:rPr lang="en-US" altLang="zh-CN"/>
              <a:t>06</a:t>
            </a:r>
            <a:r>
              <a:rPr lang="zh-CN" altLang="en-US"/>
              <a:t>月</a:t>
            </a:r>
            <a:r>
              <a:rPr lang="en-US" altLang="zh-CN"/>
              <a:t>16</a:t>
            </a:r>
            <a:r>
              <a:rPr lang="zh-CN" altLang="en-US"/>
              <a:t>日发射（景海鹏、刘旺、刘洋；刘洋成为中国第一位女宇航员，</a:t>
            </a:r>
            <a:r>
              <a:rPr lang="en-US" altLang="zh-CN"/>
              <a:t>6</a:t>
            </a:r>
            <a:r>
              <a:rPr lang="zh-CN" altLang="en-US"/>
              <a:t>月</a:t>
            </a:r>
            <a:r>
              <a:rPr lang="en-US" altLang="zh-CN"/>
              <a:t>18</a:t>
            </a:r>
            <a:r>
              <a:rPr lang="zh-CN" altLang="en-US"/>
              <a:t>日成功对接天宫一号）；</a:t>
            </a:r>
            <a:endParaRPr lang="en-US" altLang="zh-CN"/>
          </a:p>
          <a:p>
            <a:r>
              <a:rPr lang="en-US" altLang="zh-CN"/>
              <a:t>26</a:t>
            </a:r>
            <a:r>
              <a:rPr lang="zh-CN" altLang="en-US"/>
              <a:t>、神舟十号：</a:t>
            </a:r>
            <a:r>
              <a:rPr lang="en-US" altLang="zh-CN"/>
              <a:t>2013</a:t>
            </a:r>
            <a:r>
              <a:rPr lang="zh-CN" altLang="en-US"/>
              <a:t>年</a:t>
            </a:r>
            <a:r>
              <a:rPr lang="en-US" altLang="zh-CN"/>
              <a:t>06</a:t>
            </a:r>
            <a:r>
              <a:rPr lang="zh-CN" altLang="en-US"/>
              <a:t>月</a:t>
            </a:r>
            <a:r>
              <a:rPr lang="en-US" altLang="zh-CN"/>
              <a:t>11</a:t>
            </a:r>
            <a:r>
              <a:rPr lang="zh-CN" altLang="en-US"/>
              <a:t>日发射（聂海胜、张晓光、王亚平；</a:t>
            </a:r>
            <a:r>
              <a:rPr lang="en-US" altLang="zh-CN"/>
              <a:t>6</a:t>
            </a:r>
            <a:r>
              <a:rPr lang="zh-CN" altLang="en-US"/>
              <a:t>月</a:t>
            </a:r>
            <a:r>
              <a:rPr lang="en-US" altLang="zh-CN"/>
              <a:t>13</a:t>
            </a:r>
            <a:r>
              <a:rPr lang="zh-CN" altLang="en-US"/>
              <a:t>日成功对接天宫一号，航天员入驻天宫一号）；</a:t>
            </a:r>
            <a:endParaRPr lang="en-US" altLang="zh-CN"/>
          </a:p>
          <a:p>
            <a:r>
              <a:rPr lang="en-US" altLang="zh-CN"/>
              <a:t>27</a:t>
            </a:r>
            <a:r>
              <a:rPr lang="zh-CN" altLang="en-US"/>
              <a:t>、神舟十一号：</a:t>
            </a:r>
            <a:r>
              <a:rPr lang="en-US" altLang="zh-CN"/>
              <a:t>2016</a:t>
            </a:r>
            <a:r>
              <a:rPr lang="zh-CN" altLang="en-US"/>
              <a:t>年</a:t>
            </a:r>
            <a:r>
              <a:rPr lang="en-US" altLang="zh-CN"/>
              <a:t>10</a:t>
            </a:r>
            <a:r>
              <a:rPr lang="zh-CN" altLang="en-US"/>
              <a:t>月</a:t>
            </a:r>
            <a:r>
              <a:rPr lang="en-US" altLang="zh-CN"/>
              <a:t>17</a:t>
            </a:r>
            <a:r>
              <a:rPr lang="zh-CN" altLang="en-US"/>
              <a:t>日发射（景海鹏、陈冬；</a:t>
            </a:r>
            <a:r>
              <a:rPr lang="en-US" altLang="zh-CN"/>
              <a:t>10</a:t>
            </a:r>
            <a:r>
              <a:rPr lang="zh-CN" altLang="en-US"/>
              <a:t>月</a:t>
            </a:r>
            <a:r>
              <a:rPr lang="en-US" altLang="zh-CN"/>
              <a:t>19</a:t>
            </a:r>
            <a:r>
              <a:rPr lang="zh-CN" altLang="en-US"/>
              <a:t>日成功对接天宫二号，航天员入驻天宫二号）；</a:t>
            </a:r>
            <a:endParaRPr lang="en-US" altLang="zh-CN"/>
          </a:p>
          <a:p>
            <a:r>
              <a:rPr lang="en-US" altLang="zh-CN"/>
              <a:t>28</a:t>
            </a:r>
            <a:r>
              <a:rPr lang="zh-CN" altLang="en-US"/>
              <a:t>、神舟十二号：</a:t>
            </a:r>
            <a:r>
              <a:rPr lang="en-US" altLang="zh-CN"/>
              <a:t>2021</a:t>
            </a:r>
            <a:r>
              <a:rPr lang="zh-CN" altLang="en-US"/>
              <a:t>年</a:t>
            </a:r>
            <a:r>
              <a:rPr lang="en-US" altLang="zh-CN"/>
              <a:t>06</a:t>
            </a:r>
            <a:r>
              <a:rPr lang="zh-CN" altLang="en-US"/>
              <a:t>月</a:t>
            </a:r>
            <a:r>
              <a:rPr lang="en-US" altLang="zh-CN"/>
              <a:t>17</a:t>
            </a:r>
            <a:r>
              <a:rPr lang="zh-CN" altLang="en-US"/>
              <a:t>日发射（聂海胜、刘伯明、汤洪波；</a:t>
            </a:r>
            <a:r>
              <a:rPr lang="en-US" altLang="zh-CN"/>
              <a:t>6</a:t>
            </a:r>
            <a:r>
              <a:rPr lang="zh-CN" altLang="en-US"/>
              <a:t>月</a:t>
            </a:r>
            <a:r>
              <a:rPr lang="en-US" altLang="zh-CN"/>
              <a:t>17</a:t>
            </a:r>
            <a:r>
              <a:rPr lang="zh-CN" altLang="en-US"/>
              <a:t>日成功对接天和核心舱前向端口，航天员入驻天和核心舱，标志着</a:t>
            </a:r>
            <a:r>
              <a:rPr lang="zh-CN" altLang="en-US" b="1"/>
              <a:t>中国人首次进入自己的空间站</a:t>
            </a:r>
            <a:r>
              <a:rPr lang="zh-CN" altLang="en-US"/>
              <a:t>）。</a:t>
            </a:r>
            <a:endParaRPr lang="en-US" altLang="zh-CN"/>
          </a:p>
        </p:txBody>
      </p:sp>
      <p:sp>
        <p:nvSpPr>
          <p:cNvPr id="19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0E9C06A-D616-4C55-AE41-A5251153A376}" type="slidenum">
              <a:rPr lang="zh-CN" altLang="en-US" smtClean="0">
                <a:latin typeface="Verdana" panose="020B0604030504040204" pitchFamily="34" charset="0"/>
              </a:rPr>
            </a:fld>
            <a:endParaRPr lang="zh-CN" altLang="en-US">
              <a:latin typeface="Verdana" panose="020B060403050404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p:nvPr>
        </p:nvSpPr>
        <p:spPr/>
      </p:sp>
      <p:sp>
        <p:nvSpPr>
          <p:cNvPr id="235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5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4024C47-91B4-4911-9532-3E53E07BEE67}" type="slidenum">
              <a:rPr lang="zh-CN" altLang="en-US" smtClean="0">
                <a:latin typeface="Verdana" panose="020B0604030504040204" pitchFamily="34" charset="0"/>
              </a:rPr>
            </a:fld>
            <a:endParaRPr lang="zh-CN" altLang="en-US">
              <a:latin typeface="Verdana" panose="020B060403050404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ChangeArrowheads="1" noTextEdit="1"/>
          </p:cNvSpPr>
          <p:nvPr>
            <p:ph type="sldImg" idx="4294967295"/>
          </p:nvPr>
        </p:nvSpPr>
        <p:spPr/>
      </p:sp>
      <p:sp>
        <p:nvSpPr>
          <p:cNvPr id="26627" name="文本占位符 2"/>
          <p:cNvSpPr>
            <a:spLocks noGrp="1" noChangeArrowheads="1"/>
          </p:cNvSpPr>
          <p:nvPr>
            <p:ph type="body" idx="4294967295"/>
          </p:nvPr>
        </p:nvSpPr>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ChangeArrowheads="1" noTextEdit="1"/>
          </p:cNvSpPr>
          <p:nvPr>
            <p:ph type="sldImg"/>
          </p:nvPr>
        </p:nvSpPr>
        <p:spPr/>
      </p:sp>
      <p:sp>
        <p:nvSpPr>
          <p:cNvPr id="645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1868</a:t>
            </a:r>
            <a:r>
              <a:rPr lang="zh-CN" altLang="en-US"/>
              <a:t>年，</a:t>
            </a:r>
            <a:r>
              <a:rPr lang="en-US" altLang="zh-CN"/>
              <a:t>maxwell</a:t>
            </a:r>
            <a:r>
              <a:rPr lang="zh-CN" altLang="en-US"/>
              <a:t>解释了瓦特蒸汽机速度调速系统中出现的剧烈振荡的不稳定问题，提出了简单的稳定性代数判据，</a:t>
            </a:r>
            <a:r>
              <a:rPr lang="en-US" altLang="zh-CN"/>
              <a:t>1877</a:t>
            </a:r>
            <a:r>
              <a:rPr lang="zh-CN" altLang="en-US"/>
              <a:t>年后被劳斯等加以扩展。</a:t>
            </a:r>
            <a:endParaRPr lang="en-US" altLang="zh-CN"/>
          </a:p>
          <a:p>
            <a:pPr eaLnBrk="1" hangingPunct="1"/>
            <a:r>
              <a:rPr lang="en-US" altLang="zh-CN">
                <a:latin typeface="华文中宋" panose="02010600040101010101" pitchFamily="2" charset="-122"/>
                <a:ea typeface="华文中宋" panose="02010600040101010101" pitchFamily="2" charset="-122"/>
              </a:rPr>
              <a:t>1892</a:t>
            </a:r>
            <a:r>
              <a:rPr lang="zh-CN" altLang="zh-CN">
                <a:latin typeface="华文中宋" panose="02010600040101010101" pitchFamily="2" charset="-122"/>
                <a:ea typeface="华文中宋" panose="02010600040101010101" pitchFamily="2" charset="-122"/>
              </a:rPr>
              <a:t>年</a:t>
            </a:r>
            <a:r>
              <a:rPr lang="en-US" altLang="zh-CN">
                <a:latin typeface="华文中宋" panose="02010600040101010101" pitchFamily="2" charset="-122"/>
                <a:ea typeface="华文中宋" panose="02010600040101010101" pitchFamily="2" charset="-122"/>
              </a:rPr>
              <a:t>A.M.Lyapunov</a:t>
            </a:r>
            <a:r>
              <a:rPr lang="zh-CN" altLang="zh-CN">
                <a:latin typeface="华文中宋" panose="02010600040101010101" pitchFamily="2" charset="-122"/>
                <a:ea typeface="华文中宋" panose="02010600040101010101" pitchFamily="2" charset="-122"/>
              </a:rPr>
              <a:t>在其博士论文《论运动稳定性的一般问题》中，建立了关于稳定性理论的完整体系</a:t>
            </a:r>
            <a:r>
              <a:rPr lang="zh-CN" altLang="en-US">
                <a:latin typeface="华文中宋" panose="02010600040101010101" pitchFamily="2" charset="-122"/>
                <a:ea typeface="华文中宋" panose="02010600040101010101" pitchFamily="2" charset="-122"/>
              </a:rPr>
              <a:t>。</a:t>
            </a:r>
            <a:endParaRPr lang="en-US" altLang="zh-CN">
              <a:latin typeface="华文中宋" panose="02010600040101010101" pitchFamily="2" charset="-122"/>
              <a:ea typeface="华文中宋" panose="02010600040101010101" pitchFamily="2" charset="-122"/>
            </a:endParaRPr>
          </a:p>
          <a:p>
            <a:pPr eaLnBrk="1" hangingPunct="1"/>
            <a:r>
              <a:rPr lang="en-US" altLang="zh-CN">
                <a:latin typeface="华文中宋" panose="02010600040101010101" pitchFamily="2" charset="-122"/>
                <a:ea typeface="华文中宋" panose="02010600040101010101" pitchFamily="2" charset="-122"/>
              </a:rPr>
              <a:t>1930</a:t>
            </a:r>
            <a:r>
              <a:rPr lang="zh-CN" altLang="zh-CN">
                <a:latin typeface="华文中宋" panose="02010600040101010101" pitchFamily="2" charset="-122"/>
                <a:ea typeface="华文中宋" panose="02010600040101010101" pitchFamily="2" charset="-122"/>
              </a:rPr>
              <a:t>年</a:t>
            </a:r>
            <a:r>
              <a:rPr lang="zh-CN" altLang="en-US">
                <a:latin typeface="华文中宋" panose="02010600040101010101" pitchFamily="2" charset="-122"/>
                <a:ea typeface="华文中宋" panose="02010600040101010101" pitchFamily="2" charset="-122"/>
              </a:rPr>
              <a:t>末、</a:t>
            </a:r>
            <a:r>
              <a:rPr lang="en-US" altLang="zh-CN">
                <a:latin typeface="华文中宋" panose="02010600040101010101" pitchFamily="2" charset="-122"/>
                <a:ea typeface="华文中宋" panose="02010600040101010101" pitchFamily="2" charset="-122"/>
              </a:rPr>
              <a:t>1940</a:t>
            </a:r>
            <a:r>
              <a:rPr lang="zh-CN" altLang="en-US">
                <a:latin typeface="华文中宋" panose="02010600040101010101" pitchFamily="2" charset="-122"/>
                <a:ea typeface="华文中宋" panose="02010600040101010101" pitchFamily="2" charset="-122"/>
              </a:rPr>
              <a:t>年初，</a:t>
            </a:r>
            <a:r>
              <a:rPr lang="en-US" altLang="zh-CN">
                <a:latin typeface="华文中宋" panose="02010600040101010101" pitchFamily="2" charset="-122"/>
                <a:ea typeface="华文中宋" panose="02010600040101010101" pitchFamily="2" charset="-122"/>
              </a:rPr>
              <a:t>H.W.Bode</a:t>
            </a:r>
            <a:r>
              <a:rPr lang="zh-CN" altLang="en-US">
                <a:latin typeface="华文中宋" panose="02010600040101010101" pitchFamily="2" charset="-122"/>
                <a:ea typeface="华文中宋" panose="02010600040101010101" pitchFamily="2" charset="-122"/>
              </a:rPr>
              <a:t>、</a:t>
            </a:r>
            <a:r>
              <a:rPr lang="en-US" altLang="zh-CN">
                <a:latin typeface="华文中宋" panose="02010600040101010101" pitchFamily="2" charset="-122"/>
                <a:ea typeface="华文中宋" panose="02010600040101010101" pitchFamily="2" charset="-122"/>
              </a:rPr>
              <a:t>N.B.Nichols</a:t>
            </a:r>
            <a:r>
              <a:rPr lang="zh-CN" altLang="en-US">
                <a:latin typeface="华文中宋" panose="02010600040101010101" pitchFamily="2" charset="-122"/>
                <a:ea typeface="华文中宋" panose="02010600040101010101" pitchFamily="2" charset="-122"/>
              </a:rPr>
              <a:t>进一步发展频率响应法，形成了经典控制理论的频域分析法。</a:t>
            </a:r>
            <a:endParaRPr lang="en-US" altLang="zh-CN">
              <a:latin typeface="华文中宋" panose="02010600040101010101" pitchFamily="2" charset="-122"/>
              <a:ea typeface="华文中宋" panose="02010600040101010101" pitchFamily="2" charset="-122"/>
            </a:endParaRPr>
          </a:p>
        </p:txBody>
      </p:sp>
      <p:sp>
        <p:nvSpPr>
          <p:cNvPr id="645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9560B9-D09C-43E6-877D-472F5C2E28A5}" type="slidenum">
              <a:rPr lang="zh-CN" altLang="en-US" smtClean="0">
                <a:latin typeface="Verdana" panose="020B0604030504040204" pitchFamily="34" charset="0"/>
              </a:rPr>
            </a:fld>
            <a:endParaRPr lang="zh-CN" altLang="en-US">
              <a:latin typeface="Verdana" panose="020B060403050404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ChangeArrowheads="1" noTextEdit="1"/>
          </p:cNvSpPr>
          <p:nvPr>
            <p:ph type="sldImg"/>
          </p:nvPr>
        </p:nvSpPr>
        <p:spPr/>
      </p:sp>
      <p:sp>
        <p:nvSpPr>
          <p:cNvPr id="6861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底下照片：</a:t>
            </a:r>
            <a:r>
              <a:rPr lang="en-US" altLang="zh-CN"/>
              <a:t>1945</a:t>
            </a:r>
            <a:r>
              <a:rPr lang="zh-CN" altLang="en-US"/>
              <a:t>年穿着美军上校制服的钱学森（中）和导师冯卡门，在德国哥廷根会见师爷普朗特。</a:t>
            </a:r>
            <a:endParaRPr lang="en-US" altLang="zh-CN"/>
          </a:p>
          <a:p>
            <a:r>
              <a:rPr lang="zh-CN" altLang="en-US"/>
              <a:t>陆士嘉：</a:t>
            </a:r>
            <a:r>
              <a:rPr lang="en-US" altLang="zh-CN"/>
              <a:t>1911-1986</a:t>
            </a:r>
            <a:r>
              <a:rPr lang="zh-CN" altLang="en-US"/>
              <a:t>，北航创始人，著名流体力学家、教育家，空气动力学之父普朗特（冯卡门导师）的唯一关门女弟子，钱学森的莫逆之交。</a:t>
            </a:r>
            <a:endParaRPr lang="en-US" altLang="zh-CN"/>
          </a:p>
          <a:p>
            <a:r>
              <a:rPr lang="zh-CN" altLang="en-US"/>
              <a:t>冯</a:t>
            </a:r>
            <a:r>
              <a:rPr lang="en-US" altLang="zh-CN"/>
              <a:t>.</a:t>
            </a:r>
            <a:r>
              <a:rPr lang="zh-CN" altLang="en-US"/>
              <a:t>卡门：</a:t>
            </a:r>
            <a:r>
              <a:rPr lang="en-US" altLang="zh-CN"/>
              <a:t>1881-1963</a:t>
            </a:r>
            <a:r>
              <a:rPr lang="zh-CN" altLang="en-US"/>
              <a:t>，航空航天时代的科学奇才，</a:t>
            </a:r>
            <a:r>
              <a:rPr lang="en-US" altLang="zh-CN"/>
              <a:t>1936</a:t>
            </a:r>
            <a:r>
              <a:rPr lang="zh-CN" altLang="en-US"/>
              <a:t>年加入美国籍，钱伟长、钱学森、郭永怀都是冯卡门的亲传弟子。</a:t>
            </a:r>
            <a:endParaRPr lang="en-US" altLang="zh-CN"/>
          </a:p>
          <a:p>
            <a:r>
              <a:rPr lang="zh-CN" altLang="en-US"/>
              <a:t>冯</a:t>
            </a:r>
            <a:r>
              <a:rPr lang="en-US" altLang="zh-CN"/>
              <a:t>·</a:t>
            </a:r>
            <a:r>
              <a:rPr lang="zh-CN" altLang="en-US"/>
              <a:t>布劳恩：</a:t>
            </a:r>
            <a:r>
              <a:rPr lang="en-US" altLang="zh-CN"/>
              <a:t>1912-1977</a:t>
            </a:r>
            <a:r>
              <a:rPr lang="zh-CN" altLang="en-US"/>
              <a:t>，德国火箭专家，</a:t>
            </a:r>
            <a:r>
              <a:rPr lang="en-US" altLang="zh-CN"/>
              <a:t>V2</a:t>
            </a:r>
            <a:r>
              <a:rPr lang="zh-CN" altLang="en-US"/>
              <a:t>火箭总设计师。战败后，他和其设计小组被带到美国，主持了阿波罗</a:t>
            </a:r>
            <a:r>
              <a:rPr lang="en-US" altLang="zh-CN"/>
              <a:t>4</a:t>
            </a:r>
            <a:r>
              <a:rPr lang="zh-CN" altLang="en-US"/>
              <a:t>号的运载火箭土星</a:t>
            </a:r>
            <a:r>
              <a:rPr lang="en-US" altLang="zh-CN"/>
              <a:t>5</a:t>
            </a:r>
            <a:r>
              <a:rPr lang="zh-CN" altLang="en-US"/>
              <a:t>号，</a:t>
            </a:r>
            <a:r>
              <a:rPr lang="en-US" altLang="zh-CN"/>
              <a:t>1969</a:t>
            </a:r>
            <a:r>
              <a:rPr lang="zh-CN" altLang="en-US"/>
              <a:t>年</a:t>
            </a:r>
            <a:r>
              <a:rPr lang="en-US" altLang="zh-CN"/>
              <a:t>7</a:t>
            </a:r>
            <a:r>
              <a:rPr lang="zh-CN" altLang="en-US"/>
              <a:t>月首次达成人登陆月球壮举。</a:t>
            </a:r>
            <a:endParaRPr lang="zh-CN" altLang="en-US"/>
          </a:p>
        </p:txBody>
      </p:sp>
      <p:sp>
        <p:nvSpPr>
          <p:cNvPr id="686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6FDDAF-BD55-4CD6-843B-1FB113F83036}" type="slidenum">
              <a:rPr lang="zh-CN" altLang="en-US" smtClean="0">
                <a:latin typeface="Verdana" panose="020B0604030504040204" pitchFamily="34" charset="0"/>
              </a:rPr>
            </a:fld>
            <a:endParaRPr lang="zh-CN" altLang="en-US">
              <a:latin typeface="Verdana" panose="020B060403050404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ChangeArrowheads="1" noTextEdit="1"/>
          </p:cNvSpPr>
          <p:nvPr>
            <p:ph type="sldImg"/>
          </p:nvPr>
        </p:nvSpPr>
        <p:spPr/>
      </p:sp>
      <p:sp>
        <p:nvSpPr>
          <p:cNvPr id="7065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1</a:t>
            </a:r>
            <a:r>
              <a:rPr lang="zh-CN" altLang="en-US"/>
              <a:t>、系统的响应过程，实质上是系统内部各变量相互作用和变化的结果。</a:t>
            </a:r>
            <a:endParaRPr lang="en-US" altLang="zh-CN"/>
          </a:p>
          <a:p>
            <a:pPr eaLnBrk="1" hangingPunct="1"/>
            <a:r>
              <a:rPr lang="en-US" altLang="zh-CN"/>
              <a:t>2</a:t>
            </a:r>
            <a:r>
              <a:rPr lang="zh-CN" altLang="en-US"/>
              <a:t>、传递函数：零初始条件下的输入输出描述，丝毫不考虑系统内部各变量的变化。</a:t>
            </a:r>
            <a:endParaRPr lang="zh-CN" altLang="en-US"/>
          </a:p>
        </p:txBody>
      </p:sp>
      <p:sp>
        <p:nvSpPr>
          <p:cNvPr id="706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785C2E-85A3-4A22-B21D-C5671DEA6B5D}" type="slidenum">
              <a:rPr lang="zh-CN" altLang="en-US" smtClean="0">
                <a:latin typeface="Verdana" panose="020B0604030504040204" pitchFamily="34" charset="0"/>
              </a:rPr>
            </a:fld>
            <a:endParaRPr lang="zh-CN" altLang="en-US">
              <a:latin typeface="Verdana" panose="020B060403050404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ChangeArrowheads="1" noTextEdit="1"/>
          </p:cNvSpPr>
          <p:nvPr>
            <p:ph type="sldImg"/>
          </p:nvPr>
        </p:nvSpPr>
        <p:spPr/>
      </p:sp>
      <p:sp>
        <p:nvSpPr>
          <p:cNvPr id="7270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1</a:t>
            </a:r>
            <a:r>
              <a:rPr lang="zh-CN" altLang="en-US"/>
              <a:t>、系统的响应过程，实质上是系统内部各变量相互作用和变化的结果。</a:t>
            </a:r>
            <a:endParaRPr lang="en-US" altLang="zh-CN"/>
          </a:p>
          <a:p>
            <a:pPr eaLnBrk="1" hangingPunct="1"/>
            <a:r>
              <a:rPr lang="en-US" altLang="zh-CN"/>
              <a:t>2</a:t>
            </a:r>
            <a:r>
              <a:rPr lang="zh-CN" altLang="en-US"/>
              <a:t>、状态空间法：深入系统内部，更能揭示系统的全部运动特征（既揭示了系统内部的运动规律，也反映了系统的外部特征）。</a:t>
            </a:r>
            <a:endParaRPr lang="zh-CN" altLang="zh-CN"/>
          </a:p>
        </p:txBody>
      </p:sp>
      <p:sp>
        <p:nvSpPr>
          <p:cNvPr id="727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4BF3AA6-F116-4F1D-9D2C-5DA229CA1C1E}" type="slidenum">
              <a:rPr lang="zh-CN" altLang="en-US" smtClean="0">
                <a:latin typeface="Verdana" panose="020B0604030504040204" pitchFamily="34" charset="0"/>
              </a:rPr>
            </a:fld>
            <a:endParaRPr lang="zh-CN" altLang="en-US">
              <a:latin typeface="Verdana" panose="020B060403050404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ChangeArrowheads="1" noTextEdit="1"/>
          </p:cNvSpPr>
          <p:nvPr>
            <p:ph type="sldImg"/>
          </p:nvPr>
        </p:nvSpPr>
        <p:spPr/>
      </p:sp>
      <p:sp>
        <p:nvSpPr>
          <p:cNvPr id="747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经典控制理论和现代控制理论，二者不是截然对立的，而是相辅相成、互为补充的关系。</a:t>
            </a:r>
            <a:endParaRPr lang="zh-CN" altLang="en-US"/>
          </a:p>
        </p:txBody>
      </p:sp>
      <p:sp>
        <p:nvSpPr>
          <p:cNvPr id="747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F5C605-CD6B-40B9-A255-AC0260D6FC7E}" type="slidenum">
              <a:rPr lang="zh-CN" altLang="en-US" smtClean="0">
                <a:latin typeface="Verdana" panose="020B0604030504040204" pitchFamily="34" charset="0"/>
              </a:rPr>
            </a:fld>
            <a:endParaRPr lang="zh-CN" altLang="en-US">
              <a:latin typeface="Verdan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spTree>
      <p:nvGrpSpPr>
        <p:cNvPr id="1" name=""/>
        <p:cNvGrpSpPr/>
        <p:nvPr/>
      </p:nvGrpSpPr>
      <p:grpSpPr>
        <a:xfrm>
          <a:off x="0" y="0"/>
          <a:ext cx="0" cy="0"/>
          <a:chOff x="0" y="0"/>
          <a:chExt cx="0" cy="0"/>
        </a:xfrm>
      </p:grpSpPr>
      <p:sp>
        <p:nvSpPr>
          <p:cNvPr id="4" name="任意多边形 110598"/>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a:solidFill>
              <a:schemeClr val="accent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直接连接符 110599"/>
          <p:cNvSpPr>
            <a:spLocks noChangeShapeType="1"/>
          </p:cNvSpPr>
          <p:nvPr/>
        </p:nvSpPr>
        <p:spPr bwMode="auto">
          <a:xfrm>
            <a:off x="1981200" y="3962400"/>
            <a:ext cx="6511925"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594" name="标题 110593"/>
          <p:cNvSpPr>
            <a:spLocks noGrp="1"/>
          </p:cNvSpPr>
          <p:nvPr>
            <p:ph type="ctrTitle"/>
          </p:nvPr>
        </p:nvSpPr>
        <p:spPr>
          <a:xfrm>
            <a:off x="914400" y="1524000"/>
            <a:ext cx="7623175" cy="1752600"/>
          </a:xfrm>
          <a:prstGeom prst="rect">
            <a:avLst/>
          </a:prstGeom>
          <a:noFill/>
          <a:ln w="9525">
            <a:noFill/>
          </a:ln>
        </p:spPr>
        <p:txBody>
          <a:bodyPr/>
          <a:lstStyle>
            <a:lvl1pPr lvl="0">
              <a:defRPr sz="5000"/>
            </a:lvl1pPr>
          </a:lstStyle>
          <a:p>
            <a:pPr lvl="0"/>
            <a:r>
              <a:rPr lang="zh-CN" altLang="en-US" noProof="1"/>
              <a:t>单击此处编辑母版标题样式</a:t>
            </a:r>
            <a:endParaRPr lang="zh-CN" altLang="en-US" noProof="1"/>
          </a:p>
        </p:txBody>
      </p:sp>
      <p:sp>
        <p:nvSpPr>
          <p:cNvPr id="110595" name="副标题 110594"/>
          <p:cNvSpPr>
            <a:spLocks noGrp="1"/>
          </p:cNvSpPr>
          <p:nvPr>
            <p:ph type="subTitle" idx="1"/>
          </p:nvPr>
        </p:nvSpPr>
        <p:spPr>
          <a:xfrm>
            <a:off x="1981200" y="3962400"/>
            <a:ext cx="6553200" cy="1752600"/>
          </a:xfrm>
          <a:prstGeom prst="rect">
            <a:avLst/>
          </a:prstGeom>
          <a:noFill/>
          <a:ln w="9525">
            <a:noFill/>
          </a:ln>
        </p:spPr>
        <p:txBody>
          <a:bodyPr/>
          <a:lstStyle>
            <a:lvl1pPr marL="0" lvl="0" indent="0">
              <a:buNone/>
              <a:defRPr sz="2800"/>
            </a:lvl1pPr>
            <a:lvl2pPr marL="344805" lvl="1" indent="0" algn="ctr">
              <a:buNone/>
              <a:defRPr sz="2800"/>
            </a:lvl2pPr>
            <a:lvl3pPr marL="671830" lvl="2" indent="0" algn="ctr">
              <a:buNone/>
              <a:defRPr sz="2800"/>
            </a:lvl3pPr>
            <a:lvl4pPr marL="1024255" lvl="3" indent="0" algn="ctr">
              <a:buNone/>
              <a:defRPr sz="2800"/>
            </a:lvl4pPr>
            <a:lvl5pPr marL="1341755" lvl="4" indent="0" algn="ctr">
              <a:buNone/>
              <a:defRPr sz="2800"/>
            </a:lvl5pPr>
          </a:lstStyle>
          <a:p>
            <a:pPr lvl="0"/>
            <a:r>
              <a:rPr lang="zh-CN" altLang="en-US" noProof="1"/>
              <a:t>单击此处编辑母版副标题样式</a:t>
            </a:r>
            <a:endParaRPr lang="zh-CN" altLang="en-US" noProof="1"/>
          </a:p>
        </p:txBody>
      </p:sp>
      <p:sp>
        <p:nvSpPr>
          <p:cNvPr id="6" name="日期占位符 110595"/>
          <p:cNvSpPr>
            <a:spLocks noGrp="1"/>
          </p:cNvSpPr>
          <p:nvPr>
            <p:ph type="dt" sz="half" idx="10"/>
          </p:nvPr>
        </p:nvSpPr>
        <p:spPr/>
        <p:txBody>
          <a:bodyPr/>
          <a:lstStyle>
            <a:lvl1pPr>
              <a:defRPr sz="1200">
                <a:latin typeface="Garamond" panose="02020404030301010803" pitchFamily="18" charset="0"/>
              </a:defRPr>
            </a:lvl1pPr>
          </a:lstStyle>
          <a:p>
            <a:pPr>
              <a:defRPr/>
            </a:pPr>
            <a:fld id="{B818FB35-1709-4B7B-A60E-55DE372BA307}" type="datetime2">
              <a:rPr lang="en-US" altLang="zh-CN"/>
            </a:fld>
            <a:endParaRPr lang="en-US" altLang="zh-CN">
              <a:latin typeface="Times New Roman" panose="02020603050405020304" pitchFamily="18" charset="0"/>
            </a:endParaRPr>
          </a:p>
        </p:txBody>
      </p:sp>
      <p:sp>
        <p:nvSpPr>
          <p:cNvPr id="7" name="页脚占位符 110596"/>
          <p:cNvSpPr>
            <a:spLocks noGrp="1"/>
          </p:cNvSpPr>
          <p:nvPr>
            <p:ph type="ftr" sz="quarter" idx="11"/>
          </p:nvPr>
        </p:nvSpPr>
        <p:spPr>
          <a:xfrm>
            <a:off x="3124200" y="6243638"/>
            <a:ext cx="2895600" cy="457200"/>
          </a:xfrm>
        </p:spPr>
        <p:txBody>
          <a:bodyPr/>
          <a:lstStyle>
            <a:lvl1pPr algn="ctr">
              <a:defRPr sz="1200">
                <a:latin typeface="Garamond" panose="02020404030301010803" pitchFamily="18" charset="0"/>
              </a:defRPr>
            </a:lvl1pPr>
          </a:lstStyle>
          <a:p>
            <a:pPr>
              <a:defRPr/>
            </a:pPr>
            <a:endParaRPr lang="zh-CN" altLang="en-US"/>
          </a:p>
        </p:txBody>
      </p:sp>
      <p:sp>
        <p:nvSpPr>
          <p:cNvPr id="8" name="灯片编号占位符 110597"/>
          <p:cNvSpPr>
            <a:spLocks noGrp="1"/>
          </p:cNvSpPr>
          <p:nvPr>
            <p:ph type="sldNum" sz="quarter" idx="12"/>
          </p:nvPr>
        </p:nvSpPr>
        <p:spPr/>
        <p:txBody>
          <a:bodyPr/>
          <a:lstStyle>
            <a:lvl1pPr>
              <a:defRPr/>
            </a:lvl1pPr>
          </a:lstStyle>
          <a:p>
            <a:pPr>
              <a:defRPr/>
            </a:pPr>
            <a:fld id="{48FF6B1B-897D-4E6F-9A21-4E8695A9DFB8}" type="slidenum">
              <a:rPr lang="zh-CN" altLang="en-US"/>
            </a:fld>
            <a:endParaRPr lang="zh-CN" altLang="en-US">
              <a:latin typeface="Times New Roman" panose="02020603050405020304" pitchFamily="18" charset="0"/>
            </a:endParaRPr>
          </a:p>
        </p:txBody>
      </p:sp>
    </p:spTree>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9571"/>
          <p:cNvSpPr>
            <a:spLocks noGrp="1"/>
          </p:cNvSpPr>
          <p:nvPr>
            <p:ph type="dt" sz="half" idx="10"/>
          </p:nvPr>
        </p:nvSpPr>
        <p:spPr/>
        <p:txBody>
          <a:bodyPr/>
          <a:lstStyle>
            <a:lvl1pPr>
              <a:defRPr/>
            </a:lvl1pPr>
          </a:lstStyle>
          <a:p>
            <a:pPr>
              <a:defRPr/>
            </a:pPr>
            <a:fld id="{6A753411-9053-420D-B4FC-04FE03AC5302}" type="datetime2">
              <a:rPr lang="en-US" altLang="zh-CN"/>
            </a:fld>
            <a:endParaRPr lang="en-US" altLang="zh-CN">
              <a:latin typeface="Times New Roman" panose="02020603050405020304" pitchFamily="18" charset="0"/>
            </a:endParaRPr>
          </a:p>
        </p:txBody>
      </p:sp>
      <p:sp>
        <p:nvSpPr>
          <p:cNvPr id="5" name="页脚占位符 109572"/>
          <p:cNvSpPr>
            <a:spLocks noGrp="1"/>
          </p:cNvSpPr>
          <p:nvPr>
            <p:ph type="ftr" sz="quarter" idx="11"/>
          </p:nvPr>
        </p:nvSpPr>
        <p:spPr/>
        <p:txBody>
          <a:bodyPr/>
          <a:lstStyle>
            <a:lvl1pPr>
              <a:defRPr/>
            </a:lvl1pPr>
          </a:lstStyle>
          <a:p>
            <a:pPr>
              <a:defRPr/>
            </a:pPr>
            <a:endParaRPr lang="zh-CN" altLang="en-US"/>
          </a:p>
        </p:txBody>
      </p:sp>
      <p:sp>
        <p:nvSpPr>
          <p:cNvPr id="6" name="灯片编号占位符 109573"/>
          <p:cNvSpPr>
            <a:spLocks noGrp="1"/>
          </p:cNvSpPr>
          <p:nvPr>
            <p:ph type="sldNum" sz="quarter" idx="12"/>
          </p:nvPr>
        </p:nvSpPr>
        <p:spPr/>
        <p:txBody>
          <a:bodyPr/>
          <a:lstStyle>
            <a:lvl1pPr>
              <a:defRPr/>
            </a:lvl1pPr>
          </a:lstStyle>
          <a:p>
            <a:pPr>
              <a:defRPr/>
            </a:pPr>
            <a:fld id="{047AD741-DCD6-49A8-843C-CFB4C6A71D34}" type="slidenum">
              <a:rPr lang="zh-CN" altLang="en-US"/>
            </a:fld>
            <a:endParaRPr lang="zh-CN" altLang="en-US">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7813"/>
            <a:ext cx="6052930" cy="5853112"/>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9571"/>
          <p:cNvSpPr>
            <a:spLocks noGrp="1"/>
          </p:cNvSpPr>
          <p:nvPr>
            <p:ph type="dt" sz="half" idx="10"/>
          </p:nvPr>
        </p:nvSpPr>
        <p:spPr/>
        <p:txBody>
          <a:bodyPr/>
          <a:lstStyle>
            <a:lvl1pPr>
              <a:defRPr/>
            </a:lvl1pPr>
          </a:lstStyle>
          <a:p>
            <a:pPr>
              <a:defRPr/>
            </a:pPr>
            <a:fld id="{6E0FDADB-0411-4E35-8ACB-D98ABA9F5A6A}" type="datetime2">
              <a:rPr lang="en-US" altLang="zh-CN"/>
            </a:fld>
            <a:endParaRPr lang="en-US" altLang="zh-CN">
              <a:latin typeface="Times New Roman" panose="02020603050405020304" pitchFamily="18" charset="0"/>
            </a:endParaRPr>
          </a:p>
        </p:txBody>
      </p:sp>
      <p:sp>
        <p:nvSpPr>
          <p:cNvPr id="5" name="页脚占位符 109572"/>
          <p:cNvSpPr>
            <a:spLocks noGrp="1"/>
          </p:cNvSpPr>
          <p:nvPr>
            <p:ph type="ftr" sz="quarter" idx="11"/>
          </p:nvPr>
        </p:nvSpPr>
        <p:spPr/>
        <p:txBody>
          <a:bodyPr/>
          <a:lstStyle>
            <a:lvl1pPr>
              <a:defRPr/>
            </a:lvl1pPr>
          </a:lstStyle>
          <a:p>
            <a:pPr>
              <a:defRPr/>
            </a:pPr>
            <a:endParaRPr lang="zh-CN" altLang="en-US"/>
          </a:p>
        </p:txBody>
      </p:sp>
      <p:sp>
        <p:nvSpPr>
          <p:cNvPr id="6" name="灯片编号占位符 109573"/>
          <p:cNvSpPr>
            <a:spLocks noGrp="1"/>
          </p:cNvSpPr>
          <p:nvPr>
            <p:ph type="sldNum" sz="quarter" idx="12"/>
          </p:nvPr>
        </p:nvSpPr>
        <p:spPr/>
        <p:txBody>
          <a:bodyPr/>
          <a:lstStyle>
            <a:lvl1pPr>
              <a:defRPr/>
            </a:lvl1pPr>
          </a:lstStyle>
          <a:p>
            <a:pPr>
              <a:defRPr/>
            </a:pPr>
            <a:fld id="{7642BFA2-6DDD-44D0-8F47-6ABD30E32F55}" type="slidenum">
              <a:rPr lang="zh-CN" altLang="en-US"/>
            </a:fld>
            <a:endParaRPr lang="zh-CN" altLang="en-US">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9571"/>
          <p:cNvSpPr>
            <a:spLocks noGrp="1"/>
          </p:cNvSpPr>
          <p:nvPr>
            <p:ph type="dt" sz="half" idx="10"/>
          </p:nvPr>
        </p:nvSpPr>
        <p:spPr/>
        <p:txBody>
          <a:bodyPr/>
          <a:lstStyle>
            <a:lvl1pPr>
              <a:defRPr/>
            </a:lvl1pPr>
          </a:lstStyle>
          <a:p>
            <a:pPr>
              <a:defRPr/>
            </a:pPr>
            <a:fld id="{90459007-5309-4784-AE6F-EF96C0DF8568}" type="datetime2">
              <a:rPr lang="en-US" altLang="zh-CN"/>
            </a:fld>
            <a:endParaRPr lang="en-US" altLang="zh-CN">
              <a:latin typeface="Times New Roman" panose="02020603050405020304" pitchFamily="18" charset="0"/>
            </a:endParaRPr>
          </a:p>
        </p:txBody>
      </p:sp>
      <p:sp>
        <p:nvSpPr>
          <p:cNvPr id="5" name="页脚占位符 109572"/>
          <p:cNvSpPr>
            <a:spLocks noGrp="1"/>
          </p:cNvSpPr>
          <p:nvPr>
            <p:ph type="ftr" sz="quarter" idx="11"/>
          </p:nvPr>
        </p:nvSpPr>
        <p:spPr/>
        <p:txBody>
          <a:bodyPr/>
          <a:lstStyle>
            <a:lvl1pPr>
              <a:defRPr/>
            </a:lvl1pPr>
          </a:lstStyle>
          <a:p>
            <a:pPr>
              <a:defRPr/>
            </a:pPr>
            <a:endParaRPr lang="zh-CN" altLang="en-US"/>
          </a:p>
        </p:txBody>
      </p:sp>
      <p:sp>
        <p:nvSpPr>
          <p:cNvPr id="6" name="灯片编号占位符 109573"/>
          <p:cNvSpPr>
            <a:spLocks noGrp="1"/>
          </p:cNvSpPr>
          <p:nvPr>
            <p:ph type="sldNum" sz="quarter" idx="12"/>
          </p:nvPr>
        </p:nvSpPr>
        <p:spPr/>
        <p:txBody>
          <a:bodyPr/>
          <a:lstStyle>
            <a:lvl1pPr>
              <a:defRPr/>
            </a:lvl1pPr>
          </a:lstStyle>
          <a:p>
            <a:pPr>
              <a:defRPr/>
            </a:pPr>
            <a:fld id="{AAA0237E-CF01-41D8-95C5-0196FF6D2A5C}" type="slidenum">
              <a:rPr lang="zh-CN" altLang="en-US"/>
            </a:fld>
            <a:endParaRPr lang="zh-CN" altLang="en-US">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109571"/>
          <p:cNvSpPr>
            <a:spLocks noGrp="1"/>
          </p:cNvSpPr>
          <p:nvPr>
            <p:ph type="dt" sz="half" idx="10"/>
          </p:nvPr>
        </p:nvSpPr>
        <p:spPr/>
        <p:txBody>
          <a:bodyPr/>
          <a:lstStyle>
            <a:lvl1pPr>
              <a:defRPr/>
            </a:lvl1pPr>
          </a:lstStyle>
          <a:p>
            <a:pPr>
              <a:defRPr/>
            </a:pPr>
            <a:fld id="{FAEA51CA-EE7A-4ED2-ABF3-68AA29064784}" type="datetime2">
              <a:rPr lang="en-US" altLang="zh-CN"/>
            </a:fld>
            <a:endParaRPr lang="en-US" altLang="zh-CN">
              <a:latin typeface="Times New Roman" panose="02020603050405020304" pitchFamily="18" charset="0"/>
            </a:endParaRPr>
          </a:p>
        </p:txBody>
      </p:sp>
      <p:sp>
        <p:nvSpPr>
          <p:cNvPr id="5" name="页脚占位符 109572"/>
          <p:cNvSpPr>
            <a:spLocks noGrp="1"/>
          </p:cNvSpPr>
          <p:nvPr>
            <p:ph type="ftr" sz="quarter" idx="11"/>
          </p:nvPr>
        </p:nvSpPr>
        <p:spPr/>
        <p:txBody>
          <a:bodyPr/>
          <a:lstStyle>
            <a:lvl1pPr>
              <a:defRPr/>
            </a:lvl1pPr>
          </a:lstStyle>
          <a:p>
            <a:pPr>
              <a:defRPr/>
            </a:pPr>
            <a:endParaRPr lang="zh-CN" altLang="en-US"/>
          </a:p>
        </p:txBody>
      </p:sp>
      <p:sp>
        <p:nvSpPr>
          <p:cNvPr id="6" name="灯片编号占位符 109573"/>
          <p:cNvSpPr>
            <a:spLocks noGrp="1"/>
          </p:cNvSpPr>
          <p:nvPr>
            <p:ph type="sldNum" sz="quarter" idx="12"/>
          </p:nvPr>
        </p:nvSpPr>
        <p:spPr/>
        <p:txBody>
          <a:bodyPr/>
          <a:lstStyle>
            <a:lvl1pPr>
              <a:defRPr/>
            </a:lvl1pPr>
          </a:lstStyle>
          <a:p>
            <a:pPr>
              <a:defRPr/>
            </a:pPr>
            <a:fld id="{F4032697-A6CA-48FC-B559-F63C65597F5E}" type="slidenum">
              <a:rPr lang="zh-CN" altLang="en-US"/>
            </a:fld>
            <a:endParaRPr lang="zh-CN" altLang="en-US">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2504" cy="45307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54296" y="1600200"/>
            <a:ext cx="4032504" cy="45307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9571"/>
          <p:cNvSpPr>
            <a:spLocks noGrp="1"/>
          </p:cNvSpPr>
          <p:nvPr>
            <p:ph type="dt" sz="half" idx="10"/>
          </p:nvPr>
        </p:nvSpPr>
        <p:spPr/>
        <p:txBody>
          <a:bodyPr/>
          <a:lstStyle>
            <a:lvl1pPr>
              <a:defRPr/>
            </a:lvl1pPr>
          </a:lstStyle>
          <a:p>
            <a:pPr>
              <a:defRPr/>
            </a:pPr>
            <a:fld id="{37E7A76A-2BB8-4852-8E4F-0237B2ADC9D8}" type="datetime2">
              <a:rPr lang="en-US" altLang="zh-CN"/>
            </a:fld>
            <a:endParaRPr lang="en-US" altLang="zh-CN">
              <a:latin typeface="Times New Roman" panose="02020603050405020304" pitchFamily="18" charset="0"/>
            </a:endParaRPr>
          </a:p>
        </p:txBody>
      </p:sp>
      <p:sp>
        <p:nvSpPr>
          <p:cNvPr id="6" name="页脚占位符 109572"/>
          <p:cNvSpPr>
            <a:spLocks noGrp="1"/>
          </p:cNvSpPr>
          <p:nvPr>
            <p:ph type="ftr" sz="quarter" idx="11"/>
          </p:nvPr>
        </p:nvSpPr>
        <p:spPr/>
        <p:txBody>
          <a:bodyPr/>
          <a:lstStyle>
            <a:lvl1pPr>
              <a:defRPr/>
            </a:lvl1pPr>
          </a:lstStyle>
          <a:p>
            <a:pPr>
              <a:defRPr/>
            </a:pPr>
            <a:endParaRPr lang="zh-CN" altLang="en-US"/>
          </a:p>
        </p:txBody>
      </p:sp>
      <p:sp>
        <p:nvSpPr>
          <p:cNvPr id="7" name="灯片编号占位符 109573"/>
          <p:cNvSpPr>
            <a:spLocks noGrp="1"/>
          </p:cNvSpPr>
          <p:nvPr>
            <p:ph type="sldNum" sz="quarter" idx="12"/>
          </p:nvPr>
        </p:nvSpPr>
        <p:spPr/>
        <p:txBody>
          <a:bodyPr/>
          <a:lstStyle>
            <a:lvl1pPr>
              <a:defRPr/>
            </a:lvl1pPr>
          </a:lstStyle>
          <a:p>
            <a:pPr>
              <a:defRPr/>
            </a:pPr>
            <a:fld id="{B574A6C1-C0C0-48F1-AF91-EBB470C2C3C6}" type="slidenum">
              <a:rPr lang="zh-CN" altLang="en-US"/>
            </a:fld>
            <a:endParaRPr lang="zh-CN" altLang="en-US">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nvPr>
        </p:nvSpPr>
        <p:spPr/>
        <p:txBody>
          <a:bodyPr/>
          <a:lstStyle>
            <a:lvl1pPr>
              <a:defRPr/>
            </a:lvl1pPr>
          </a:lstStyle>
          <a:p>
            <a:pPr>
              <a:defRPr/>
            </a:pPr>
            <a:fld id="{2973B9FC-859C-482F-854E-75DCFCFE5EDC}" type="datetime2">
              <a:rPr lang="en-US" altLang="zh-CN"/>
            </a:fld>
            <a:endParaRPr lang="en-US" altLang="zh-CN">
              <a:latin typeface="Times New Roman" panose="02020603050405020304" pitchFamily="18" charset="0"/>
            </a:endParaRPr>
          </a:p>
        </p:txBody>
      </p:sp>
      <p:sp>
        <p:nvSpPr>
          <p:cNvPr id="8" name="页脚占位符 109572"/>
          <p:cNvSpPr>
            <a:spLocks noGrp="1"/>
          </p:cNvSpPr>
          <p:nvPr>
            <p:ph type="ftr" sz="quarter" idx="11"/>
          </p:nvPr>
        </p:nvSpPr>
        <p:spPr/>
        <p:txBody>
          <a:bodyPr/>
          <a:lstStyle>
            <a:lvl1pPr>
              <a:defRPr/>
            </a:lvl1pPr>
          </a:lstStyle>
          <a:p>
            <a:pPr>
              <a:defRPr/>
            </a:pPr>
            <a:endParaRPr lang="zh-CN" altLang="en-US"/>
          </a:p>
        </p:txBody>
      </p:sp>
      <p:sp>
        <p:nvSpPr>
          <p:cNvPr id="9" name="灯片编号占位符 109573"/>
          <p:cNvSpPr>
            <a:spLocks noGrp="1"/>
          </p:cNvSpPr>
          <p:nvPr>
            <p:ph type="sldNum" sz="quarter" idx="12"/>
          </p:nvPr>
        </p:nvSpPr>
        <p:spPr/>
        <p:txBody>
          <a:bodyPr/>
          <a:lstStyle>
            <a:lvl1pPr>
              <a:defRPr/>
            </a:lvl1pPr>
          </a:lstStyle>
          <a:p>
            <a:pPr>
              <a:defRPr/>
            </a:pPr>
            <a:fld id="{01532737-9E3A-455F-8800-8367E03E7F26}" type="slidenum">
              <a:rPr lang="zh-CN" altLang="en-US"/>
            </a:fld>
            <a:endParaRPr lang="zh-CN" altLang="en-US">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109571"/>
          <p:cNvSpPr>
            <a:spLocks noGrp="1"/>
          </p:cNvSpPr>
          <p:nvPr>
            <p:ph type="dt" sz="half" idx="10"/>
          </p:nvPr>
        </p:nvSpPr>
        <p:spPr/>
        <p:txBody>
          <a:bodyPr/>
          <a:lstStyle>
            <a:lvl1pPr>
              <a:defRPr/>
            </a:lvl1pPr>
          </a:lstStyle>
          <a:p>
            <a:pPr>
              <a:defRPr/>
            </a:pPr>
            <a:fld id="{E701BC3E-7D26-443E-B342-0A0878B3775B}" type="datetime2">
              <a:rPr lang="en-US" altLang="zh-CN"/>
            </a:fld>
            <a:endParaRPr lang="en-US" altLang="zh-CN">
              <a:latin typeface="Times New Roman" panose="02020603050405020304" pitchFamily="18" charset="0"/>
            </a:endParaRPr>
          </a:p>
        </p:txBody>
      </p:sp>
      <p:sp>
        <p:nvSpPr>
          <p:cNvPr id="4" name="页脚占位符 109572"/>
          <p:cNvSpPr>
            <a:spLocks noGrp="1"/>
          </p:cNvSpPr>
          <p:nvPr>
            <p:ph type="ftr" sz="quarter" idx="11"/>
          </p:nvPr>
        </p:nvSpPr>
        <p:spPr/>
        <p:txBody>
          <a:bodyPr/>
          <a:lstStyle>
            <a:lvl1pPr>
              <a:defRPr/>
            </a:lvl1pPr>
          </a:lstStyle>
          <a:p>
            <a:pPr>
              <a:defRPr/>
            </a:pPr>
            <a:endParaRPr lang="zh-CN" altLang="en-US"/>
          </a:p>
        </p:txBody>
      </p:sp>
      <p:sp>
        <p:nvSpPr>
          <p:cNvPr id="5" name="灯片编号占位符 109573"/>
          <p:cNvSpPr>
            <a:spLocks noGrp="1"/>
          </p:cNvSpPr>
          <p:nvPr>
            <p:ph type="sldNum" sz="quarter" idx="12"/>
          </p:nvPr>
        </p:nvSpPr>
        <p:spPr/>
        <p:txBody>
          <a:bodyPr/>
          <a:lstStyle>
            <a:lvl1pPr>
              <a:defRPr/>
            </a:lvl1pPr>
          </a:lstStyle>
          <a:p>
            <a:pPr>
              <a:defRPr/>
            </a:pPr>
            <a:fld id="{8971ED3D-9486-4E07-9A51-074E7C88183F}" type="slidenum">
              <a:rPr lang="zh-CN" altLang="en-US"/>
            </a:fld>
            <a:endParaRPr lang="zh-CN" altLang="en-US">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9571"/>
          <p:cNvSpPr>
            <a:spLocks noGrp="1"/>
          </p:cNvSpPr>
          <p:nvPr>
            <p:ph type="dt" sz="half" idx="10"/>
          </p:nvPr>
        </p:nvSpPr>
        <p:spPr/>
        <p:txBody>
          <a:bodyPr/>
          <a:lstStyle>
            <a:lvl1pPr>
              <a:defRPr/>
            </a:lvl1pPr>
          </a:lstStyle>
          <a:p>
            <a:pPr>
              <a:defRPr/>
            </a:pPr>
            <a:fld id="{9B221E0E-5B76-4DAD-B540-D3053C38EEEA}" type="datetime2">
              <a:rPr lang="en-US" altLang="zh-CN"/>
            </a:fld>
            <a:endParaRPr lang="en-US" altLang="zh-CN">
              <a:latin typeface="Times New Roman" panose="02020603050405020304" pitchFamily="18" charset="0"/>
            </a:endParaRPr>
          </a:p>
        </p:txBody>
      </p:sp>
      <p:sp>
        <p:nvSpPr>
          <p:cNvPr id="3" name="页脚占位符 109572"/>
          <p:cNvSpPr>
            <a:spLocks noGrp="1"/>
          </p:cNvSpPr>
          <p:nvPr>
            <p:ph type="ftr" sz="quarter" idx="11"/>
          </p:nvPr>
        </p:nvSpPr>
        <p:spPr/>
        <p:txBody>
          <a:bodyPr/>
          <a:lstStyle>
            <a:lvl1pPr>
              <a:defRPr/>
            </a:lvl1pPr>
          </a:lstStyle>
          <a:p>
            <a:pPr>
              <a:defRPr/>
            </a:pPr>
            <a:endParaRPr lang="zh-CN" altLang="en-US"/>
          </a:p>
        </p:txBody>
      </p:sp>
      <p:sp>
        <p:nvSpPr>
          <p:cNvPr id="4" name="灯片编号占位符 109573"/>
          <p:cNvSpPr>
            <a:spLocks noGrp="1"/>
          </p:cNvSpPr>
          <p:nvPr>
            <p:ph type="sldNum" sz="quarter" idx="12"/>
          </p:nvPr>
        </p:nvSpPr>
        <p:spPr/>
        <p:txBody>
          <a:bodyPr/>
          <a:lstStyle>
            <a:lvl1pPr>
              <a:defRPr/>
            </a:lvl1pPr>
          </a:lstStyle>
          <a:p>
            <a:pPr>
              <a:defRPr/>
            </a:pPr>
            <a:fld id="{96DBA19B-9DFC-4E17-9F77-52D6795A8B95}" type="slidenum">
              <a:rPr lang="zh-CN" altLang="en-US"/>
            </a:fld>
            <a:endParaRPr lang="zh-CN" altLang="en-US">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109571"/>
          <p:cNvSpPr>
            <a:spLocks noGrp="1"/>
          </p:cNvSpPr>
          <p:nvPr>
            <p:ph type="dt" sz="half" idx="10"/>
          </p:nvPr>
        </p:nvSpPr>
        <p:spPr/>
        <p:txBody>
          <a:bodyPr/>
          <a:lstStyle>
            <a:lvl1pPr>
              <a:defRPr/>
            </a:lvl1pPr>
          </a:lstStyle>
          <a:p>
            <a:pPr>
              <a:defRPr/>
            </a:pPr>
            <a:fld id="{75D6DC91-4CB4-4683-B30B-51949DA88EED}" type="datetime2">
              <a:rPr lang="en-US" altLang="zh-CN"/>
            </a:fld>
            <a:endParaRPr lang="en-US" altLang="zh-CN">
              <a:latin typeface="Times New Roman" panose="02020603050405020304" pitchFamily="18" charset="0"/>
            </a:endParaRPr>
          </a:p>
        </p:txBody>
      </p:sp>
      <p:sp>
        <p:nvSpPr>
          <p:cNvPr id="6" name="页脚占位符 109572"/>
          <p:cNvSpPr>
            <a:spLocks noGrp="1"/>
          </p:cNvSpPr>
          <p:nvPr>
            <p:ph type="ftr" sz="quarter" idx="11"/>
          </p:nvPr>
        </p:nvSpPr>
        <p:spPr/>
        <p:txBody>
          <a:bodyPr/>
          <a:lstStyle>
            <a:lvl1pPr>
              <a:defRPr/>
            </a:lvl1pPr>
          </a:lstStyle>
          <a:p>
            <a:pPr>
              <a:defRPr/>
            </a:pPr>
            <a:endParaRPr lang="zh-CN" altLang="en-US"/>
          </a:p>
        </p:txBody>
      </p:sp>
      <p:sp>
        <p:nvSpPr>
          <p:cNvPr id="7" name="灯片编号占位符 109573"/>
          <p:cNvSpPr>
            <a:spLocks noGrp="1"/>
          </p:cNvSpPr>
          <p:nvPr>
            <p:ph type="sldNum" sz="quarter" idx="12"/>
          </p:nvPr>
        </p:nvSpPr>
        <p:spPr/>
        <p:txBody>
          <a:bodyPr/>
          <a:lstStyle>
            <a:lvl1pPr>
              <a:defRPr/>
            </a:lvl1pPr>
          </a:lstStyle>
          <a:p>
            <a:pPr>
              <a:defRPr/>
            </a:pPr>
            <a:fld id="{561AD23A-5DD6-4D5B-ABF2-A6B1F794192A}" type="slidenum">
              <a:rPr lang="zh-CN" altLang="en-US"/>
            </a:fld>
            <a:endParaRPr lang="zh-CN" altLang="en-US">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endParaRPr lang="zh-CN" altLang="en-US" noProof="1"/>
          </a:p>
        </p:txBody>
      </p:sp>
      <p:sp>
        <p:nvSpPr>
          <p:cNvPr id="5" name="日期占位符 109571"/>
          <p:cNvSpPr>
            <a:spLocks noGrp="1"/>
          </p:cNvSpPr>
          <p:nvPr>
            <p:ph type="dt" sz="half" idx="10"/>
          </p:nvPr>
        </p:nvSpPr>
        <p:spPr/>
        <p:txBody>
          <a:bodyPr/>
          <a:lstStyle>
            <a:lvl1pPr>
              <a:defRPr/>
            </a:lvl1pPr>
          </a:lstStyle>
          <a:p>
            <a:pPr>
              <a:defRPr/>
            </a:pPr>
            <a:fld id="{1BB1469C-7F87-4438-B386-F7D529F1394C}" type="datetime2">
              <a:rPr lang="en-US" altLang="zh-CN"/>
            </a:fld>
            <a:endParaRPr lang="en-US" altLang="zh-CN">
              <a:latin typeface="Times New Roman" panose="02020603050405020304" pitchFamily="18" charset="0"/>
            </a:endParaRPr>
          </a:p>
        </p:txBody>
      </p:sp>
      <p:sp>
        <p:nvSpPr>
          <p:cNvPr id="6" name="页脚占位符 109572"/>
          <p:cNvSpPr>
            <a:spLocks noGrp="1"/>
          </p:cNvSpPr>
          <p:nvPr>
            <p:ph type="ftr" sz="quarter" idx="11"/>
          </p:nvPr>
        </p:nvSpPr>
        <p:spPr/>
        <p:txBody>
          <a:bodyPr/>
          <a:lstStyle>
            <a:lvl1pPr>
              <a:defRPr/>
            </a:lvl1pPr>
          </a:lstStyle>
          <a:p>
            <a:pPr>
              <a:defRPr/>
            </a:pPr>
            <a:endParaRPr lang="zh-CN" altLang="en-US"/>
          </a:p>
        </p:txBody>
      </p:sp>
      <p:sp>
        <p:nvSpPr>
          <p:cNvPr id="7" name="灯片编号占位符 109573"/>
          <p:cNvSpPr>
            <a:spLocks noGrp="1"/>
          </p:cNvSpPr>
          <p:nvPr>
            <p:ph type="sldNum" sz="quarter" idx="12"/>
          </p:nvPr>
        </p:nvSpPr>
        <p:spPr/>
        <p:txBody>
          <a:bodyPr/>
          <a:lstStyle>
            <a:lvl1pPr>
              <a:defRPr/>
            </a:lvl1pPr>
          </a:lstStyle>
          <a:p>
            <a:pPr>
              <a:defRPr/>
            </a:pPr>
            <a:fld id="{6C8F00DA-6D41-4216-9751-159082ACA2AE}" type="slidenum">
              <a:rPr lang="zh-CN" altLang="en-US"/>
            </a:fld>
            <a:endParaRPr lang="zh-CN" altLang="en-US">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 109569"/>
          <p:cNvSpPr>
            <a:spLocks noGrp="1" noChangeArrowheads="1"/>
          </p:cNvSpPr>
          <p:nvPr>
            <p:ph type="title" idx="4294967295"/>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单击此处编辑母版标题样式</a:t>
            </a:r>
            <a:endParaRPr lang="zh-CN" altLang="en-US"/>
          </a:p>
        </p:txBody>
      </p:sp>
      <p:sp>
        <p:nvSpPr>
          <p:cNvPr id="1027" name="文本占位符 109570"/>
          <p:cNvSpPr>
            <a:spLocks noGrp="1" noChangeArrowheads="1"/>
          </p:cNvSpPr>
          <p:nvPr>
            <p:ph type="body" idx="9"/>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2" name="日期占位符 109571"/>
          <p:cNvSpPr>
            <a:spLocks noGrp="1"/>
          </p:cNvSpPr>
          <p:nvPr>
            <p:ph type="dt" sz="half" idx="2"/>
          </p:nvPr>
        </p:nvSpPr>
        <p:spPr>
          <a:xfrm>
            <a:off x="457200" y="6243638"/>
            <a:ext cx="2133600" cy="457200"/>
          </a:xfrm>
          <a:prstGeom prst="rect">
            <a:avLst/>
          </a:prstGeom>
          <a:noFill/>
          <a:ln w="9525">
            <a:noFill/>
          </a:ln>
        </p:spPr>
        <p:txBody>
          <a:bodyPr anchor="b"/>
          <a:lstStyle>
            <a:lvl1pPr eaLnBrk="1" hangingPunct="1">
              <a:defRPr sz="1200" noProof="1">
                <a:latin typeface="Garamond" panose="02020404030301010803" pitchFamily="18" charset="0"/>
              </a:defRPr>
            </a:lvl1pPr>
          </a:lstStyle>
          <a:p>
            <a:pPr>
              <a:defRPr/>
            </a:pPr>
            <a:fld id="{8F2272E6-4249-4295-B3A0-368E17580A12}" type="datetime2">
              <a:rPr lang="en-US" altLang="zh-CN"/>
            </a:fld>
            <a:endParaRPr lang="en-US" altLang="zh-CN">
              <a:latin typeface="Times New Roman" panose="02020603050405020304" pitchFamily="18" charset="0"/>
            </a:endParaRPr>
          </a:p>
        </p:txBody>
      </p:sp>
      <p:sp>
        <p:nvSpPr>
          <p:cNvPr id="109573" name="页脚占位符 109572"/>
          <p:cNvSpPr>
            <a:spLocks noGrp="1"/>
          </p:cNvSpPr>
          <p:nvPr>
            <p:ph type="ftr" sz="quarter" idx="3"/>
          </p:nvPr>
        </p:nvSpPr>
        <p:spPr>
          <a:xfrm>
            <a:off x="3124200" y="6248400"/>
            <a:ext cx="2895600" cy="457200"/>
          </a:xfrm>
          <a:prstGeom prst="rect">
            <a:avLst/>
          </a:prstGeom>
          <a:noFill/>
          <a:ln w="9525">
            <a:noFill/>
          </a:ln>
        </p:spPr>
        <p:txBody>
          <a:bodyPr anchor="b"/>
          <a:lstStyle>
            <a:lvl1pPr algn="ctr" eaLnBrk="1" hangingPunct="1">
              <a:defRPr sz="1200" noProof="1">
                <a:latin typeface="Garamond" panose="02020404030301010803" pitchFamily="18" charset="0"/>
              </a:defRPr>
            </a:lvl1pPr>
          </a:lstStyle>
          <a:p>
            <a:pPr>
              <a:defRPr/>
            </a:pPr>
            <a:endParaRPr lang="zh-CN" altLang="en-US"/>
          </a:p>
        </p:txBody>
      </p:sp>
      <p:sp>
        <p:nvSpPr>
          <p:cNvPr id="109574" name="灯片编号占位符 109573"/>
          <p:cNvSpPr>
            <a:spLocks noGrp="1"/>
          </p:cNvSpPr>
          <p:nvPr>
            <p:ph type="sldNum" sz="quarter" idx="4"/>
          </p:nvPr>
        </p:nvSpPr>
        <p:spPr>
          <a:xfrm>
            <a:off x="6553200" y="6243638"/>
            <a:ext cx="2133600" cy="457200"/>
          </a:xfrm>
          <a:prstGeom prst="rect">
            <a:avLst/>
          </a:prstGeom>
          <a:noFill/>
          <a:ln w="9525">
            <a:noFill/>
          </a:ln>
        </p:spPr>
        <p:txBody>
          <a:bodyPr vert="horz" wrap="square" lIns="91440" tIns="45720" rIns="91440" bIns="45720" numCol="1" anchor="b" anchorCtr="0" compatLnSpc="1"/>
          <a:lstStyle>
            <a:lvl1pPr algn="r" eaLnBrk="1" hangingPunct="1">
              <a:defRPr sz="1200">
                <a:latin typeface="Garamond" panose="02020404030301010803" pitchFamily="18" charset="0"/>
              </a:defRPr>
            </a:lvl1pPr>
          </a:lstStyle>
          <a:p>
            <a:pPr>
              <a:defRPr/>
            </a:pPr>
            <a:fld id="{63A98B0C-E1C3-461D-AF6A-FBBABD461200}" type="slidenum">
              <a:rPr lang="zh-CN" altLang="en-US"/>
            </a:fld>
            <a:endParaRPr lang="zh-CN" altLang="en-US">
              <a:latin typeface="Times New Roman" panose="02020603050405020304" pitchFamily="18" charset="0"/>
            </a:endParaRPr>
          </a:p>
        </p:txBody>
      </p:sp>
      <p:sp>
        <p:nvSpPr>
          <p:cNvPr id="1031" name="任意多边形 109574"/>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a:solidFill>
              <a:schemeClr val="accent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直接连接符 109575"/>
          <p:cNvSpPr>
            <a:spLocks noChangeShapeType="1"/>
          </p:cNvSpPr>
          <p:nvPr/>
        </p:nvSpPr>
        <p:spPr bwMode="auto">
          <a:xfrm>
            <a:off x="457200" y="6172200"/>
            <a:ext cx="8229600"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rtl="0" eaLnBrk="0" fontAlgn="base" hangingPunct="0">
        <a:spcBef>
          <a:spcPct val="0"/>
        </a:spcBef>
        <a:spcAft>
          <a:spcPct val="0"/>
        </a:spcAft>
        <a:defRPr sz="4200" kern="1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lvl="1"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lvl="2"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lvl="3"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480" lvl="4"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image" Target="../media/image9.png"/><Relationship Id="rId7" Type="http://schemas.openxmlformats.org/officeDocument/2006/relationships/image" Target="../media/image8.emf"/><Relationship Id="rId6" Type="http://schemas.openxmlformats.org/officeDocument/2006/relationships/oleObject" Target="../embeddings/oleObject3.bin"/><Relationship Id="rId5" Type="http://schemas.openxmlformats.org/officeDocument/2006/relationships/image" Target="../media/image7.png"/><Relationship Id="rId4" Type="http://schemas.openxmlformats.org/officeDocument/2006/relationships/image" Target="../media/image6.emf"/><Relationship Id="rId3" Type="http://schemas.openxmlformats.org/officeDocument/2006/relationships/oleObject" Target="../embeddings/oleObject2.bin"/><Relationship Id="rId2" Type="http://schemas.openxmlformats.org/officeDocument/2006/relationships/image" Target="../media/image5.emf"/><Relationship Id="rId13" Type="http://schemas.openxmlformats.org/officeDocument/2006/relationships/vmlDrawing" Target="../drawings/vmlDrawing1.vml"/><Relationship Id="rId12" Type="http://schemas.openxmlformats.org/officeDocument/2006/relationships/slideLayout" Target="../slideLayouts/slideLayout7.xml"/><Relationship Id="rId11" Type="http://schemas.openxmlformats.org/officeDocument/2006/relationships/image" Target="../media/image11.GIF"/><Relationship Id="rId10" Type="http://schemas.openxmlformats.org/officeDocument/2006/relationships/image" Target="../media/image10.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5.bin"/><Relationship Id="rId2" Type="http://schemas.openxmlformats.org/officeDocument/2006/relationships/image" Target="../media/image11.GIF"/><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GIF"/></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1.GIF"/><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tags" Target="../tags/tag1.xml"/><Relationship Id="rId1" Type="http://schemas.openxmlformats.org/officeDocument/2006/relationships/image" Target="../media/image11.GIF"/></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1.GIF"/></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23.GIF"/><Relationship Id="rId6" Type="http://schemas.openxmlformats.org/officeDocument/2006/relationships/image" Target="../media/image22.png"/><Relationship Id="rId5" Type="http://schemas.microsoft.com/office/2007/relationships/media" Target="file:///C:\yqy%20-%20&#20010;&#20154;&#24037;&#20316;\05%20-%20&#25945;&#23398;&#30456;&#20851;\12&#65293;&#25945;&#23398;&#12289;&#25945;&#26448;\&#35762;&#25480;&#35838;&#31243;\0-%20&#33258;&#21160;&#25511;&#21046;&#21407;&#29702;II&#25945;&#26696;\2021%20&#33258;&#21160;&#25511;&#21046;&#21407;&#29702;II%20-%20&#20449;&#24687;&#25968;&#23398;\&#33258;&#25511;&#21407;&#29702;&#35762;&#20041;v3.3%20-%20yqy\1&#31532;&#19968;&#31456;&#33258;&#21160;&#25511;&#21046;&#30340;&#19968;&#33324;&#27010;&#24565;\&#27874;&#22763;&#39039;&#21160;&#21147;&#37239;&#36305;&#26426;&#22120;&#20154;.mp4" TargetMode="External"/><Relationship Id="rId4" Type="http://schemas.openxmlformats.org/officeDocument/2006/relationships/video" Target="file:///C:\yqy%20-%20&#20010;&#20154;&#24037;&#20316;\05%20-%20&#25945;&#23398;&#30456;&#20851;\12&#65293;&#25945;&#23398;&#12289;&#25945;&#26448;\&#35762;&#25480;&#35838;&#31243;\0-%20&#33258;&#21160;&#25511;&#21046;&#21407;&#29702;II&#25945;&#26696;\2021%20&#33258;&#21160;&#25511;&#21046;&#21407;&#29702;II%20-%20&#20449;&#24687;&#25968;&#23398;\&#33258;&#25511;&#21407;&#29702;&#35762;&#20041;v3.3%20-%20yqy\1&#31532;&#19968;&#31456;&#33258;&#21160;&#25511;&#21046;&#30340;&#19968;&#33324;&#27010;&#24565;\&#27874;&#22763;&#39039;&#21160;&#21147;&#37239;&#36305;&#26426;&#22120;&#20154;.mp4" TargetMode="Externa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1.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11.GIF"/></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25.emf"/><Relationship Id="rId1"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27.emf"/><Relationship Id="rId3" Type="http://schemas.openxmlformats.org/officeDocument/2006/relationships/oleObject" Target="../embeddings/oleObject8.bin"/><Relationship Id="rId2" Type="http://schemas.openxmlformats.org/officeDocument/2006/relationships/image" Target="../media/image26.emf"/><Relationship Id="rId1"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28.emf"/><Relationship Id="rId1"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9" Type="http://schemas.openxmlformats.org/officeDocument/2006/relationships/image" Target="../media/image33.wmf"/><Relationship Id="rId8" Type="http://schemas.openxmlformats.org/officeDocument/2006/relationships/oleObject" Target="../embeddings/oleObject13.bin"/><Relationship Id="rId7" Type="http://schemas.openxmlformats.org/officeDocument/2006/relationships/image" Target="../media/image32.png"/><Relationship Id="rId6" Type="http://schemas.openxmlformats.org/officeDocument/2006/relationships/image" Target="../media/image31.emf"/><Relationship Id="rId5" Type="http://schemas.openxmlformats.org/officeDocument/2006/relationships/oleObject" Target="../embeddings/oleObject12.bin"/><Relationship Id="rId4" Type="http://schemas.openxmlformats.org/officeDocument/2006/relationships/image" Target="../media/image30.wmf"/><Relationship Id="rId3" Type="http://schemas.openxmlformats.org/officeDocument/2006/relationships/oleObject" Target="../embeddings/oleObject11.bin"/><Relationship Id="rId2" Type="http://schemas.openxmlformats.org/officeDocument/2006/relationships/image" Target="../media/image29.wmf"/><Relationship Id="rId11" Type="http://schemas.openxmlformats.org/officeDocument/2006/relationships/vmlDrawing" Target="../drawings/vmlDrawing6.vml"/><Relationship Id="rId10" Type="http://schemas.openxmlformats.org/officeDocument/2006/relationships/slideLayout" Target="../slideLayouts/slideLayout7.xml"/><Relationship Id="rId1"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34.emf"/><Relationship Id="rId1"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8.wmf"/><Relationship Id="rId7" Type="http://schemas.openxmlformats.org/officeDocument/2006/relationships/oleObject" Target="../embeddings/oleObject18.bin"/><Relationship Id="rId6" Type="http://schemas.openxmlformats.org/officeDocument/2006/relationships/image" Target="../media/image37.wmf"/><Relationship Id="rId5" Type="http://schemas.openxmlformats.org/officeDocument/2006/relationships/oleObject" Target="../embeddings/oleObject17.bin"/><Relationship Id="rId4" Type="http://schemas.openxmlformats.org/officeDocument/2006/relationships/image" Target="../media/image36.wmf"/><Relationship Id="rId3" Type="http://schemas.openxmlformats.org/officeDocument/2006/relationships/oleObject" Target="../embeddings/oleObject16.bin"/><Relationship Id="rId2" Type="http://schemas.openxmlformats.org/officeDocument/2006/relationships/image" Target="../media/image35.emf"/><Relationship Id="rId10" Type="http://schemas.openxmlformats.org/officeDocument/2006/relationships/vmlDrawing" Target="../drawings/vmlDrawing8.vml"/><Relationship Id="rId1" Type="http://schemas.openxmlformats.org/officeDocument/2006/relationships/oleObject" Target="../embeddings/oleObject15.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42.wmf"/><Relationship Id="rId7" Type="http://schemas.openxmlformats.org/officeDocument/2006/relationships/oleObject" Target="../embeddings/oleObject22.bin"/><Relationship Id="rId6" Type="http://schemas.openxmlformats.org/officeDocument/2006/relationships/image" Target="../media/image41.wmf"/><Relationship Id="rId5" Type="http://schemas.openxmlformats.org/officeDocument/2006/relationships/oleObject" Target="../embeddings/oleObject21.bin"/><Relationship Id="rId4" Type="http://schemas.openxmlformats.org/officeDocument/2006/relationships/image" Target="../media/image40.wmf"/><Relationship Id="rId3" Type="http://schemas.openxmlformats.org/officeDocument/2006/relationships/oleObject" Target="../embeddings/oleObject20.bin"/><Relationship Id="rId2" Type="http://schemas.openxmlformats.org/officeDocument/2006/relationships/image" Target="../media/image39.emf"/><Relationship Id="rId12" Type="http://schemas.openxmlformats.org/officeDocument/2006/relationships/vmlDrawing" Target="../drawings/vmlDrawing9.vml"/><Relationship Id="rId11" Type="http://schemas.openxmlformats.org/officeDocument/2006/relationships/slideLayout" Target="../slideLayouts/slideLayout7.xml"/><Relationship Id="rId10" Type="http://schemas.openxmlformats.org/officeDocument/2006/relationships/image" Target="../media/image43.wmf"/><Relationship Id="rId1" Type="http://schemas.openxmlformats.org/officeDocument/2006/relationships/oleObject" Target="../embeddings/oleObject19.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oleObject" Target="../embeddings/oleObject24.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46.emf"/><Relationship Id="rId1" Type="http://schemas.openxmlformats.org/officeDocument/2006/relationships/oleObject" Target="../embeddings/oleObject25.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46.emf"/><Relationship Id="rId1" Type="http://schemas.openxmlformats.org/officeDocument/2006/relationships/oleObject" Target="../embeddings/oleObject26.bin"/></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7.xml"/><Relationship Id="rId2" Type="http://schemas.openxmlformats.org/officeDocument/2006/relationships/image" Target="../media/image46.emf"/><Relationship Id="rId1" Type="http://schemas.openxmlformats.org/officeDocument/2006/relationships/oleObject" Target="../embeddings/oleObject27.bin"/></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7.xml"/><Relationship Id="rId3" Type="http://schemas.openxmlformats.org/officeDocument/2006/relationships/image" Target="../media/image49.GIF"/><Relationship Id="rId2" Type="http://schemas.openxmlformats.org/officeDocument/2006/relationships/image" Target="../media/image48.emf"/><Relationship Id="rId1" Type="http://schemas.openxmlformats.org/officeDocument/2006/relationships/oleObject" Target="../embeddings/oleObject28.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7.xml"/><Relationship Id="rId2" Type="http://schemas.openxmlformats.org/officeDocument/2006/relationships/image" Target="../media/image50.emf"/><Relationship Id="rId1" Type="http://schemas.openxmlformats.org/officeDocument/2006/relationships/oleObject" Target="../embeddings/oleObject29.bin"/></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7.xml"/><Relationship Id="rId4" Type="http://schemas.openxmlformats.org/officeDocument/2006/relationships/image" Target="../media/image51.emf"/><Relationship Id="rId3" Type="http://schemas.openxmlformats.org/officeDocument/2006/relationships/oleObject" Target="../embeddings/oleObject31.bin"/><Relationship Id="rId2" Type="http://schemas.openxmlformats.org/officeDocument/2006/relationships/image" Target="../media/image48.emf"/><Relationship Id="rId1" Type="http://schemas.openxmlformats.org/officeDocument/2006/relationships/oleObject" Target="../embeddings/oleObject30.bin"/></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52.emf"/><Relationship Id="rId1"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53.emf"/><Relationship Id="rId1" Type="http://schemas.openxmlformats.org/officeDocument/2006/relationships/oleObject" Target="../embeddings/oleObject33.bin"/></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19.vml"/><Relationship Id="rId5" Type="http://schemas.openxmlformats.org/officeDocument/2006/relationships/slideLayout" Target="../slideLayouts/slideLayout7.xml"/><Relationship Id="rId4" Type="http://schemas.openxmlformats.org/officeDocument/2006/relationships/image" Target="../media/image54.emf"/><Relationship Id="rId3" Type="http://schemas.openxmlformats.org/officeDocument/2006/relationships/oleObject" Target="../embeddings/oleObject35.bin"/><Relationship Id="rId2" Type="http://schemas.openxmlformats.org/officeDocument/2006/relationships/image" Target="../media/image53.emf"/><Relationship Id="rId1" Type="http://schemas.openxmlformats.org/officeDocument/2006/relationships/oleObject" Target="../embeddings/oleObject34.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7.xml"/><Relationship Id="rId2" Type="http://schemas.openxmlformats.org/officeDocument/2006/relationships/image" Target="../media/image55.emf"/><Relationship Id="rId1" Type="http://schemas.openxmlformats.org/officeDocument/2006/relationships/oleObject" Target="../embeddings/oleObject36.bin"/></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41.bin"/><Relationship Id="rId8" Type="http://schemas.openxmlformats.org/officeDocument/2006/relationships/image" Target="../media/image59.wmf"/><Relationship Id="rId7" Type="http://schemas.openxmlformats.org/officeDocument/2006/relationships/oleObject" Target="../embeddings/oleObject40.bin"/><Relationship Id="rId6" Type="http://schemas.openxmlformats.org/officeDocument/2006/relationships/image" Target="../media/image58.wmf"/><Relationship Id="rId5" Type="http://schemas.openxmlformats.org/officeDocument/2006/relationships/oleObject" Target="../embeddings/oleObject39.bin"/><Relationship Id="rId4" Type="http://schemas.openxmlformats.org/officeDocument/2006/relationships/image" Target="../media/image57.wmf"/><Relationship Id="rId3" Type="http://schemas.openxmlformats.org/officeDocument/2006/relationships/oleObject" Target="../embeddings/oleObject38.bin"/><Relationship Id="rId2" Type="http://schemas.openxmlformats.org/officeDocument/2006/relationships/image" Target="../media/image56.emf"/><Relationship Id="rId14" Type="http://schemas.openxmlformats.org/officeDocument/2006/relationships/vmlDrawing" Target="../drawings/vmlDrawing21.vml"/><Relationship Id="rId13" Type="http://schemas.openxmlformats.org/officeDocument/2006/relationships/slideLayout" Target="../slideLayouts/slideLayout7.xml"/><Relationship Id="rId12" Type="http://schemas.openxmlformats.org/officeDocument/2006/relationships/image" Target="../media/image61.emf"/><Relationship Id="rId11" Type="http://schemas.openxmlformats.org/officeDocument/2006/relationships/oleObject" Target="../embeddings/oleObject42.bin"/><Relationship Id="rId10" Type="http://schemas.openxmlformats.org/officeDocument/2006/relationships/image" Target="../media/image60.wmf"/><Relationship Id="rId1" Type="http://schemas.openxmlformats.org/officeDocument/2006/relationships/oleObject" Target="../embeddings/oleObject37.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5" Type="http://schemas.openxmlformats.org/officeDocument/2006/relationships/vmlDrawing" Target="../drawings/vmlDrawing22.vml"/><Relationship Id="rId4" Type="http://schemas.openxmlformats.org/officeDocument/2006/relationships/slideLayout" Target="../slideLayouts/slideLayout7.xml"/><Relationship Id="rId3" Type="http://schemas.openxmlformats.org/officeDocument/2006/relationships/image" Target="../media/image63.wmf"/><Relationship Id="rId2" Type="http://schemas.openxmlformats.org/officeDocument/2006/relationships/oleObject" Target="../embeddings/oleObject43.bin"/><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5" Type="http://schemas.openxmlformats.org/officeDocument/2006/relationships/vmlDrawing" Target="../drawings/vmlDrawing23.vml"/><Relationship Id="rId4" Type="http://schemas.openxmlformats.org/officeDocument/2006/relationships/slideLayout" Target="../slideLayouts/slideLayout7.xml"/><Relationship Id="rId3" Type="http://schemas.openxmlformats.org/officeDocument/2006/relationships/image" Target="../media/image64.wmf"/><Relationship Id="rId2" Type="http://schemas.openxmlformats.org/officeDocument/2006/relationships/oleObject" Target="../embeddings/oleObject44.bin"/><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9" Type="http://schemas.openxmlformats.org/officeDocument/2006/relationships/vmlDrawing" Target="../drawings/vmlDrawing24.vml"/><Relationship Id="rId8" Type="http://schemas.openxmlformats.org/officeDocument/2006/relationships/slideLayout" Target="../slideLayouts/slideLayout7.xml"/><Relationship Id="rId7" Type="http://schemas.openxmlformats.org/officeDocument/2006/relationships/image" Target="../media/image63.wmf"/><Relationship Id="rId6" Type="http://schemas.openxmlformats.org/officeDocument/2006/relationships/oleObject" Target="../embeddings/oleObject47.bin"/><Relationship Id="rId5" Type="http://schemas.openxmlformats.org/officeDocument/2006/relationships/image" Target="../media/image66.emf"/><Relationship Id="rId4" Type="http://schemas.openxmlformats.org/officeDocument/2006/relationships/oleObject" Target="../embeddings/oleObject46.bin"/><Relationship Id="rId3" Type="http://schemas.openxmlformats.org/officeDocument/2006/relationships/image" Target="../media/image65.emf"/><Relationship Id="rId2" Type="http://schemas.openxmlformats.org/officeDocument/2006/relationships/oleObject" Target="../embeddings/oleObject45.bin"/><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9" Type="http://schemas.openxmlformats.org/officeDocument/2006/relationships/vmlDrawing" Target="../drawings/vmlDrawing25.vml"/><Relationship Id="rId8" Type="http://schemas.openxmlformats.org/officeDocument/2006/relationships/slideLayout" Target="../slideLayouts/slideLayout7.xml"/><Relationship Id="rId7" Type="http://schemas.openxmlformats.org/officeDocument/2006/relationships/image" Target="../media/image63.wmf"/><Relationship Id="rId6" Type="http://schemas.openxmlformats.org/officeDocument/2006/relationships/oleObject" Target="../embeddings/oleObject50.bin"/><Relationship Id="rId5" Type="http://schemas.openxmlformats.org/officeDocument/2006/relationships/image" Target="../media/image68.emf"/><Relationship Id="rId4" Type="http://schemas.openxmlformats.org/officeDocument/2006/relationships/oleObject" Target="../embeddings/oleObject49.bin"/><Relationship Id="rId3" Type="http://schemas.openxmlformats.org/officeDocument/2006/relationships/image" Target="../media/image67.emf"/><Relationship Id="rId2" Type="http://schemas.openxmlformats.org/officeDocument/2006/relationships/oleObject" Target="../embeddings/oleObject48.bin"/><Relationship Id="rId1"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jpeg"/></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7.xml"/><Relationship Id="rId2" Type="http://schemas.openxmlformats.org/officeDocument/2006/relationships/image" Target="../media/image70.emf"/><Relationship Id="rId1" Type="http://schemas.openxmlformats.org/officeDocument/2006/relationships/oleObject" Target="../embeddings/oleObject51.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emf"/><Relationship Id="rId7" Type="http://schemas.openxmlformats.org/officeDocument/2006/relationships/oleObject" Target="../embeddings/oleObject55.bin"/><Relationship Id="rId6" Type="http://schemas.openxmlformats.org/officeDocument/2006/relationships/image" Target="../media/image73.emf"/><Relationship Id="rId5" Type="http://schemas.openxmlformats.org/officeDocument/2006/relationships/oleObject" Target="../embeddings/oleObject54.bin"/><Relationship Id="rId4" Type="http://schemas.openxmlformats.org/officeDocument/2006/relationships/image" Target="../media/image72.emf"/><Relationship Id="rId3" Type="http://schemas.openxmlformats.org/officeDocument/2006/relationships/oleObject" Target="../embeddings/oleObject53.bin"/><Relationship Id="rId2" Type="http://schemas.openxmlformats.org/officeDocument/2006/relationships/image" Target="../media/image71.emf"/><Relationship Id="rId11" Type="http://schemas.openxmlformats.org/officeDocument/2006/relationships/vmlDrawing" Target="../drawings/vmlDrawing27.vml"/><Relationship Id="rId10" Type="http://schemas.openxmlformats.org/officeDocument/2006/relationships/slideLayout" Target="../slideLayouts/slideLayout7.xml"/><Relationship Id="rId1" Type="http://schemas.openxmlformats.org/officeDocument/2006/relationships/oleObject" Target="../embeddings/oleObject52.bin"/></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7.png"/><Relationship Id="rId1"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8.vml"/><Relationship Id="rId3" Type="http://schemas.openxmlformats.org/officeDocument/2006/relationships/slideLayout" Target="../slideLayouts/slideLayout7.xml"/><Relationship Id="rId2" Type="http://schemas.openxmlformats.org/officeDocument/2006/relationships/image" Target="../media/image78.emf"/><Relationship Id="rId1" Type="http://schemas.openxmlformats.org/officeDocument/2006/relationships/oleObject" Target="../embeddings/oleObject56.bin"/></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7.xml"/><Relationship Id="rId2" Type="http://schemas.openxmlformats.org/officeDocument/2006/relationships/image" Target="../media/image79.emf"/><Relationship Id="rId1" Type="http://schemas.openxmlformats.org/officeDocument/2006/relationships/oleObject" Target="../embeddings/oleObject57.bin"/></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82.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83.emf"/></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vmlDrawing" Target="../drawings/vmlDrawing30.vml"/><Relationship Id="rId6" Type="http://schemas.openxmlformats.org/officeDocument/2006/relationships/slideLayout" Target="../slideLayouts/slideLayout7.xml"/><Relationship Id="rId5" Type="http://schemas.openxmlformats.org/officeDocument/2006/relationships/image" Target="../media/image86.wmf"/><Relationship Id="rId4" Type="http://schemas.openxmlformats.org/officeDocument/2006/relationships/oleObject" Target="../embeddings/oleObject59.bin"/><Relationship Id="rId3" Type="http://schemas.openxmlformats.org/officeDocument/2006/relationships/image" Target="../media/image85.wmf"/><Relationship Id="rId2" Type="http://schemas.openxmlformats.org/officeDocument/2006/relationships/oleObject" Target="../embeddings/oleObject58.bin"/><Relationship Id="rId1"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vmlDrawing" Target="../drawings/vmlDrawing31.vml"/><Relationship Id="rId7" Type="http://schemas.openxmlformats.org/officeDocument/2006/relationships/slideLayout" Target="../slideLayouts/slideLayout7.xml"/><Relationship Id="rId6" Type="http://schemas.openxmlformats.org/officeDocument/2006/relationships/image" Target="../media/image83.emf"/><Relationship Id="rId5" Type="http://schemas.openxmlformats.org/officeDocument/2006/relationships/image" Target="../media/image89.emf"/><Relationship Id="rId4" Type="http://schemas.openxmlformats.org/officeDocument/2006/relationships/image" Target="../media/image88.wmf"/><Relationship Id="rId3" Type="http://schemas.openxmlformats.org/officeDocument/2006/relationships/oleObject" Target="../embeddings/oleObject61.bin"/><Relationship Id="rId2" Type="http://schemas.openxmlformats.org/officeDocument/2006/relationships/image" Target="../media/image87.wmf"/><Relationship Id="rId1" Type="http://schemas.openxmlformats.org/officeDocument/2006/relationships/oleObject" Target="../embeddings/oleObject60.bin"/></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7.xml"/><Relationship Id="rId2" Type="http://schemas.openxmlformats.org/officeDocument/2006/relationships/image" Target="../media/image90.emf"/><Relationship Id="rId1" Type="http://schemas.openxmlformats.org/officeDocument/2006/relationships/oleObject" Target="../embeddings/oleObject62.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文本框 94214"/>
          <p:cNvSpPr txBox="1"/>
          <p:nvPr/>
        </p:nvSpPr>
        <p:spPr>
          <a:xfrm>
            <a:off x="1529715" y="2090419"/>
            <a:ext cx="6477000" cy="1106800"/>
          </a:xfrm>
          <a:prstGeom prst="rect">
            <a:avLst/>
          </a:prstGeom>
          <a:noFill/>
          <a:ln w="9525">
            <a:noFill/>
          </a:ln>
        </p:spPr>
        <p:txBody>
          <a:bodyPr>
            <a:spAutoFit/>
          </a:bodyPr>
          <a:lstStyle/>
          <a:p>
            <a:pPr algn="ctr" eaLnBrk="1" hangingPunct="1">
              <a:spcBef>
                <a:spcPct val="50000"/>
              </a:spcBef>
              <a:defRPr/>
            </a:pPr>
            <a:r>
              <a:rPr lang="zh-CN" altLang="en-US" sz="66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自动控制原理</a:t>
            </a:r>
            <a:r>
              <a:rPr lang="zh-CN" altLang="en-US" sz="6600" noProof="1">
                <a:gradFill>
                  <a:gsLst>
                    <a:gs pos="0">
                      <a:srgbClr val="007BD3"/>
                    </a:gs>
                    <a:gs pos="100000">
                      <a:srgbClr val="034373"/>
                    </a:gs>
                  </a:gsLst>
                  <a:lin scaled="0"/>
                </a:gradFill>
                <a:latin typeface="宋体" panose="02010600030101010101" pitchFamily="2" charset="-122"/>
              </a:rPr>
              <a:t>Ⅱ</a:t>
            </a:r>
            <a:endParaRPr lang="zh-CN" altLang="en-US" sz="6600" noProof="1">
              <a:gradFill>
                <a:gsLst>
                  <a:gs pos="0">
                    <a:srgbClr val="007BD3"/>
                  </a:gs>
                  <a:gs pos="100000">
                    <a:srgbClr val="034373"/>
                  </a:gs>
                </a:gsLst>
                <a:lin scaled="0"/>
              </a:gradFill>
              <a:latin typeface="宋体" panose="02010600030101010101" pitchFamily="2" charset="-122"/>
            </a:endParaRPr>
          </a:p>
        </p:txBody>
      </p:sp>
    </p:spTree>
  </p:cSld>
  <p:clrMapOvr>
    <a:masterClrMapping/>
  </p:clrMapOvr>
  <p:transition advTm="309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9CD758-F122-47A5-B338-D94DC9BA7D6B}"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17" name="矩形 16"/>
          <p:cNvSpPr/>
          <p:nvPr/>
        </p:nvSpPr>
        <p:spPr>
          <a:xfrm>
            <a:off x="6294119" y="2907026"/>
            <a:ext cx="1422400" cy="449267"/>
          </a:xfrm>
          <a:prstGeom prst="rect">
            <a:avLst/>
          </a:prstGeom>
        </p:spPr>
        <p:txBody>
          <a:bodyPr wrap="none">
            <a:spAutoFit/>
          </a:bodyPr>
          <a:lstStyle/>
          <a:p>
            <a:pPr eaLnBrk="1" hangingPunct="1">
              <a:lnSpc>
                <a:spcPct val="110000"/>
              </a:lnSpc>
              <a:spcBef>
                <a:spcPct val="20000"/>
              </a:spcBef>
              <a:defRPr/>
            </a:pPr>
            <a:r>
              <a:rPr kumimoji="1" lang="zh-CN" altLang="en-US" sz="2400" b="1" dirty="0">
                <a:gradFill>
                  <a:gsLst>
                    <a:gs pos="0">
                      <a:srgbClr val="007BD3"/>
                    </a:gs>
                    <a:gs pos="100000">
                      <a:srgbClr val="034373"/>
                    </a:gs>
                  </a:gsLst>
                  <a:lin scaled="0"/>
                </a:gradFill>
                <a:latin typeface="黑体" panose="02010609060101010101" pitchFamily="49" charset="-122"/>
                <a:ea typeface="黑体" panose="02010609060101010101" pitchFamily="49" charset="-122"/>
              </a:rPr>
              <a:t>自动控制</a:t>
            </a:r>
            <a:endParaRPr kumimoji="1" lang="zh-CN" altLang="en-US" sz="2400" b="1" dirty="0">
              <a:gradFill>
                <a:gsLst>
                  <a:gs pos="0">
                    <a:srgbClr val="007BD3"/>
                  </a:gs>
                  <a:gs pos="100000">
                    <a:srgbClr val="034373"/>
                  </a:gs>
                </a:gsLst>
                <a:lin scaled="0"/>
              </a:gradFill>
              <a:latin typeface="黑体" panose="02010609060101010101" pitchFamily="49" charset="-122"/>
              <a:ea typeface="黑体" panose="02010609060101010101" pitchFamily="49" charset="-122"/>
            </a:endParaRPr>
          </a:p>
        </p:txBody>
      </p:sp>
      <p:graphicFrame>
        <p:nvGraphicFramePr>
          <p:cNvPr id="14340" name="Object 10"/>
          <p:cNvGraphicFramePr/>
          <p:nvPr/>
        </p:nvGraphicFramePr>
        <p:xfrm>
          <a:off x="4427538" y="3784600"/>
          <a:ext cx="4683125" cy="2320925"/>
        </p:xfrm>
        <a:graphic>
          <a:graphicData uri="http://schemas.openxmlformats.org/presentationml/2006/ole">
            <mc:AlternateContent xmlns:mc="http://schemas.openxmlformats.org/markup-compatibility/2006">
              <mc:Choice xmlns:v="urn:schemas-microsoft-com:vml" Requires="v">
                <p:oleObj spid="_x0000_s2" name="" r:id="rId1" imgW="4699000" imgH="2082800" progId="Visio.Drawing.11">
                  <p:embed/>
                </p:oleObj>
              </mc:Choice>
              <mc:Fallback>
                <p:oleObj name="" r:id="rId1" imgW="4699000" imgH="2082800" progId="Visio.Drawing.11">
                  <p:embed/>
                  <p:pic>
                    <p:nvPicPr>
                      <p:cNvPr id="0" name="Object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3784600"/>
                        <a:ext cx="4683125"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 name="组合 18"/>
          <p:cNvGrpSpPr/>
          <p:nvPr/>
        </p:nvGrpSpPr>
        <p:grpSpPr bwMode="auto">
          <a:xfrm>
            <a:off x="7597775" y="3284538"/>
            <a:ext cx="1474788" cy="820737"/>
            <a:chOff x="39570458" y="12676185"/>
            <a:chExt cx="1474480" cy="821378"/>
          </a:xfrm>
        </p:grpSpPr>
        <p:sp>
          <p:nvSpPr>
            <p:cNvPr id="20" name="椭圆 19"/>
            <p:cNvSpPr/>
            <p:nvPr/>
          </p:nvSpPr>
          <p:spPr>
            <a:xfrm>
              <a:off x="39570458" y="13140097"/>
              <a:ext cx="499959" cy="35746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spcBef>
                  <a:spcPct val="20000"/>
                </a:spcBef>
                <a:defRPr/>
              </a:pPr>
              <a:endParaRPr kumimoji="1" lang="zh-CN" altLang="en-US"/>
            </a:p>
          </p:txBody>
        </p:sp>
        <p:cxnSp>
          <p:nvCxnSpPr>
            <p:cNvPr id="21" name="直接箭头连接符 20"/>
            <p:cNvCxnSpPr/>
            <p:nvPr/>
          </p:nvCxnSpPr>
          <p:spPr>
            <a:xfrm flipV="1">
              <a:off x="39973599" y="12962158"/>
              <a:ext cx="357113" cy="214479"/>
            </a:xfrm>
            <a:prstGeom prst="straightConnector1">
              <a:avLst/>
            </a:prstGeom>
            <a:ln w="254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63" name="TextBox 21"/>
            <p:cNvSpPr txBox="1">
              <a:spLocks noChangeArrowheads="1"/>
            </p:cNvSpPr>
            <p:nvPr/>
          </p:nvSpPr>
          <p:spPr bwMode="auto">
            <a:xfrm>
              <a:off x="40330558" y="12676185"/>
              <a:ext cx="714380" cy="64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大脑和手</a:t>
              </a:r>
              <a:endParaRPr lang="zh-CN" altLang="en-US" b="1">
                <a:latin typeface="黑体" panose="02010609060101010101" pitchFamily="49" charset="-122"/>
                <a:ea typeface="黑体" panose="02010609060101010101" pitchFamily="49" charset="-122"/>
              </a:endParaRPr>
            </a:p>
          </p:txBody>
        </p:sp>
      </p:grpSp>
      <p:grpSp>
        <p:nvGrpSpPr>
          <p:cNvPr id="4" name="组合 22"/>
          <p:cNvGrpSpPr/>
          <p:nvPr/>
        </p:nvGrpSpPr>
        <p:grpSpPr bwMode="auto">
          <a:xfrm>
            <a:off x="7572375" y="4141788"/>
            <a:ext cx="1571625" cy="714375"/>
            <a:chOff x="37901666" y="17390613"/>
            <a:chExt cx="1571604" cy="714860"/>
          </a:xfrm>
        </p:grpSpPr>
        <p:sp>
          <p:nvSpPr>
            <p:cNvPr id="24" name="椭圆 23"/>
            <p:cNvSpPr/>
            <p:nvPr/>
          </p:nvSpPr>
          <p:spPr>
            <a:xfrm>
              <a:off x="37901666" y="17748042"/>
              <a:ext cx="571492" cy="357431"/>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spcBef>
                  <a:spcPct val="20000"/>
                </a:spcBef>
                <a:defRPr/>
              </a:pPr>
              <a:endParaRPr kumimoji="1" lang="zh-CN" altLang="en-US"/>
            </a:p>
          </p:txBody>
        </p:sp>
        <p:cxnSp>
          <p:nvCxnSpPr>
            <p:cNvPr id="25" name="直接箭头连接符 24"/>
            <p:cNvCxnSpPr/>
            <p:nvPr/>
          </p:nvCxnSpPr>
          <p:spPr>
            <a:xfrm flipV="1">
              <a:off x="38401722" y="17605070"/>
              <a:ext cx="428619" cy="214459"/>
            </a:xfrm>
            <a:prstGeom prst="straightConnector1">
              <a:avLst/>
            </a:prstGeom>
            <a:ln w="254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60" name="TextBox 25"/>
            <p:cNvSpPr txBox="1">
              <a:spLocks noChangeArrowheads="1"/>
            </p:cNvSpPr>
            <p:nvPr/>
          </p:nvSpPr>
          <p:spPr bwMode="auto">
            <a:xfrm>
              <a:off x="38758922" y="17390613"/>
              <a:ext cx="714348" cy="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眼睛</a:t>
              </a:r>
              <a:endParaRPr lang="zh-CN" altLang="en-US" b="1">
                <a:latin typeface="黑体" panose="02010609060101010101" pitchFamily="49" charset="-122"/>
                <a:ea typeface="黑体" panose="02010609060101010101" pitchFamily="49" charset="-122"/>
              </a:endParaRPr>
            </a:p>
          </p:txBody>
        </p:sp>
      </p:grpSp>
      <p:graphicFrame>
        <p:nvGraphicFramePr>
          <p:cNvPr id="39" name="Object 6"/>
          <p:cNvGraphicFramePr/>
          <p:nvPr/>
        </p:nvGraphicFramePr>
        <p:xfrm>
          <a:off x="955675" y="1069975"/>
          <a:ext cx="4689475" cy="2462213"/>
        </p:xfrm>
        <a:graphic>
          <a:graphicData uri="http://schemas.openxmlformats.org/presentationml/2006/ole">
            <mc:AlternateContent xmlns:mc="http://schemas.openxmlformats.org/markup-compatibility/2006">
              <mc:Choice xmlns:v="urn:schemas-microsoft-com:vml" Requires="v">
                <p:oleObj spid="_x0000_s5" name="" r:id="rId3" imgW="4089400" imgH="2044700" progId="Visio.Drawing.11">
                  <p:embed/>
                </p:oleObj>
              </mc:Choice>
              <mc:Fallback>
                <p:oleObj name="" r:id="rId3" imgW="4089400" imgH="2044700" progId="Visio.Drawing.11">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75" y="1069975"/>
                        <a:ext cx="468947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4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8" y="1604963"/>
            <a:ext cx="1349375"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 name="Object 17"/>
          <p:cNvGraphicFramePr/>
          <p:nvPr/>
        </p:nvGraphicFramePr>
        <p:xfrm>
          <a:off x="952500" y="1065213"/>
          <a:ext cx="4695825" cy="2466975"/>
        </p:xfrm>
        <a:graphic>
          <a:graphicData uri="http://schemas.openxmlformats.org/presentationml/2006/ole">
            <mc:AlternateContent xmlns:mc="http://schemas.openxmlformats.org/markup-compatibility/2006">
              <mc:Choice xmlns:v="urn:schemas-microsoft-com:vml" Requires="v">
                <p:oleObj spid="_x0000_s6" name="" r:id="rId6" imgW="3276600" imgH="1638300" progId="Visio.Drawing.11">
                  <p:embed/>
                </p:oleObj>
              </mc:Choice>
              <mc:Fallback>
                <p:oleObj name="" r:id="rId6" imgW="3276600" imgH="1638300" progId="Visio.Drawing.11">
                  <p:embed/>
                  <p:pic>
                    <p:nvPicPr>
                      <p:cNvPr id="0" name="Object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500" y="1065213"/>
                        <a:ext cx="469582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42" name="Picture 7"/>
          <p:cNvPicPr>
            <a:picLocks noChangeAspect="1" noChangeArrowheads="1"/>
          </p:cNvPicPr>
          <p:nvPr/>
        </p:nvPicPr>
        <p:blipFill>
          <a:blip r:embed="rId8">
            <a:extLst>
              <a:ext uri="{28A0092B-C50C-407E-A947-70E740481C1C}">
                <a14:useLocalDpi xmlns:a14="http://schemas.microsoft.com/office/drawing/2010/main" val="0"/>
              </a:ext>
            </a:extLst>
          </a:blip>
          <a:srcRect b="17583"/>
          <a:stretch>
            <a:fillRect/>
          </a:stretch>
        </p:blipFill>
        <p:spPr bwMode="auto">
          <a:xfrm>
            <a:off x="358775" y="2201863"/>
            <a:ext cx="116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2"/>
          <p:cNvSpPr/>
          <p:nvPr/>
        </p:nvSpPr>
        <p:spPr>
          <a:xfrm>
            <a:off x="2561273" y="395280"/>
            <a:ext cx="1422400" cy="425450"/>
          </a:xfrm>
          <a:prstGeom prst="rect">
            <a:avLst/>
          </a:prstGeom>
        </p:spPr>
        <p:txBody>
          <a:bodyPr wrap="none">
            <a:spAutoFit/>
          </a:bodyPr>
          <a:lstStyle/>
          <a:p>
            <a:pPr eaLnBrk="1" hangingPunct="1">
              <a:lnSpc>
                <a:spcPct val="90000"/>
              </a:lnSpc>
              <a:spcBef>
                <a:spcPct val="20000"/>
              </a:spcBef>
              <a:defRPr/>
            </a:pPr>
            <a:r>
              <a:rPr kumimoji="1" lang="zh-CN" altLang="en-US" sz="2400" b="1" dirty="0">
                <a:gradFill>
                  <a:gsLst>
                    <a:gs pos="0">
                      <a:srgbClr val="007BD3"/>
                    </a:gs>
                    <a:gs pos="100000">
                      <a:srgbClr val="034373"/>
                    </a:gs>
                  </a:gsLst>
                  <a:lin scaled="0"/>
                </a:gradFill>
                <a:latin typeface="黑体" panose="02010609060101010101" pitchFamily="49" charset="-122"/>
                <a:ea typeface="黑体" panose="02010609060101010101" pitchFamily="49" charset="-122"/>
              </a:rPr>
              <a:t>人工控制</a:t>
            </a:r>
            <a:endParaRPr kumimoji="1" lang="zh-CN" altLang="en-US" sz="2400" b="1" dirty="0">
              <a:gradFill>
                <a:gsLst>
                  <a:gs pos="0">
                    <a:srgbClr val="007BD3"/>
                  </a:gs>
                  <a:gs pos="100000">
                    <a:srgbClr val="034373"/>
                  </a:gs>
                </a:gsLst>
                <a:lin scaled="0"/>
              </a:gradFill>
              <a:latin typeface="黑体" panose="02010609060101010101" pitchFamily="49" charset="-122"/>
              <a:ea typeface="黑体" panose="02010609060101010101" pitchFamily="49" charset="-122"/>
            </a:endParaRPr>
          </a:p>
        </p:txBody>
      </p:sp>
      <p:grpSp>
        <p:nvGrpSpPr>
          <p:cNvPr id="7" name="组合 43"/>
          <p:cNvGrpSpPr/>
          <p:nvPr/>
        </p:nvGrpSpPr>
        <p:grpSpPr bwMode="auto">
          <a:xfrm>
            <a:off x="1430338" y="2701925"/>
            <a:ext cx="1417637" cy="417513"/>
            <a:chOff x="13853659" y="21859437"/>
            <a:chExt cx="10098303" cy="1345007"/>
          </a:xfrm>
        </p:grpSpPr>
        <p:cxnSp>
          <p:nvCxnSpPr>
            <p:cNvPr id="45" name="直接连接符 44"/>
            <p:cNvCxnSpPr/>
            <p:nvPr/>
          </p:nvCxnSpPr>
          <p:spPr>
            <a:xfrm>
              <a:off x="14057208" y="21859437"/>
              <a:ext cx="9792983" cy="15344"/>
            </a:xfrm>
            <a:prstGeom prst="line">
              <a:avLst/>
            </a:prstGeom>
            <a:ln w="2540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3853659" y="21874781"/>
              <a:ext cx="10098303" cy="1329663"/>
            </a:xfrm>
            <a:prstGeom prst="line">
              <a:avLst/>
            </a:prstGeom>
            <a:ln w="25400">
              <a:solidFill>
                <a:srgbClr val="0000FF"/>
              </a:solidFill>
              <a:prstDash val="sysDash"/>
            </a:ln>
          </p:spPr>
          <p:style>
            <a:lnRef idx="1">
              <a:schemeClr val="accent1"/>
            </a:lnRef>
            <a:fillRef idx="0">
              <a:schemeClr val="accent1"/>
            </a:fillRef>
            <a:effectRef idx="0">
              <a:schemeClr val="accent1"/>
            </a:effectRef>
            <a:fontRef idx="minor">
              <a:schemeClr val="tx1"/>
            </a:fontRef>
          </p:style>
        </p:cxnSp>
      </p:grpSp>
      <p:grpSp>
        <p:nvGrpSpPr>
          <p:cNvPr id="8" name="组合 46"/>
          <p:cNvGrpSpPr/>
          <p:nvPr/>
        </p:nvGrpSpPr>
        <p:grpSpPr bwMode="auto">
          <a:xfrm>
            <a:off x="1001713" y="558800"/>
            <a:ext cx="1357312" cy="785813"/>
            <a:chOff x="1759991" y="10994115"/>
            <a:chExt cx="5316178" cy="3714610"/>
          </a:xfrm>
        </p:grpSpPr>
        <p:sp>
          <p:nvSpPr>
            <p:cNvPr id="48" name="云形标注 47"/>
            <p:cNvSpPr/>
            <p:nvPr/>
          </p:nvSpPr>
          <p:spPr>
            <a:xfrm>
              <a:off x="1759991" y="10994115"/>
              <a:ext cx="5316178" cy="3714610"/>
            </a:xfrm>
            <a:prstGeom prst="cloudCallout">
              <a:avLst>
                <a:gd name="adj1" fmla="val -54026"/>
                <a:gd name="adj2" fmla="val 149274"/>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spcBef>
                  <a:spcPct val="20000"/>
                </a:spcBef>
                <a:defRPr/>
              </a:pPr>
              <a:endParaRPr kumimoji="1" lang="zh-CN" altLang="en-US" sz="2000"/>
            </a:p>
          </p:txBody>
        </p:sp>
        <p:graphicFrame>
          <p:nvGraphicFramePr>
            <p:cNvPr id="14355" name="Object 18"/>
            <p:cNvGraphicFramePr/>
            <p:nvPr/>
          </p:nvGraphicFramePr>
          <p:xfrm>
            <a:off x="3158985" y="11318864"/>
            <a:ext cx="2702739" cy="2786083"/>
          </p:xfrm>
          <a:graphic>
            <a:graphicData uri="http://schemas.openxmlformats.org/presentationml/2006/ole">
              <mc:AlternateContent xmlns:mc="http://schemas.openxmlformats.org/markup-compatibility/2006">
                <mc:Choice xmlns:v="urn:schemas-microsoft-com:vml" Requires="v">
                  <p:oleObj spid="_x0000_s9" name="" r:id="rId9" imgW="1143000" imgH="1219200" progId="Visio.Drawing.11">
                    <p:embed/>
                  </p:oleObj>
                </mc:Choice>
                <mc:Fallback>
                  <p:oleObj name="" r:id="rId9" imgW="1143000" imgH="1219200" progId="Visio.Drawing.11">
                    <p:embed/>
                    <p:pic>
                      <p:nvPicPr>
                        <p:cNvPr id="0" name="Object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8985" y="11318864"/>
                          <a:ext cx="2702739" cy="278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50" name="矩形 49"/>
          <p:cNvSpPr/>
          <p:nvPr/>
        </p:nvSpPr>
        <p:spPr>
          <a:xfrm>
            <a:off x="3055938" y="2058988"/>
            <a:ext cx="1187450" cy="749300"/>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spcBef>
                <a:spcPct val="20000"/>
              </a:spcBef>
              <a:defRPr/>
            </a:pPr>
            <a:endParaRPr kumimoji="1" lang="zh-CN" altLang="en-US" sz="2000"/>
          </a:p>
        </p:txBody>
      </p:sp>
      <p:sp>
        <p:nvSpPr>
          <p:cNvPr id="10" name="文本框 9"/>
          <p:cNvSpPr txBox="1"/>
          <p:nvPr/>
        </p:nvSpPr>
        <p:spPr>
          <a:xfrm>
            <a:off x="4939023" y="293369"/>
            <a:ext cx="3659505" cy="629921"/>
          </a:xfrm>
          <a:prstGeom prst="rect">
            <a:avLst/>
          </a:prstGeom>
          <a:noFill/>
        </p:spPr>
        <p:txBody>
          <a:bodyPr>
            <a:spAutoFit/>
          </a:bodyPr>
          <a:lstStyle/>
          <a:p>
            <a:pPr eaLnBrk="1" hangingPunct="1">
              <a:lnSpc>
                <a:spcPct val="125000"/>
              </a:lnSpc>
              <a:spcBef>
                <a:spcPts val="0"/>
              </a:spcBef>
              <a:spcAft>
                <a:spcPts val="0"/>
              </a:spcAft>
              <a:buFontTx/>
              <a:buBlip>
                <a:blip r:embed="rId11"/>
              </a:buBlip>
              <a:defRPr/>
            </a:pPr>
            <a:r>
              <a:rPr lang="en-US" altLang="zh-CN"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  </a:t>
            </a:r>
            <a:r>
              <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先看个耳熟能详的！</a:t>
            </a:r>
            <a:endPar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11" name="文本框 10"/>
          <p:cNvSpPr txBox="1"/>
          <p:nvPr/>
        </p:nvSpPr>
        <p:spPr>
          <a:xfrm>
            <a:off x="1297937" y="4499610"/>
            <a:ext cx="2402207" cy="629917"/>
          </a:xfrm>
          <a:prstGeom prst="rect">
            <a:avLst/>
          </a:prstGeom>
          <a:noFill/>
        </p:spPr>
        <p:txBody>
          <a:bodyPr>
            <a:spAutoFit/>
          </a:bodyPr>
          <a:lstStyle/>
          <a:p>
            <a:pPr eaLnBrk="1" hangingPunct="1">
              <a:lnSpc>
                <a:spcPct val="125000"/>
              </a:lnSpc>
              <a:spcBef>
                <a:spcPts val="0"/>
              </a:spcBef>
              <a:spcAft>
                <a:spcPts val="0"/>
              </a:spcAft>
              <a:defRPr/>
            </a:pPr>
            <a:r>
              <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天天在用！</a:t>
            </a:r>
            <a:endPar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1435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C3E232-4886-4F99-AA1A-FD61313E5D77}"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par>
                          <p:cTn id="9" fill="hold">
                            <p:stCondLst>
                              <p:cond delay="0"/>
                            </p:stCondLst>
                            <p:childTnLst>
                              <p:par>
                                <p:cTn id="10" presetID="63" presetClass="path" presetSubtype="0" accel="50000" decel="50000" fill="hold" nodeType="afterEffect">
                                  <p:stCondLst>
                                    <p:cond delay="0"/>
                                  </p:stCondLst>
                                  <p:childTnLst>
                                    <p:animMotion origin="layout" path="M 1.10193E-6 -4.90196E-7 L 0.15255 -0.20398 " pathEditMode="relative" rAng="0" ptsTypes="AA">
                                      <p:cBhvr>
                                        <p:cTn id="11" dur="1000" fill="hold"/>
                                        <p:tgtEl>
                                          <p:spTgt spid="40"/>
                                        </p:tgtEl>
                                        <p:attrNameLst>
                                          <p:attrName>ppt_x</p:attrName>
                                          <p:attrName>ppt_y</p:attrName>
                                        </p:attrNameLst>
                                      </p:cBhvr>
                                      <p:rCtr x="7600" y="-10200"/>
                                    </p:animMotion>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22" presetClass="entr" presetSubtype="4" repeatCount="indefinite"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2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0" grpId="1"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81875" y="0"/>
            <a:ext cx="178117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日期占位符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93DC3F-99CC-41E9-A029-1E471C7309F9}"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3075" name="标题 1"/>
          <p:cNvSpPr>
            <a:spLocks noGrp="1"/>
          </p:cNvSpPr>
          <p:nvPr>
            <p:ph type="title"/>
          </p:nvPr>
        </p:nvSpPr>
        <p:spPr>
          <a:xfrm>
            <a:off x="538472" y="425450"/>
            <a:ext cx="3086100" cy="488950"/>
          </a:xfrm>
        </p:spPr>
        <p:txBody>
          <a:bodyPr/>
          <a:lstStyle/>
          <a:p>
            <a:pPr eaLnBrk="1" hangingPunct="1">
              <a:buFontTx/>
              <a:buBlip>
                <a:blip r:embed="rId2"/>
              </a:buBlip>
              <a:defRPr/>
            </a:pPr>
            <a:r>
              <a:rPr lang="en-US" altLang="zh-CN"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  </a:t>
            </a:r>
            <a:r>
              <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智能车控制</a:t>
            </a:r>
            <a:endPar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p:txBody>
      </p:sp>
      <p:graphicFrame>
        <p:nvGraphicFramePr>
          <p:cNvPr id="15365" name="Object 6"/>
          <p:cNvGraphicFramePr>
            <a:graphicFrameLocks noGrp="1"/>
          </p:cNvGraphicFramePr>
          <p:nvPr/>
        </p:nvGraphicFramePr>
        <p:xfrm>
          <a:off x="103188" y="1679575"/>
          <a:ext cx="8939212" cy="3435350"/>
        </p:xfrm>
        <a:graphic>
          <a:graphicData uri="http://schemas.openxmlformats.org/presentationml/2006/ole">
            <mc:AlternateContent xmlns:mc="http://schemas.openxmlformats.org/markup-compatibility/2006">
              <mc:Choice xmlns:v="urn:schemas-microsoft-com:vml" Requires="v">
                <p:oleObj spid="_x0000_s2" name="" r:id="rId3" imgW="6794500" imgH="2616200" progId="Visio.Drawing.11">
                  <p:embed/>
                </p:oleObj>
              </mc:Choice>
              <mc:Fallback>
                <p:oleObj name="" r:id="rId3" imgW="6794500" imgH="2616200" progId="Visio.Drawing.11">
                  <p:embed/>
                  <p:pic>
                    <p:nvPicPr>
                      <p:cNvPr id="0" name="Object 6"/>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88" y="1679575"/>
                        <a:ext cx="8939212"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 name="Group 24"/>
          <p:cNvGrpSpPr/>
          <p:nvPr/>
        </p:nvGrpSpPr>
        <p:grpSpPr bwMode="auto">
          <a:xfrm>
            <a:off x="200025" y="3856038"/>
            <a:ext cx="5689600" cy="1358900"/>
            <a:chOff x="113" y="2519"/>
            <a:chExt cx="3584" cy="897"/>
          </a:xfrm>
        </p:grpSpPr>
        <p:sp>
          <p:nvSpPr>
            <p:cNvPr id="15384" name="AutoShape 9"/>
            <p:cNvSpPr>
              <a:spLocks noChangeArrowheads="1"/>
            </p:cNvSpPr>
            <p:nvPr/>
          </p:nvSpPr>
          <p:spPr bwMode="auto">
            <a:xfrm flipV="1">
              <a:off x="1067" y="2519"/>
              <a:ext cx="363" cy="473"/>
            </a:xfrm>
            <a:prstGeom prst="upArrow">
              <a:avLst>
                <a:gd name="adj1" fmla="val 50000"/>
                <a:gd name="adj2" fmla="val 34313"/>
              </a:avLst>
            </a:prstGeom>
            <a:solidFill>
              <a:srgbClr val="CCECFF"/>
            </a:solidFill>
            <a:ln w="9525">
              <a:solidFill>
                <a:srgbClr val="0000FF"/>
              </a:solidFill>
              <a:miter lim="800000"/>
            </a:ln>
          </p:spPr>
          <p:txBody>
            <a:bodyPr rot="10800000"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华文细黑" panose="02010600040101010101" pitchFamily="2" charset="-122"/>
                <a:ea typeface="华文细黑" panose="02010600040101010101" pitchFamily="2" charset="-122"/>
              </a:endParaRPr>
            </a:p>
          </p:txBody>
        </p:sp>
        <p:grpSp>
          <p:nvGrpSpPr>
            <p:cNvPr id="15385" name="Group 12"/>
            <p:cNvGrpSpPr/>
            <p:nvPr/>
          </p:nvGrpSpPr>
          <p:grpSpPr bwMode="auto">
            <a:xfrm>
              <a:off x="113" y="3055"/>
              <a:ext cx="3584" cy="361"/>
              <a:chOff x="158" y="878"/>
              <a:chExt cx="3584" cy="361"/>
            </a:xfrm>
          </p:grpSpPr>
          <p:sp>
            <p:nvSpPr>
              <p:cNvPr id="15386" name="AutoShape 88"/>
              <p:cNvSpPr>
                <a:spLocks noChangeArrowheads="1"/>
              </p:cNvSpPr>
              <p:nvPr/>
            </p:nvSpPr>
            <p:spPr bwMode="auto">
              <a:xfrm>
                <a:off x="158" y="878"/>
                <a:ext cx="3584" cy="361"/>
              </a:xfrm>
              <a:prstGeom prst="roundRect">
                <a:avLst>
                  <a:gd name="adj" fmla="val 4690"/>
                </a:avLst>
              </a:prstGeom>
              <a:solidFill>
                <a:schemeClr val="bg1"/>
              </a:solidFill>
              <a:ln w="28575">
                <a:solidFill>
                  <a:srgbClr val="3399FF"/>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华文细黑" panose="02010600040101010101" pitchFamily="2" charset="-122"/>
                  <a:ea typeface="华文细黑" panose="02010600040101010101" pitchFamily="2" charset="-122"/>
                </a:endParaRPr>
              </a:p>
            </p:txBody>
          </p:sp>
          <p:sp>
            <p:nvSpPr>
              <p:cNvPr id="15387" name="Rectangle 13"/>
              <p:cNvSpPr>
                <a:spLocks noChangeArrowheads="1"/>
              </p:cNvSpPr>
              <p:nvPr/>
            </p:nvSpPr>
            <p:spPr bwMode="auto">
              <a:xfrm>
                <a:off x="204" y="942"/>
                <a:ext cx="3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0000"/>
                    </a:solidFill>
                    <a:latin typeface="华文细黑" panose="02010600040101010101" pitchFamily="2" charset="-122"/>
                    <a:ea typeface="华文细黑" panose="02010600040101010101" pitchFamily="2" charset="-122"/>
                  </a:rPr>
                  <a:t>传感系统：</a:t>
                </a:r>
                <a:r>
                  <a:rPr lang="zh-CN" altLang="en-US">
                    <a:solidFill>
                      <a:srgbClr val="000000"/>
                    </a:solidFill>
                    <a:latin typeface="华文细黑" panose="02010600040101010101" pitchFamily="2" charset="-122"/>
                    <a:ea typeface="华文细黑" panose="02010600040101010101" pitchFamily="2" charset="-122"/>
                  </a:rPr>
                  <a:t>感知环境信息与车辆自身的位置信息</a:t>
                </a:r>
                <a:endParaRPr lang="zh-CN" altLang="en-US">
                  <a:solidFill>
                    <a:srgbClr val="000000"/>
                  </a:solidFill>
                  <a:latin typeface="华文细黑" panose="02010600040101010101" pitchFamily="2" charset="-122"/>
                  <a:ea typeface="华文细黑" panose="02010600040101010101" pitchFamily="2" charset="-122"/>
                </a:endParaRPr>
              </a:p>
            </p:txBody>
          </p:sp>
        </p:grpSp>
      </p:grpSp>
      <p:grpSp>
        <p:nvGrpSpPr>
          <p:cNvPr id="6" name="Group 27"/>
          <p:cNvGrpSpPr/>
          <p:nvPr/>
        </p:nvGrpSpPr>
        <p:grpSpPr bwMode="auto">
          <a:xfrm>
            <a:off x="1360488" y="3998913"/>
            <a:ext cx="6103937" cy="1858962"/>
            <a:chOff x="844" y="2613"/>
            <a:chExt cx="3845" cy="1171"/>
          </a:xfrm>
        </p:grpSpPr>
        <p:sp>
          <p:nvSpPr>
            <p:cNvPr id="15380" name="AutoShape 9"/>
            <p:cNvSpPr>
              <a:spLocks noChangeArrowheads="1"/>
            </p:cNvSpPr>
            <p:nvPr/>
          </p:nvSpPr>
          <p:spPr bwMode="auto">
            <a:xfrm flipV="1">
              <a:off x="2459" y="2613"/>
              <a:ext cx="363" cy="496"/>
            </a:xfrm>
            <a:prstGeom prst="upArrow">
              <a:avLst>
                <a:gd name="adj1" fmla="val 50000"/>
                <a:gd name="adj2" fmla="val 34312"/>
              </a:avLst>
            </a:prstGeom>
            <a:solidFill>
              <a:srgbClr val="CCECFF"/>
            </a:solidFill>
            <a:ln w="9525">
              <a:solidFill>
                <a:srgbClr val="0000FF"/>
              </a:solidFill>
              <a:miter lim="800000"/>
            </a:ln>
          </p:spPr>
          <p:txBody>
            <a:bodyPr rot="10800000"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华文细黑" panose="02010600040101010101" pitchFamily="2" charset="-122"/>
                <a:ea typeface="华文细黑" panose="02010600040101010101" pitchFamily="2" charset="-122"/>
              </a:endParaRPr>
            </a:p>
          </p:txBody>
        </p:sp>
        <p:grpSp>
          <p:nvGrpSpPr>
            <p:cNvPr id="15381" name="Group 15"/>
            <p:cNvGrpSpPr/>
            <p:nvPr/>
          </p:nvGrpSpPr>
          <p:grpSpPr bwMode="auto">
            <a:xfrm>
              <a:off x="844" y="3135"/>
              <a:ext cx="3845" cy="649"/>
              <a:chOff x="-154" y="731"/>
              <a:chExt cx="3845" cy="649"/>
            </a:xfrm>
          </p:grpSpPr>
          <p:sp>
            <p:nvSpPr>
              <p:cNvPr id="15382" name="AutoShape 88"/>
              <p:cNvSpPr>
                <a:spLocks noChangeArrowheads="1"/>
              </p:cNvSpPr>
              <p:nvPr/>
            </p:nvSpPr>
            <p:spPr bwMode="auto">
              <a:xfrm>
                <a:off x="-154" y="731"/>
                <a:ext cx="3793" cy="649"/>
              </a:xfrm>
              <a:prstGeom prst="roundRect">
                <a:avLst>
                  <a:gd name="adj" fmla="val 4690"/>
                </a:avLst>
              </a:prstGeom>
              <a:solidFill>
                <a:schemeClr val="bg1"/>
              </a:solidFill>
              <a:ln w="28575">
                <a:solidFill>
                  <a:srgbClr val="3399FF"/>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华文细黑" panose="02010600040101010101" pitchFamily="2" charset="-122"/>
                  <a:ea typeface="华文细黑" panose="02010600040101010101" pitchFamily="2" charset="-122"/>
                </a:endParaRPr>
              </a:p>
            </p:txBody>
          </p:sp>
          <p:sp>
            <p:nvSpPr>
              <p:cNvPr id="15383" name="Rectangle 16"/>
              <p:cNvSpPr>
                <a:spLocks noChangeArrowheads="1"/>
              </p:cNvSpPr>
              <p:nvPr/>
            </p:nvSpPr>
            <p:spPr bwMode="auto">
              <a:xfrm>
                <a:off x="-132" y="765"/>
                <a:ext cx="3823"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0000"/>
                    </a:solidFill>
                    <a:latin typeface="华文细黑" panose="02010600040101010101" pitchFamily="2" charset="-122"/>
                    <a:ea typeface="华文细黑" panose="02010600040101010101" pitchFamily="2" charset="-122"/>
                  </a:rPr>
                  <a:t>运动控制器：</a:t>
                </a:r>
                <a:r>
                  <a:rPr lang="zh-CN" altLang="en-US">
                    <a:solidFill>
                      <a:srgbClr val="000000"/>
                    </a:solidFill>
                    <a:latin typeface="华文细黑" panose="02010600040101010101" pitchFamily="2" charset="-122"/>
                    <a:ea typeface="华文细黑" panose="02010600040101010101" pitchFamily="2" charset="-122"/>
                  </a:rPr>
                  <a:t>根据车辆当前的位置与速度信息以及规划产生的路径操纵车辆运动，或完成规定的操作。运动控制器与车辆本体也构成一个反馈控制系统。</a:t>
                </a:r>
                <a:endParaRPr lang="zh-CN" altLang="en-US">
                  <a:solidFill>
                    <a:srgbClr val="000000"/>
                  </a:solidFill>
                  <a:latin typeface="华文细黑" panose="02010600040101010101" pitchFamily="2" charset="-122"/>
                  <a:ea typeface="华文细黑" panose="02010600040101010101" pitchFamily="2" charset="-122"/>
                </a:endParaRPr>
              </a:p>
            </p:txBody>
          </p:sp>
        </p:grpSp>
      </p:grpSp>
      <p:grpSp>
        <p:nvGrpSpPr>
          <p:cNvPr id="9" name="Group 26"/>
          <p:cNvGrpSpPr/>
          <p:nvPr/>
        </p:nvGrpSpPr>
        <p:grpSpPr bwMode="auto">
          <a:xfrm>
            <a:off x="5021263" y="1225550"/>
            <a:ext cx="4070350" cy="1598613"/>
            <a:chOff x="3082" y="889"/>
            <a:chExt cx="2564" cy="1007"/>
          </a:xfrm>
        </p:grpSpPr>
        <p:sp>
          <p:nvSpPr>
            <p:cNvPr id="15376" name="AutoShape 9"/>
            <p:cNvSpPr>
              <a:spLocks noChangeArrowheads="1"/>
            </p:cNvSpPr>
            <p:nvPr/>
          </p:nvSpPr>
          <p:spPr bwMode="auto">
            <a:xfrm rot="2791924">
              <a:off x="3065" y="1532"/>
              <a:ext cx="363" cy="347"/>
            </a:xfrm>
            <a:prstGeom prst="upArrow">
              <a:avLst>
                <a:gd name="adj1" fmla="val 50000"/>
                <a:gd name="adj2" fmla="val 34324"/>
              </a:avLst>
            </a:prstGeom>
            <a:solidFill>
              <a:srgbClr val="CCECFF"/>
            </a:solidFill>
            <a:ln w="9525">
              <a:solidFill>
                <a:srgbClr val="0000FF"/>
              </a:solidFill>
              <a:miter lim="800000"/>
            </a:ln>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华文细黑" panose="02010600040101010101" pitchFamily="2" charset="-122"/>
                <a:ea typeface="华文细黑" panose="02010600040101010101" pitchFamily="2" charset="-122"/>
              </a:endParaRPr>
            </a:p>
          </p:txBody>
        </p:sp>
        <p:grpSp>
          <p:nvGrpSpPr>
            <p:cNvPr id="15377" name="Group 21"/>
            <p:cNvGrpSpPr/>
            <p:nvPr/>
          </p:nvGrpSpPr>
          <p:grpSpPr bwMode="auto">
            <a:xfrm>
              <a:off x="3352" y="889"/>
              <a:ext cx="2294" cy="682"/>
              <a:chOff x="767" y="979"/>
              <a:chExt cx="2294" cy="682"/>
            </a:xfrm>
          </p:grpSpPr>
          <p:sp>
            <p:nvSpPr>
              <p:cNvPr id="15378" name="Rectangle 22"/>
              <p:cNvSpPr>
                <a:spLocks noChangeArrowheads="1"/>
              </p:cNvSpPr>
              <p:nvPr/>
            </p:nvSpPr>
            <p:spPr bwMode="auto">
              <a:xfrm>
                <a:off x="793" y="1037"/>
                <a:ext cx="225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0000"/>
                    </a:solidFill>
                    <a:latin typeface="华文细黑" panose="02010600040101010101" pitchFamily="2" charset="-122"/>
                    <a:ea typeface="华文细黑" panose="02010600040101010101" pitchFamily="2" charset="-122"/>
                  </a:rPr>
                  <a:t>路径规划系统：</a:t>
                </a:r>
                <a:r>
                  <a:rPr lang="zh-CN" altLang="en-US">
                    <a:solidFill>
                      <a:srgbClr val="000000"/>
                    </a:solidFill>
                    <a:latin typeface="华文细黑" panose="02010600040101010101" pitchFamily="2" charset="-122"/>
                    <a:ea typeface="华文细黑" panose="02010600040101010101" pitchFamily="2" charset="-122"/>
                  </a:rPr>
                  <a:t>根据定位系统提供的车辆信息结合预先规定的任务确定合适的行进路线。</a:t>
                </a:r>
                <a:endParaRPr lang="zh-CN" altLang="en-US">
                  <a:solidFill>
                    <a:srgbClr val="000000"/>
                  </a:solidFill>
                  <a:latin typeface="华文细黑" panose="02010600040101010101" pitchFamily="2" charset="-122"/>
                  <a:ea typeface="华文细黑" panose="02010600040101010101" pitchFamily="2" charset="-122"/>
                </a:endParaRPr>
              </a:p>
            </p:txBody>
          </p:sp>
          <p:sp>
            <p:nvSpPr>
              <p:cNvPr id="15379" name="AutoShape 88"/>
              <p:cNvSpPr>
                <a:spLocks noChangeArrowheads="1"/>
              </p:cNvSpPr>
              <p:nvPr/>
            </p:nvSpPr>
            <p:spPr bwMode="auto">
              <a:xfrm>
                <a:off x="767" y="979"/>
                <a:ext cx="2294" cy="682"/>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华文细黑" panose="02010600040101010101" pitchFamily="2" charset="-122"/>
                  <a:ea typeface="华文细黑" panose="02010600040101010101" pitchFamily="2" charset="-122"/>
                </a:endParaRPr>
              </a:p>
            </p:txBody>
          </p:sp>
        </p:grpSp>
      </p:grpSp>
      <p:sp>
        <p:nvSpPr>
          <p:cNvPr id="15369" name="椭圆 26"/>
          <p:cNvSpPr>
            <a:spLocks noChangeArrowheads="1"/>
          </p:cNvSpPr>
          <p:nvPr/>
        </p:nvSpPr>
        <p:spPr bwMode="auto">
          <a:xfrm>
            <a:off x="3378200" y="3154363"/>
            <a:ext cx="4143375" cy="828675"/>
          </a:xfrm>
          <a:prstGeom prst="ellipse">
            <a:avLst/>
          </a:prstGeom>
          <a:noFill/>
          <a:ln w="53975">
            <a:solidFill>
              <a:srgbClr val="C00000"/>
            </a:solidFill>
            <a:rou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华文细黑" panose="02010600040101010101" pitchFamily="2" charset="-122"/>
              <a:ea typeface="华文细黑" panose="02010600040101010101" pitchFamily="2" charset="-122"/>
            </a:endParaRPr>
          </a:p>
        </p:txBody>
      </p:sp>
      <p:grpSp>
        <p:nvGrpSpPr>
          <p:cNvPr id="7" name="Group 25"/>
          <p:cNvGrpSpPr/>
          <p:nvPr/>
        </p:nvGrpSpPr>
        <p:grpSpPr bwMode="auto">
          <a:xfrm>
            <a:off x="271463" y="1208088"/>
            <a:ext cx="4392612" cy="1350962"/>
            <a:chOff x="158" y="855"/>
            <a:chExt cx="2767" cy="851"/>
          </a:xfrm>
        </p:grpSpPr>
        <p:sp>
          <p:nvSpPr>
            <p:cNvPr id="15372" name="AutoShape 9"/>
            <p:cNvSpPr>
              <a:spLocks noChangeArrowheads="1"/>
            </p:cNvSpPr>
            <p:nvPr/>
          </p:nvSpPr>
          <p:spPr bwMode="auto">
            <a:xfrm>
              <a:off x="1292" y="1406"/>
              <a:ext cx="363" cy="300"/>
            </a:xfrm>
            <a:prstGeom prst="upArrow">
              <a:avLst>
                <a:gd name="adj1" fmla="val 50000"/>
                <a:gd name="adj2" fmla="val 31157"/>
              </a:avLst>
            </a:prstGeom>
            <a:solidFill>
              <a:srgbClr val="CCECFF"/>
            </a:solidFill>
            <a:ln w="9525">
              <a:solidFill>
                <a:srgbClr val="0000FF"/>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华文细黑" panose="02010600040101010101" pitchFamily="2" charset="-122"/>
                <a:ea typeface="华文细黑" panose="02010600040101010101" pitchFamily="2" charset="-122"/>
              </a:endParaRPr>
            </a:p>
          </p:txBody>
        </p:sp>
        <p:grpSp>
          <p:nvGrpSpPr>
            <p:cNvPr id="15373" name="Group 18"/>
            <p:cNvGrpSpPr/>
            <p:nvPr/>
          </p:nvGrpSpPr>
          <p:grpSpPr bwMode="auto">
            <a:xfrm>
              <a:off x="158" y="855"/>
              <a:ext cx="2767" cy="499"/>
              <a:chOff x="385" y="2533"/>
              <a:chExt cx="2767" cy="499"/>
            </a:xfrm>
          </p:grpSpPr>
          <p:sp>
            <p:nvSpPr>
              <p:cNvPr id="15374" name="Rectangle 19"/>
              <p:cNvSpPr>
                <a:spLocks noChangeArrowheads="1"/>
              </p:cNvSpPr>
              <p:nvPr/>
            </p:nvSpPr>
            <p:spPr bwMode="auto">
              <a:xfrm>
                <a:off x="385" y="2586"/>
                <a:ext cx="276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0000"/>
                    </a:solidFill>
                    <a:latin typeface="华文细黑" panose="02010600040101010101" pitchFamily="2" charset="-122"/>
                    <a:ea typeface="华文细黑" panose="02010600040101010101" pitchFamily="2" charset="-122"/>
                  </a:rPr>
                  <a:t>定位系统：</a:t>
                </a:r>
                <a:r>
                  <a:rPr lang="zh-CN" altLang="en-US">
                    <a:solidFill>
                      <a:srgbClr val="000000"/>
                    </a:solidFill>
                    <a:latin typeface="华文细黑" panose="02010600040101010101" pitchFamily="2" charset="-122"/>
                    <a:ea typeface="华文细黑" panose="02010600040101010101" pitchFamily="2" charset="-122"/>
                  </a:rPr>
                  <a:t>根据传感系统提供的信息确定车辆当前位置。</a:t>
                </a:r>
                <a:endParaRPr lang="zh-CN" altLang="en-US">
                  <a:solidFill>
                    <a:srgbClr val="000000"/>
                  </a:solidFill>
                  <a:latin typeface="华文细黑" panose="02010600040101010101" pitchFamily="2" charset="-122"/>
                  <a:ea typeface="华文细黑" panose="02010600040101010101" pitchFamily="2" charset="-122"/>
                </a:endParaRPr>
              </a:p>
            </p:txBody>
          </p:sp>
          <p:sp>
            <p:nvSpPr>
              <p:cNvPr id="15375" name="AutoShape 88"/>
              <p:cNvSpPr>
                <a:spLocks noChangeArrowheads="1"/>
              </p:cNvSpPr>
              <p:nvPr/>
            </p:nvSpPr>
            <p:spPr bwMode="auto">
              <a:xfrm>
                <a:off x="385" y="2533"/>
                <a:ext cx="2676" cy="499"/>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华文细黑" panose="02010600040101010101" pitchFamily="2" charset="-122"/>
                  <a:ea typeface="华文细黑" panose="02010600040101010101" pitchFamily="2" charset="-122"/>
                </a:endParaRPr>
              </a:p>
            </p:txBody>
          </p:sp>
        </p:grpSp>
      </p:grpSp>
      <p:sp>
        <p:nvSpPr>
          <p:cNvPr id="15371"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3FAD8D-4C8E-49CD-8CD4-94648DBCC9DB}"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nodeType="clickEffect">
                                  <p:stCondLst>
                                    <p:cond delay="0"/>
                                  </p:stCondLst>
                                  <p:childTnLst>
                                    <p:animEffect transition="out" filter="wipe(down)">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nodeType="clickEffect">
                                  <p:stCondLst>
                                    <p:cond delay="0"/>
                                  </p:stCondLst>
                                  <p:childTnLst>
                                    <p:animEffect transition="out" filter="wipe(down)">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22"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9AE0887-5833-46DE-99BD-8FE887872A31}"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12" name="Rectangle 3"/>
          <p:cNvSpPr txBox="1">
            <a:spLocks noChangeArrowheads="1"/>
          </p:cNvSpPr>
          <p:nvPr/>
        </p:nvSpPr>
        <p:spPr bwMode="auto">
          <a:xfrm>
            <a:off x="465448" y="251460"/>
            <a:ext cx="3636010" cy="504825"/>
          </a:xfrm>
          <a:prstGeom prst="rect">
            <a:avLst/>
          </a:prstGeom>
          <a:noFill/>
          <a:ln>
            <a:miter lim="800000"/>
          </a:ln>
        </p:spPr>
        <p:txBody>
          <a:bodyPr/>
          <a:lstStyle/>
          <a:p>
            <a:pPr eaLnBrk="1" hangingPunct="1">
              <a:spcBef>
                <a:spcPct val="45000"/>
              </a:spcBef>
              <a:buFontTx/>
              <a:buBlip>
                <a:blip r:embed="rId1"/>
              </a:buBlip>
              <a:defRPr/>
            </a:pPr>
            <a:r>
              <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   汽车控制（部分）</a:t>
            </a:r>
            <a:endPar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p:txBody>
      </p:sp>
      <p:grpSp>
        <p:nvGrpSpPr>
          <p:cNvPr id="17412" name="组合 50"/>
          <p:cNvGrpSpPr/>
          <p:nvPr/>
        </p:nvGrpSpPr>
        <p:grpSpPr bwMode="auto">
          <a:xfrm>
            <a:off x="1333500" y="314325"/>
            <a:ext cx="6264275" cy="5780088"/>
            <a:chOff x="1836117" y="889273"/>
            <a:chExt cx="6264275" cy="5780087"/>
          </a:xfrm>
        </p:grpSpPr>
        <p:sp>
          <p:nvSpPr>
            <p:cNvPr id="17414" name="圆角矩形 5"/>
            <p:cNvSpPr>
              <a:spLocks noChangeArrowheads="1"/>
            </p:cNvSpPr>
            <p:nvPr/>
          </p:nvSpPr>
          <p:spPr bwMode="auto">
            <a:xfrm>
              <a:off x="1836117" y="2421210"/>
              <a:ext cx="2016125" cy="504825"/>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动力总成控制</a:t>
              </a:r>
              <a:endParaRPr lang="zh-CN" altLang="en-US">
                <a:latin typeface="华文细黑" panose="02010600040101010101" pitchFamily="2" charset="-122"/>
                <a:ea typeface="华文细黑" panose="02010600040101010101" pitchFamily="2" charset="-122"/>
              </a:endParaRPr>
            </a:p>
          </p:txBody>
        </p:sp>
        <p:sp>
          <p:nvSpPr>
            <p:cNvPr id="17415" name="圆角矩形 6"/>
            <p:cNvSpPr>
              <a:spLocks noChangeArrowheads="1"/>
            </p:cNvSpPr>
            <p:nvPr/>
          </p:nvSpPr>
          <p:spPr bwMode="auto">
            <a:xfrm>
              <a:off x="1836117" y="5158060"/>
              <a:ext cx="2016125" cy="503238"/>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车辆控制</a:t>
              </a:r>
              <a:endParaRPr lang="zh-CN" altLang="en-US">
                <a:latin typeface="华文细黑" panose="02010600040101010101" pitchFamily="2" charset="-122"/>
                <a:ea typeface="华文细黑" panose="02010600040101010101" pitchFamily="2" charset="-122"/>
              </a:endParaRPr>
            </a:p>
          </p:txBody>
        </p:sp>
        <p:sp>
          <p:nvSpPr>
            <p:cNvPr id="17416" name="圆角矩形 9"/>
            <p:cNvSpPr>
              <a:spLocks noChangeArrowheads="1"/>
            </p:cNvSpPr>
            <p:nvPr/>
          </p:nvSpPr>
          <p:spPr bwMode="auto">
            <a:xfrm>
              <a:off x="4284042" y="1486173"/>
              <a:ext cx="1584325" cy="431800"/>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发动机控制</a:t>
              </a:r>
              <a:endParaRPr lang="zh-CN" altLang="en-US">
                <a:latin typeface="华文细黑" panose="02010600040101010101" pitchFamily="2" charset="-122"/>
                <a:ea typeface="华文细黑" panose="02010600040101010101" pitchFamily="2" charset="-122"/>
              </a:endParaRPr>
            </a:p>
          </p:txBody>
        </p:sp>
        <p:sp>
          <p:nvSpPr>
            <p:cNvPr id="17417" name="圆角矩形 10"/>
            <p:cNvSpPr>
              <a:spLocks noChangeArrowheads="1"/>
            </p:cNvSpPr>
            <p:nvPr/>
          </p:nvSpPr>
          <p:spPr bwMode="auto">
            <a:xfrm>
              <a:off x="4284042" y="2133873"/>
              <a:ext cx="1584325" cy="434975"/>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变速器控制</a:t>
              </a:r>
              <a:endParaRPr lang="zh-CN" altLang="en-US">
                <a:latin typeface="华文细黑" panose="02010600040101010101" pitchFamily="2" charset="-122"/>
                <a:ea typeface="华文细黑" panose="02010600040101010101" pitchFamily="2" charset="-122"/>
              </a:endParaRPr>
            </a:p>
          </p:txBody>
        </p:sp>
        <p:sp>
          <p:nvSpPr>
            <p:cNvPr id="17418" name="圆角矩形 11"/>
            <p:cNvSpPr>
              <a:spLocks noChangeArrowheads="1"/>
            </p:cNvSpPr>
            <p:nvPr/>
          </p:nvSpPr>
          <p:spPr bwMode="auto">
            <a:xfrm>
              <a:off x="4284042" y="2845247"/>
              <a:ext cx="1584325" cy="439737"/>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失火检测</a:t>
              </a:r>
              <a:endParaRPr lang="zh-CN" altLang="en-US">
                <a:latin typeface="华文细黑" panose="02010600040101010101" pitchFamily="2" charset="-122"/>
                <a:ea typeface="华文细黑" panose="02010600040101010101" pitchFamily="2" charset="-122"/>
              </a:endParaRPr>
            </a:p>
          </p:txBody>
        </p:sp>
        <p:sp>
          <p:nvSpPr>
            <p:cNvPr id="17419" name="圆角矩形 12"/>
            <p:cNvSpPr>
              <a:spLocks noChangeArrowheads="1"/>
            </p:cNvSpPr>
            <p:nvPr/>
          </p:nvSpPr>
          <p:spPr bwMode="auto">
            <a:xfrm>
              <a:off x="6300166" y="889273"/>
              <a:ext cx="1800225" cy="441325"/>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油耗的优化控制</a:t>
              </a:r>
              <a:endParaRPr lang="zh-CN" altLang="en-US">
                <a:latin typeface="华文细黑" panose="02010600040101010101" pitchFamily="2" charset="-122"/>
                <a:ea typeface="华文细黑" panose="02010600040101010101" pitchFamily="2" charset="-122"/>
              </a:endParaRPr>
            </a:p>
          </p:txBody>
        </p:sp>
        <p:sp>
          <p:nvSpPr>
            <p:cNvPr id="17420" name="圆角矩形 13"/>
            <p:cNvSpPr>
              <a:spLocks noChangeArrowheads="1"/>
            </p:cNvSpPr>
            <p:nvPr/>
          </p:nvSpPr>
          <p:spPr bwMode="auto">
            <a:xfrm>
              <a:off x="4284042" y="3572322"/>
              <a:ext cx="1584325" cy="433387"/>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驾驶性能控制</a:t>
              </a:r>
              <a:endParaRPr lang="zh-CN" altLang="en-US">
                <a:latin typeface="华文细黑" panose="02010600040101010101" pitchFamily="2" charset="-122"/>
                <a:ea typeface="华文细黑" panose="02010600040101010101" pitchFamily="2" charset="-122"/>
              </a:endParaRPr>
            </a:p>
          </p:txBody>
        </p:sp>
        <p:sp>
          <p:nvSpPr>
            <p:cNvPr id="17421" name="圆角矩形 14"/>
            <p:cNvSpPr>
              <a:spLocks noChangeArrowheads="1"/>
            </p:cNvSpPr>
            <p:nvPr/>
          </p:nvSpPr>
          <p:spPr bwMode="auto">
            <a:xfrm>
              <a:off x="4284042" y="4294460"/>
              <a:ext cx="1584325" cy="431800"/>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车辆悬挂控制</a:t>
              </a:r>
              <a:endParaRPr lang="zh-CN" altLang="en-US">
                <a:latin typeface="华文细黑" panose="02010600040101010101" pitchFamily="2" charset="-122"/>
                <a:ea typeface="华文细黑" panose="02010600040101010101" pitchFamily="2" charset="-122"/>
              </a:endParaRPr>
            </a:p>
          </p:txBody>
        </p:sp>
        <p:sp>
          <p:nvSpPr>
            <p:cNvPr id="17422" name="圆角矩形 15"/>
            <p:cNvSpPr>
              <a:spLocks noChangeArrowheads="1"/>
            </p:cNvSpPr>
            <p:nvPr/>
          </p:nvSpPr>
          <p:spPr bwMode="auto">
            <a:xfrm>
              <a:off x="4284042" y="4942160"/>
              <a:ext cx="1584325" cy="431800"/>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电子稳定控制</a:t>
              </a:r>
              <a:endParaRPr lang="zh-CN" altLang="en-US">
                <a:latin typeface="华文细黑" panose="02010600040101010101" pitchFamily="2" charset="-122"/>
                <a:ea typeface="华文细黑" panose="02010600040101010101" pitchFamily="2" charset="-122"/>
              </a:endParaRPr>
            </a:p>
          </p:txBody>
        </p:sp>
        <p:sp>
          <p:nvSpPr>
            <p:cNvPr id="17423" name="圆角矩形 16"/>
            <p:cNvSpPr>
              <a:spLocks noChangeArrowheads="1"/>
            </p:cNvSpPr>
            <p:nvPr/>
          </p:nvSpPr>
          <p:spPr bwMode="auto">
            <a:xfrm>
              <a:off x="6300167" y="4654475"/>
              <a:ext cx="1800225" cy="431800"/>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横摆稳定性控制</a:t>
              </a:r>
              <a:endParaRPr lang="zh-CN" altLang="en-US">
                <a:latin typeface="华文细黑" panose="02010600040101010101" pitchFamily="2" charset="-122"/>
                <a:ea typeface="华文细黑" panose="02010600040101010101" pitchFamily="2" charset="-122"/>
              </a:endParaRPr>
            </a:p>
          </p:txBody>
        </p:sp>
        <p:sp>
          <p:nvSpPr>
            <p:cNvPr id="17424" name="圆角矩形 17"/>
            <p:cNvSpPr>
              <a:spLocks noChangeArrowheads="1"/>
            </p:cNvSpPr>
            <p:nvPr/>
          </p:nvSpPr>
          <p:spPr bwMode="auto">
            <a:xfrm>
              <a:off x="4284042" y="5589860"/>
              <a:ext cx="1584325" cy="431800"/>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电子差动控制</a:t>
              </a:r>
              <a:endParaRPr lang="zh-CN" altLang="en-US">
                <a:latin typeface="华文细黑" panose="02010600040101010101" pitchFamily="2" charset="-122"/>
                <a:ea typeface="华文细黑" panose="02010600040101010101" pitchFamily="2" charset="-122"/>
              </a:endParaRPr>
            </a:p>
          </p:txBody>
        </p:sp>
        <p:sp>
          <p:nvSpPr>
            <p:cNvPr id="17425" name="圆角矩形 18"/>
            <p:cNvSpPr>
              <a:spLocks noChangeArrowheads="1"/>
            </p:cNvSpPr>
            <p:nvPr/>
          </p:nvSpPr>
          <p:spPr bwMode="auto">
            <a:xfrm>
              <a:off x="4284042" y="6237560"/>
              <a:ext cx="1584325" cy="431800"/>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主动转向控制</a:t>
              </a:r>
              <a:endParaRPr lang="zh-CN" altLang="en-US">
                <a:latin typeface="华文细黑" panose="02010600040101010101" pitchFamily="2" charset="-122"/>
                <a:ea typeface="华文细黑" panose="02010600040101010101" pitchFamily="2" charset="-122"/>
              </a:endParaRPr>
            </a:p>
          </p:txBody>
        </p:sp>
        <p:sp>
          <p:nvSpPr>
            <p:cNvPr id="17426" name="圆角矩形 19"/>
            <p:cNvSpPr>
              <a:spLocks noChangeArrowheads="1"/>
            </p:cNvSpPr>
            <p:nvPr/>
          </p:nvSpPr>
          <p:spPr bwMode="auto">
            <a:xfrm>
              <a:off x="6300166" y="1465535"/>
              <a:ext cx="1800225" cy="441325"/>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怠速控制</a:t>
              </a:r>
              <a:endParaRPr lang="zh-CN" altLang="en-US">
                <a:latin typeface="华文细黑" panose="02010600040101010101" pitchFamily="2" charset="-122"/>
                <a:ea typeface="华文细黑" panose="02010600040101010101" pitchFamily="2" charset="-122"/>
              </a:endParaRPr>
            </a:p>
          </p:txBody>
        </p:sp>
        <p:sp>
          <p:nvSpPr>
            <p:cNvPr id="17427" name="圆角矩形 20"/>
            <p:cNvSpPr>
              <a:spLocks noChangeArrowheads="1"/>
            </p:cNvSpPr>
            <p:nvPr/>
          </p:nvSpPr>
          <p:spPr bwMode="auto">
            <a:xfrm>
              <a:off x="6300166" y="2051323"/>
              <a:ext cx="1800225" cy="442912"/>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闭环空燃比控制</a:t>
              </a:r>
              <a:endParaRPr lang="zh-CN" altLang="en-US">
                <a:latin typeface="华文细黑" panose="02010600040101010101" pitchFamily="2" charset="-122"/>
                <a:ea typeface="华文细黑" panose="02010600040101010101" pitchFamily="2" charset="-122"/>
              </a:endParaRPr>
            </a:p>
          </p:txBody>
        </p:sp>
        <p:sp>
          <p:nvSpPr>
            <p:cNvPr id="17428" name="圆角矩形 22"/>
            <p:cNvSpPr>
              <a:spLocks noChangeArrowheads="1"/>
            </p:cNvSpPr>
            <p:nvPr/>
          </p:nvSpPr>
          <p:spPr bwMode="auto">
            <a:xfrm>
              <a:off x="6300166" y="3284984"/>
              <a:ext cx="1800225" cy="442913"/>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变速灵活性</a:t>
              </a:r>
              <a:endParaRPr lang="zh-CN" altLang="en-US">
                <a:latin typeface="华文细黑" panose="02010600040101010101" pitchFamily="2" charset="-122"/>
                <a:ea typeface="华文细黑" panose="02010600040101010101" pitchFamily="2" charset="-122"/>
              </a:endParaRPr>
            </a:p>
          </p:txBody>
        </p:sp>
        <p:sp>
          <p:nvSpPr>
            <p:cNvPr id="17429" name="圆角矩形 23"/>
            <p:cNvSpPr>
              <a:spLocks noChangeArrowheads="1"/>
            </p:cNvSpPr>
            <p:nvPr/>
          </p:nvSpPr>
          <p:spPr bwMode="auto">
            <a:xfrm>
              <a:off x="6300166" y="3932684"/>
              <a:ext cx="1800225" cy="442913"/>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转矩扰动控制</a:t>
              </a:r>
              <a:endParaRPr lang="zh-CN" altLang="en-US">
                <a:latin typeface="华文细黑" panose="02010600040101010101" pitchFamily="2" charset="-122"/>
                <a:ea typeface="华文细黑" panose="02010600040101010101" pitchFamily="2" charset="-122"/>
              </a:endParaRPr>
            </a:p>
          </p:txBody>
        </p:sp>
        <p:sp>
          <p:nvSpPr>
            <p:cNvPr id="17430" name="圆角矩形 24"/>
            <p:cNvSpPr>
              <a:spLocks noChangeArrowheads="1"/>
            </p:cNvSpPr>
            <p:nvPr/>
          </p:nvSpPr>
          <p:spPr bwMode="auto">
            <a:xfrm>
              <a:off x="6300167" y="5302175"/>
              <a:ext cx="1800225" cy="431800"/>
            </a:xfrm>
            <a:prstGeom prst="roundRect">
              <a:avLst>
                <a:gd name="adj" fmla="val 16667"/>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侧倾稳定性控制</a:t>
              </a:r>
              <a:endParaRPr lang="zh-CN" altLang="en-US">
                <a:latin typeface="华文细黑" panose="02010600040101010101" pitchFamily="2" charset="-122"/>
                <a:ea typeface="华文细黑" panose="02010600040101010101" pitchFamily="2" charset="-122"/>
              </a:endParaRPr>
            </a:p>
          </p:txBody>
        </p:sp>
        <p:cxnSp>
          <p:nvCxnSpPr>
            <p:cNvPr id="17431" name="直接连接符 28"/>
            <p:cNvCxnSpPr>
              <a:cxnSpLocks noChangeShapeType="1"/>
              <a:stCxn id="17416" idx="1"/>
            </p:cNvCxnSpPr>
            <p:nvPr/>
          </p:nvCxnSpPr>
          <p:spPr bwMode="auto">
            <a:xfrm rot="10800000">
              <a:off x="4068142" y="1702073"/>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32" name="直接连接符 30"/>
            <p:cNvCxnSpPr>
              <a:cxnSpLocks noChangeShapeType="1"/>
              <a:stCxn id="17416" idx="1"/>
            </p:cNvCxnSpPr>
            <p:nvPr/>
          </p:nvCxnSpPr>
          <p:spPr bwMode="auto">
            <a:xfrm rot="5400000">
              <a:off x="3025344" y="2744655"/>
              <a:ext cx="2086969" cy="1786"/>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33" name="直接连接符 34"/>
            <p:cNvCxnSpPr>
              <a:cxnSpLocks noChangeShapeType="1"/>
              <a:stCxn id="17420" idx="1"/>
            </p:cNvCxnSpPr>
            <p:nvPr/>
          </p:nvCxnSpPr>
          <p:spPr bwMode="auto">
            <a:xfrm rot="10800000">
              <a:off x="4068142" y="3788222"/>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34" name="直接连接符 46"/>
            <p:cNvCxnSpPr>
              <a:cxnSpLocks noChangeShapeType="1"/>
              <a:stCxn id="17420" idx="1"/>
            </p:cNvCxnSpPr>
            <p:nvPr/>
          </p:nvCxnSpPr>
          <p:spPr bwMode="auto">
            <a:xfrm rot="10800000">
              <a:off x="3852242" y="2637110"/>
              <a:ext cx="215900"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35" name="直接连接符 47"/>
            <p:cNvCxnSpPr>
              <a:cxnSpLocks noChangeShapeType="1"/>
              <a:stCxn id="17420" idx="1"/>
            </p:cNvCxnSpPr>
            <p:nvPr/>
          </p:nvCxnSpPr>
          <p:spPr bwMode="auto">
            <a:xfrm rot="10800000">
              <a:off x="4068142" y="3062734"/>
              <a:ext cx="215900"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36" name="直接连接符 48"/>
            <p:cNvCxnSpPr>
              <a:cxnSpLocks noChangeShapeType="1"/>
              <a:stCxn id="17420" idx="1"/>
            </p:cNvCxnSpPr>
            <p:nvPr/>
          </p:nvCxnSpPr>
          <p:spPr bwMode="auto">
            <a:xfrm rot="10800000">
              <a:off x="4068142" y="2305323"/>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37" name="直接连接符 50"/>
            <p:cNvCxnSpPr>
              <a:cxnSpLocks noChangeShapeType="1"/>
              <a:stCxn id="17420" idx="1"/>
            </p:cNvCxnSpPr>
            <p:nvPr/>
          </p:nvCxnSpPr>
          <p:spPr bwMode="auto">
            <a:xfrm rot="5400000">
              <a:off x="5509592" y="1690960"/>
              <a:ext cx="1150938"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38" name="直接连接符 51"/>
            <p:cNvCxnSpPr>
              <a:cxnSpLocks noChangeShapeType="1"/>
              <a:stCxn id="17420" idx="1"/>
            </p:cNvCxnSpPr>
            <p:nvPr/>
          </p:nvCxnSpPr>
          <p:spPr bwMode="auto">
            <a:xfrm rot="10800000">
              <a:off x="6084267" y="2267223"/>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39" name="直接连接符 52"/>
            <p:cNvCxnSpPr>
              <a:cxnSpLocks noChangeShapeType="1"/>
              <a:stCxn id="17420" idx="1"/>
            </p:cNvCxnSpPr>
            <p:nvPr/>
          </p:nvCxnSpPr>
          <p:spPr bwMode="auto">
            <a:xfrm rot="10800000">
              <a:off x="5868367" y="1689373"/>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40" name="直接连接符 53"/>
            <p:cNvCxnSpPr>
              <a:cxnSpLocks noChangeShapeType="1"/>
              <a:stCxn id="17420" idx="1"/>
            </p:cNvCxnSpPr>
            <p:nvPr/>
          </p:nvCxnSpPr>
          <p:spPr bwMode="auto">
            <a:xfrm rot="10800000">
              <a:off x="6084267" y="1690960"/>
              <a:ext cx="215900"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41" name="直接连接符 54"/>
            <p:cNvCxnSpPr>
              <a:cxnSpLocks noChangeShapeType="1"/>
              <a:stCxn id="17420" idx="1"/>
            </p:cNvCxnSpPr>
            <p:nvPr/>
          </p:nvCxnSpPr>
          <p:spPr bwMode="auto">
            <a:xfrm rot="10800000">
              <a:off x="6084267" y="1114698"/>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42" name="直接连接符 58"/>
            <p:cNvCxnSpPr>
              <a:cxnSpLocks noChangeShapeType="1"/>
              <a:stCxn id="17420" idx="1"/>
            </p:cNvCxnSpPr>
            <p:nvPr/>
          </p:nvCxnSpPr>
          <p:spPr bwMode="auto">
            <a:xfrm rot="5400000">
              <a:off x="5762005" y="3824734"/>
              <a:ext cx="646112"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43" name="直接连接符 59"/>
            <p:cNvCxnSpPr>
              <a:cxnSpLocks noChangeShapeType="1"/>
              <a:stCxn id="17420" idx="1"/>
            </p:cNvCxnSpPr>
            <p:nvPr/>
          </p:nvCxnSpPr>
          <p:spPr bwMode="auto">
            <a:xfrm rot="10800000">
              <a:off x="6084267" y="4146997"/>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44" name="直接连接符 60"/>
            <p:cNvCxnSpPr>
              <a:cxnSpLocks noChangeShapeType="1"/>
              <a:stCxn id="17420" idx="1"/>
            </p:cNvCxnSpPr>
            <p:nvPr/>
          </p:nvCxnSpPr>
          <p:spPr bwMode="auto">
            <a:xfrm rot="10800000">
              <a:off x="5868367" y="3786634"/>
              <a:ext cx="215900"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45" name="直接连接符 62"/>
            <p:cNvCxnSpPr>
              <a:cxnSpLocks noChangeShapeType="1"/>
              <a:stCxn id="17420" idx="1"/>
            </p:cNvCxnSpPr>
            <p:nvPr/>
          </p:nvCxnSpPr>
          <p:spPr bwMode="auto">
            <a:xfrm rot="10800000">
              <a:off x="6084267" y="3500884"/>
              <a:ext cx="215900"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46" name="直接连接符 69"/>
            <p:cNvCxnSpPr>
              <a:cxnSpLocks noChangeShapeType="1"/>
              <a:stCxn id="17420" idx="1"/>
            </p:cNvCxnSpPr>
            <p:nvPr/>
          </p:nvCxnSpPr>
          <p:spPr bwMode="auto">
            <a:xfrm rot="10800000">
              <a:off x="4068142" y="4507532"/>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47" name="直接连接符 70"/>
            <p:cNvCxnSpPr>
              <a:cxnSpLocks noChangeShapeType="1"/>
              <a:stCxn id="17420" idx="1"/>
            </p:cNvCxnSpPr>
            <p:nvPr/>
          </p:nvCxnSpPr>
          <p:spPr bwMode="auto">
            <a:xfrm rot="5400000">
              <a:off x="3097386" y="5481116"/>
              <a:ext cx="1943100"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48" name="直接连接符 71"/>
            <p:cNvCxnSpPr>
              <a:cxnSpLocks noChangeShapeType="1"/>
              <a:stCxn id="17420" idx="1"/>
            </p:cNvCxnSpPr>
            <p:nvPr/>
          </p:nvCxnSpPr>
          <p:spPr bwMode="auto">
            <a:xfrm rot="10800000">
              <a:off x="4068142" y="6453460"/>
              <a:ext cx="215900"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49" name="直接连接符 72"/>
            <p:cNvCxnSpPr>
              <a:cxnSpLocks noChangeShapeType="1"/>
              <a:stCxn id="17420" idx="1"/>
            </p:cNvCxnSpPr>
            <p:nvPr/>
          </p:nvCxnSpPr>
          <p:spPr bwMode="auto">
            <a:xfrm rot="10800000">
              <a:off x="3852242" y="5445398"/>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50" name="直接连接符 73"/>
            <p:cNvCxnSpPr>
              <a:cxnSpLocks noChangeShapeType="1"/>
              <a:stCxn id="17420" idx="1"/>
            </p:cNvCxnSpPr>
            <p:nvPr/>
          </p:nvCxnSpPr>
          <p:spPr bwMode="auto">
            <a:xfrm rot="10800000">
              <a:off x="4068142" y="5805760"/>
              <a:ext cx="215900"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51" name="直接连接符 74"/>
            <p:cNvCxnSpPr>
              <a:cxnSpLocks noChangeShapeType="1"/>
              <a:stCxn id="17420" idx="1"/>
            </p:cNvCxnSpPr>
            <p:nvPr/>
          </p:nvCxnSpPr>
          <p:spPr bwMode="auto">
            <a:xfrm rot="10800000">
              <a:off x="4068142" y="5158060"/>
              <a:ext cx="215900"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52" name="直接连接符 76"/>
            <p:cNvCxnSpPr>
              <a:cxnSpLocks noChangeShapeType="1"/>
              <a:stCxn id="17420" idx="1"/>
            </p:cNvCxnSpPr>
            <p:nvPr/>
          </p:nvCxnSpPr>
          <p:spPr bwMode="auto">
            <a:xfrm rot="5400000">
              <a:off x="5761211" y="5193431"/>
              <a:ext cx="647700" cy="1588"/>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53" name="直接连接符 77"/>
            <p:cNvCxnSpPr>
              <a:cxnSpLocks noChangeShapeType="1"/>
              <a:stCxn id="17420" idx="1"/>
            </p:cNvCxnSpPr>
            <p:nvPr/>
          </p:nvCxnSpPr>
          <p:spPr bwMode="auto">
            <a:xfrm rot="10800000">
              <a:off x="6084267" y="5518075"/>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54" name="直接连接符 78"/>
            <p:cNvCxnSpPr>
              <a:cxnSpLocks noChangeShapeType="1"/>
              <a:stCxn id="17420" idx="1"/>
            </p:cNvCxnSpPr>
            <p:nvPr/>
          </p:nvCxnSpPr>
          <p:spPr bwMode="auto">
            <a:xfrm rot="10800000">
              <a:off x="5868367" y="5156125"/>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cxnSp>
          <p:nvCxnSpPr>
            <p:cNvPr id="17455" name="直接连接符 79"/>
            <p:cNvCxnSpPr>
              <a:cxnSpLocks noChangeShapeType="1"/>
              <a:stCxn id="17420" idx="1"/>
            </p:cNvCxnSpPr>
            <p:nvPr/>
          </p:nvCxnSpPr>
          <p:spPr bwMode="auto">
            <a:xfrm rot="10800000">
              <a:off x="6084267" y="4870375"/>
              <a:ext cx="215900" cy="1587"/>
            </a:xfrm>
            <a:prstGeom prst="line">
              <a:avLst/>
            </a:prstGeom>
            <a:noFill/>
            <a:ln w="28575">
              <a:solidFill>
                <a:srgbClr val="3399FF"/>
              </a:solidFill>
              <a:round/>
            </a:ln>
            <a:extLst>
              <a:ext uri="{909E8E84-426E-40DD-AFC4-6F175D3DCCD1}">
                <a14:hiddenFill xmlns:a14="http://schemas.microsoft.com/office/drawing/2010/main">
                  <a:noFill/>
                </a14:hiddenFill>
              </a:ext>
            </a:extLst>
          </p:spPr>
        </p:cxnSp>
      </p:grpSp>
      <p:sp>
        <p:nvSpPr>
          <p:cNvPr id="1741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6B44DE8-EC51-4EC0-A0A6-FBCCEE8D715C}"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0D7987-E2A5-4DAB-BEED-728E33F8EFC0}" type="datetime2">
              <a:rPr lang="zh-CN" altLang="zh-CN" smtClean="0">
                <a:latin typeface="Garamond" panose="02020404030301010803" pitchFamily="18" charset="0"/>
              </a:rPr>
            </a:fld>
            <a:endParaRPr lang="zh-CN" altLang="zh-CN">
              <a:latin typeface="Garamond" panose="02020404030301010803" pitchFamily="18" charset="0"/>
            </a:endParaRPr>
          </a:p>
        </p:txBody>
      </p:sp>
      <p:pic>
        <p:nvPicPr>
          <p:cNvPr id="1843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5800" y="33528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84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92150"/>
            <a:ext cx="6011862"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513" y="3670300"/>
            <a:ext cx="3059112"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7"/>
          <p:cNvSpPr txBox="1">
            <a:spLocks noChangeArrowheads="1"/>
          </p:cNvSpPr>
          <p:nvPr/>
        </p:nvSpPr>
        <p:spPr bwMode="auto">
          <a:xfrm>
            <a:off x="323850" y="5229225"/>
            <a:ext cx="51212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a:latin typeface="华文细黑" panose="02010600040101010101" pitchFamily="2" charset="-122"/>
                <a:ea typeface="华文细黑" panose="02010600040101010101" pitchFamily="2" charset="-122"/>
              </a:rPr>
              <a:t>        </a:t>
            </a:r>
            <a:r>
              <a:rPr lang="zh-CN" altLang="en-US">
                <a:latin typeface="华文细黑" panose="02010600040101010101" pitchFamily="2" charset="-122"/>
                <a:ea typeface="华文细黑" panose="02010600040101010101" pitchFamily="2" charset="-122"/>
              </a:rPr>
              <a:t>两个重达</a:t>
            </a:r>
            <a:r>
              <a:rPr lang="en-US" altLang="zh-CN">
                <a:latin typeface="华文细黑" panose="02010600040101010101" pitchFamily="2" charset="-122"/>
                <a:ea typeface="华文细黑" panose="02010600040101010101" pitchFamily="2" charset="-122"/>
              </a:rPr>
              <a:t>8</a:t>
            </a:r>
            <a:r>
              <a:rPr lang="zh-CN" altLang="en-US">
                <a:latin typeface="华文细黑" panose="02010600040101010101" pitchFamily="2" charset="-122"/>
                <a:ea typeface="华文细黑" panose="02010600040101010101" pitchFamily="2" charset="-122"/>
              </a:rPr>
              <a:t>吨的飞行器在距离地面</a:t>
            </a:r>
            <a:r>
              <a:rPr lang="en-US" altLang="zh-CN">
                <a:latin typeface="华文细黑" panose="02010600040101010101" pitchFamily="2" charset="-122"/>
                <a:ea typeface="华文细黑" panose="02010600040101010101" pitchFamily="2" charset="-122"/>
              </a:rPr>
              <a:t>350</a:t>
            </a:r>
            <a:r>
              <a:rPr lang="zh-CN" altLang="en-US">
                <a:latin typeface="华文细黑" panose="02010600040101010101" pitchFamily="2" charset="-122"/>
                <a:ea typeface="华文细黑" panose="02010600040101010101" pitchFamily="2" charset="-122"/>
              </a:rPr>
              <a:t>公里的位置上进行对接，要求误差仅为十几厘米。</a:t>
            </a:r>
            <a:endParaRPr lang="zh-CN" altLang="en-US">
              <a:latin typeface="华文细黑" panose="02010600040101010101" pitchFamily="2" charset="-122"/>
              <a:ea typeface="华文细黑" panose="02010600040101010101" pitchFamily="2" charset="-122"/>
            </a:endParaRPr>
          </a:p>
        </p:txBody>
      </p:sp>
      <p:sp>
        <p:nvSpPr>
          <p:cNvPr id="2" name="Text Box 8"/>
          <p:cNvSpPr txBox="1"/>
          <p:nvPr/>
        </p:nvSpPr>
        <p:spPr>
          <a:xfrm>
            <a:off x="6372225" y="765175"/>
            <a:ext cx="2251075" cy="2747962"/>
          </a:xfrm>
          <a:prstGeom prst="rect">
            <a:avLst/>
          </a:prstGeom>
          <a:noFill/>
          <a:ln w="28575">
            <a:noFill/>
          </a:ln>
        </p:spPr>
        <p:txBody>
          <a:bodyPr>
            <a:spAutoFit/>
          </a:bodyPr>
          <a:lstStyle/>
          <a:p>
            <a:pPr eaLnBrk="1" hangingPunct="1">
              <a:lnSpc>
                <a:spcPct val="120000"/>
              </a:lnSpc>
              <a:spcBef>
                <a:spcPct val="50000"/>
              </a:spcBef>
              <a:defRPr/>
            </a:pPr>
            <a:r>
              <a:rPr lang="en-US" altLang="zh-CN" noProof="1">
                <a:latin typeface="华文细黑" panose="02010600040101010101" pitchFamily="2" charset="-122"/>
                <a:ea typeface="华文细黑" panose="02010600040101010101" pitchFamily="2" charset="-122"/>
              </a:rPr>
              <a:t>        </a:t>
            </a:r>
            <a:r>
              <a:rPr lang="zh-CN" altLang="en-US" noProof="1">
                <a:latin typeface="华文细黑" panose="02010600040101010101" pitchFamily="2" charset="-122"/>
                <a:ea typeface="华文细黑" panose="02010600040101010101" pitchFamily="2" charset="-122"/>
              </a:rPr>
              <a:t>两个重达</a:t>
            </a:r>
            <a:r>
              <a:rPr lang="en-US" altLang="zh-CN" noProof="1">
                <a:latin typeface="华文细黑" panose="02010600040101010101" pitchFamily="2" charset="-122"/>
                <a:ea typeface="华文细黑" panose="02010600040101010101" pitchFamily="2" charset="-122"/>
              </a:rPr>
              <a:t>8</a:t>
            </a:r>
            <a:r>
              <a:rPr lang="zh-CN" altLang="en-US" noProof="1">
                <a:latin typeface="华文细黑" panose="02010600040101010101" pitchFamily="2" charset="-122"/>
                <a:ea typeface="华文细黑" panose="02010600040101010101" pitchFamily="2" charset="-122"/>
              </a:rPr>
              <a:t>吨的航天器均以每秒</a:t>
            </a:r>
            <a:r>
              <a:rPr lang="en-US" altLang="zh-CN" noProof="1">
                <a:latin typeface="华文细黑" panose="02010600040101010101" pitchFamily="2" charset="-122"/>
                <a:ea typeface="华文细黑" panose="02010600040101010101" pitchFamily="2" charset="-122"/>
              </a:rPr>
              <a:t>7.8</a:t>
            </a:r>
            <a:r>
              <a:rPr lang="zh-CN" altLang="en-US" noProof="1">
                <a:latin typeface="华文细黑" panose="02010600040101010101" pitchFamily="2" charset="-122"/>
                <a:ea typeface="华文细黑" panose="02010600040101010101" pitchFamily="2" charset="-122"/>
              </a:rPr>
              <a:t>公里的速度高速飞行，要准确控制这两个高速动态飞行器的</a:t>
            </a:r>
            <a:r>
              <a:rPr lang="zh-CN" altLang="en-US" b="1"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相对位置和相对高度</a:t>
            </a:r>
            <a:r>
              <a:rPr lang="zh-CN" altLang="en-US" noProof="1">
                <a:latin typeface="华文细黑" panose="02010600040101010101" pitchFamily="2" charset="-122"/>
                <a:ea typeface="华文细黑" panose="02010600040101010101" pitchFamily="2" charset="-122"/>
              </a:rPr>
              <a:t>，就好比在太空中打两个“移动靶”。</a:t>
            </a:r>
            <a:endParaRPr lang="zh-CN" altLang="en-US" noProof="1">
              <a:latin typeface="华文细黑" panose="02010600040101010101" pitchFamily="2" charset="-122"/>
              <a:ea typeface="华文细黑" panose="02010600040101010101" pitchFamily="2" charset="-122"/>
            </a:endParaRPr>
          </a:p>
        </p:txBody>
      </p:sp>
      <p:sp>
        <p:nvSpPr>
          <p:cNvPr id="3075" name="标题 1"/>
          <p:cNvSpPr>
            <a:spLocks noGrp="1"/>
          </p:cNvSpPr>
          <p:nvPr>
            <p:ph type="title"/>
          </p:nvPr>
        </p:nvSpPr>
        <p:spPr>
          <a:xfrm>
            <a:off x="538472" y="210185"/>
            <a:ext cx="3086100" cy="488950"/>
          </a:xfrm>
        </p:spPr>
        <p:txBody>
          <a:bodyPr/>
          <a:lstStyle/>
          <a:p>
            <a:pPr eaLnBrk="1" hangingPunct="1">
              <a:buFontTx/>
              <a:buBlip>
                <a:blip r:embed="rId4"/>
              </a:buBlip>
              <a:defRPr/>
            </a:pPr>
            <a:r>
              <a:rPr lang="en-US" altLang="zh-CN"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  </a:t>
            </a:r>
            <a:r>
              <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空间交会对接</a:t>
            </a:r>
            <a:endPar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18441"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28ABCF-0A73-4300-A4C4-9DED65C19799}"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CD8C712-C4DF-46A5-9654-62B4DB4B7042}"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48131" name="Rectangle 6"/>
          <p:cNvSpPr/>
          <p:nvPr/>
        </p:nvSpPr>
        <p:spPr>
          <a:xfrm>
            <a:off x="440690" y="261619"/>
            <a:ext cx="8157210" cy="2990216"/>
          </a:xfrm>
          <a:prstGeom prst="rect">
            <a:avLst/>
          </a:prstGeom>
          <a:noFill/>
          <a:ln w="28575">
            <a:noFill/>
          </a:ln>
        </p:spPr>
        <p:txBody>
          <a:bodyPr>
            <a:spAutoFit/>
          </a:bodyPr>
          <a:lstStyle/>
          <a:p>
            <a:pPr eaLnBrk="1" hangingPunct="1">
              <a:buFontTx/>
              <a:buBlip>
                <a:blip r:embed="rId1"/>
              </a:buBlip>
              <a:defRPr/>
            </a:pPr>
            <a:r>
              <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   2008年北京奥运会主火炬控制</a:t>
            </a:r>
            <a:endPar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a:p>
            <a:pPr eaLnBrk="1" hangingPunct="1">
              <a:lnSpc>
                <a:spcPct val="125000"/>
              </a:lnSpc>
              <a:spcBef>
                <a:spcPct val="35000"/>
              </a:spcBef>
              <a:spcAft>
                <a:spcPts val="0"/>
              </a:spcAft>
              <a:defRPr/>
            </a:pPr>
            <a:r>
              <a:rPr lang="zh-CN" altLang="en-US" noProof="1">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主火炬直径</a:t>
            </a:r>
            <a:r>
              <a:rPr lang="en-US" altLang="zh-CN"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3m</a:t>
            </a:r>
            <a:r>
              <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多、行程</a:t>
            </a:r>
            <a:r>
              <a:rPr lang="en-US" altLang="zh-CN"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11m</a:t>
            </a:r>
            <a:r>
              <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多，运行控制误差不到</a:t>
            </a:r>
            <a:r>
              <a:rPr lang="en-US" altLang="zh-CN"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2mm</a:t>
            </a:r>
            <a:r>
              <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，精确度达到万分之二。</a:t>
            </a:r>
            <a:endPar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endParaRPr>
          </a:p>
          <a:p>
            <a:pPr eaLnBrk="1" hangingPunct="1">
              <a:lnSpc>
                <a:spcPct val="125000"/>
              </a:lnSpc>
              <a:spcAft>
                <a:spcPts val="0"/>
              </a:spcAft>
              <a:defRPr/>
            </a:pPr>
            <a:r>
              <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根据反馈信息，控制系统能够自动调整设备运行方向、速度。其中燃烧塔火焰调节装置、长明火燃烧器、高能点火器、回旋式燃烧器等，均获得国家知识产权局实用新型专利。</a:t>
            </a:r>
            <a:endPar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0484" name="Picture 7" descr="PL(P00]C${VZT3OW1L96A4W"/>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2527300" y="3176588"/>
            <a:ext cx="4062413"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8C54BA-1F5C-4EB9-BE66-9A7F891ABC3A}"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B933604-AF6F-4C5A-B394-DACB0F869E19}"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21507" name="Rectangle 8"/>
          <p:cNvSpPr>
            <a:spLocks noChangeArrowheads="1"/>
          </p:cNvSpPr>
          <p:nvPr/>
        </p:nvSpPr>
        <p:spPr bwMode="auto">
          <a:xfrm>
            <a:off x="5545138" y="4914900"/>
            <a:ext cx="208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华文细黑" panose="02010600040101010101" pitchFamily="2" charset="-122"/>
                <a:ea typeface="华文细黑" panose="02010600040101010101" pitchFamily="2" charset="-122"/>
              </a:rPr>
              <a:t>复兴号高铁</a:t>
            </a:r>
            <a:endParaRPr lang="zh-CN" altLang="en-US">
              <a:solidFill>
                <a:srgbClr val="000000"/>
              </a:solidFill>
              <a:latin typeface="华文细黑" panose="02010600040101010101" pitchFamily="2" charset="-122"/>
              <a:ea typeface="华文细黑" panose="02010600040101010101" pitchFamily="2" charset="-122"/>
            </a:endParaRPr>
          </a:p>
        </p:txBody>
      </p:sp>
      <p:sp>
        <p:nvSpPr>
          <p:cNvPr id="21508" name="Rectangle 9"/>
          <p:cNvSpPr>
            <a:spLocks noChangeArrowheads="1"/>
          </p:cNvSpPr>
          <p:nvPr/>
        </p:nvSpPr>
        <p:spPr bwMode="auto">
          <a:xfrm>
            <a:off x="779463" y="1019175"/>
            <a:ext cx="77485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400">
                <a:latin typeface="华文细黑" panose="02010600040101010101" pitchFamily="2" charset="-122"/>
                <a:ea typeface="华文细黑" panose="02010600040101010101" pitchFamily="2" charset="-122"/>
              </a:rPr>
              <a:t>自动控制系统对于高速列车安全可靠运行的重要性 </a:t>
            </a:r>
            <a:endParaRPr lang="zh-CN" altLang="en-US" sz="2400">
              <a:latin typeface="华文细黑" panose="02010600040101010101" pitchFamily="2" charset="-122"/>
              <a:ea typeface="华文细黑" panose="02010600040101010101" pitchFamily="2" charset="-122"/>
            </a:endParaRPr>
          </a:p>
        </p:txBody>
      </p:sp>
      <p:sp>
        <p:nvSpPr>
          <p:cNvPr id="21509" name="矩形 8"/>
          <p:cNvSpPr>
            <a:spLocks noChangeArrowheads="1"/>
          </p:cNvSpPr>
          <p:nvPr/>
        </p:nvSpPr>
        <p:spPr bwMode="auto">
          <a:xfrm>
            <a:off x="1831975" y="4913313"/>
            <a:ext cx="1325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华文细黑" panose="02010600040101010101" pitchFamily="2" charset="-122"/>
                <a:ea typeface="华文细黑" panose="02010600040101010101" pitchFamily="2" charset="-122"/>
              </a:rPr>
              <a:t>和谐号动车</a:t>
            </a:r>
            <a:endParaRPr lang="zh-CN" altLang="en-US">
              <a:latin typeface="华文细黑" panose="02010600040101010101" pitchFamily="2" charset="-122"/>
              <a:ea typeface="华文细黑" panose="02010600040101010101" pitchFamily="2" charset="-122"/>
            </a:endParaRPr>
          </a:p>
        </p:txBody>
      </p:sp>
      <p:sp>
        <p:nvSpPr>
          <p:cNvPr id="10" name="Rectangle 3"/>
          <p:cNvSpPr txBox="1">
            <a:spLocks noChangeArrowheads="1"/>
          </p:cNvSpPr>
          <p:nvPr/>
        </p:nvSpPr>
        <p:spPr bwMode="auto">
          <a:xfrm>
            <a:off x="685800" y="360672"/>
            <a:ext cx="2925445" cy="504825"/>
          </a:xfrm>
          <a:prstGeom prst="rect">
            <a:avLst/>
          </a:prstGeom>
          <a:noFill/>
          <a:ln>
            <a:miter lim="800000"/>
          </a:ln>
        </p:spPr>
        <p:txBody>
          <a:bodyPr/>
          <a:lstStyle/>
          <a:p>
            <a:pPr eaLnBrk="1" hangingPunct="1">
              <a:spcBef>
                <a:spcPct val="45000"/>
              </a:spcBef>
              <a:buFontTx/>
              <a:buBlip>
                <a:blip r:embed="rId1"/>
              </a:buBlip>
              <a:defRPr/>
            </a:pPr>
            <a:r>
              <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   高速列车控制</a:t>
            </a:r>
            <a:endPar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p:txBody>
      </p:sp>
      <p:pic>
        <p:nvPicPr>
          <p:cNvPr id="215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400" y="2092325"/>
            <a:ext cx="3941763"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3" y="2101850"/>
            <a:ext cx="3941762"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0B0C17-E0C4-4218-8036-4F3A9971FD0B}"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6FC4E72-3EB0-4583-8826-231075E89D86}"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5" name="文本框 4"/>
          <p:cNvSpPr txBox="1"/>
          <p:nvPr/>
        </p:nvSpPr>
        <p:spPr>
          <a:xfrm>
            <a:off x="587375" y="320675"/>
            <a:ext cx="4864100" cy="521970"/>
          </a:xfrm>
          <a:prstGeom prst="rect">
            <a:avLst/>
          </a:prstGeom>
          <a:noFill/>
        </p:spPr>
        <p:txBody>
          <a:bodyPr>
            <a:spAutoFit/>
          </a:bodyPr>
          <a:lstStyle/>
          <a:p>
            <a:pPr eaLnBrk="1" hangingPunct="1">
              <a:spcBef>
                <a:spcPct val="45000"/>
              </a:spcBef>
              <a:buFontTx/>
              <a:buBlip>
                <a:blip r:embed="rId1"/>
              </a:buBlip>
              <a:defRPr/>
            </a:pPr>
            <a:r>
              <a:rPr lang="en-US" altLang="zh-CN"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  </a:t>
            </a:r>
            <a:r>
              <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大狗机器人（波士顿动力）</a:t>
            </a:r>
            <a:endPar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22532" name="文本框 5"/>
          <p:cNvSpPr txBox="1">
            <a:spLocks noChangeArrowheads="1"/>
          </p:cNvSpPr>
          <p:nvPr/>
        </p:nvSpPr>
        <p:spPr bwMode="auto">
          <a:xfrm>
            <a:off x="587375" y="836613"/>
            <a:ext cx="4864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华文细黑" panose="02010600040101010101" pitchFamily="2" charset="-122"/>
                <a:ea typeface="华文细黑" panose="02010600040101010101" pitchFamily="2" charset="-122"/>
              </a:rPr>
              <a:t>还记得那些网红大狗吗？</a:t>
            </a:r>
            <a:endParaRPr lang="zh-CN" altLang="en-US" sz="2400">
              <a:latin typeface="华文细黑" panose="02010600040101010101" pitchFamily="2" charset="-122"/>
              <a:ea typeface="华文细黑" panose="02010600040101010101" pitchFamily="2" charset="-122"/>
            </a:endParaRPr>
          </a:p>
        </p:txBody>
      </p:sp>
      <p:pic>
        <p:nvPicPr>
          <p:cNvPr id="22533"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366838"/>
            <a:ext cx="338455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836988"/>
            <a:ext cx="338455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889045-089F-44C4-85FC-8E3597250C34}" type="slidenum">
              <a:rPr lang="zh-CN" altLang="en-US" smtClean="0">
                <a:latin typeface="Garamond" panose="02020404030301010803" pitchFamily="18" charset="0"/>
              </a:rPr>
            </a:fld>
            <a:endParaRPr lang="zh-CN" altLang="en-US">
              <a:latin typeface="Garamond" panose="02020404030301010803" pitchFamily="18" charset="0"/>
            </a:endParaRPr>
          </a:p>
        </p:txBody>
      </p:sp>
      <p:pic>
        <p:nvPicPr>
          <p:cNvPr id="2" name="波士顿动力酷跑机器人.mp4">
            <a:hlinkClick r:id="" action="ppaction://media"/>
          </p:cNvPr>
          <p:cNvPicPr>
            <a:picLocks noRot="1" noChangeAspect="1" noChangeArrowheads="1"/>
          </p:cNvPicPr>
          <p:nvPr>
            <a:videoFile r:link="rId4"/>
            <p:extLst>
              <p:ext uri="{DAA4B4D4-6D71-4841-9C94-3DE7FCFB9230}">
                <p14:media xmlns:p14="http://schemas.microsoft.com/office/powerpoint/2010/main" r:link="rId5"/>
              </p:ext>
            </p:extLst>
          </p:nvPr>
        </p:nvPicPr>
        <p:blipFill>
          <a:blip r:embed="rId6">
            <a:extLst>
              <a:ext uri="{28A0092B-C50C-407E-A947-70E740481C1C}">
                <a14:useLocalDpi xmlns:a14="http://schemas.microsoft.com/office/drawing/2010/main" val="0"/>
              </a:ext>
            </a:extLst>
          </a:blip>
          <a:srcRect/>
          <a:stretch>
            <a:fillRect/>
          </a:stretch>
        </p:blipFill>
        <p:spPr bwMode="auto">
          <a:xfrm>
            <a:off x="4645025" y="3836988"/>
            <a:ext cx="3581400"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图片 3"/>
          <p:cNvPicPr>
            <a:picLocks noChangeAspect="1" noChangeArrowheads="1"/>
          </p:cNvPicPr>
          <p:nvPr/>
        </p:nvPicPr>
        <p:blipFill>
          <a:blip r:embed="rId7"/>
          <a:srcRect/>
          <a:stretch>
            <a:fillRect/>
          </a:stretch>
        </p:blipFill>
        <p:spPr bwMode="auto">
          <a:xfrm>
            <a:off x="4645025" y="1366838"/>
            <a:ext cx="35814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7783953-14D5-438B-BCB9-7364CA961BEA}" type="datetime2">
              <a:rPr lang="zh-CN" altLang="zh-CN" smtClean="0">
                <a:latin typeface="Garamond" panose="02020404030301010803" pitchFamily="18" charset="0"/>
              </a:rPr>
            </a:fld>
            <a:endParaRPr lang="zh-CN" altLang="zh-CN">
              <a:latin typeface="Garamond" panose="02020404030301010803" pitchFamily="18" charset="0"/>
            </a:endParaRPr>
          </a:p>
        </p:txBody>
      </p:sp>
      <p:grpSp>
        <p:nvGrpSpPr>
          <p:cNvPr id="24579" name="Group 46"/>
          <p:cNvGrpSpPr/>
          <p:nvPr/>
        </p:nvGrpSpPr>
        <p:grpSpPr bwMode="auto">
          <a:xfrm>
            <a:off x="1377950" y="4279900"/>
            <a:ext cx="3543300" cy="1476375"/>
            <a:chOff x="295" y="799"/>
            <a:chExt cx="2232" cy="930"/>
          </a:xfrm>
        </p:grpSpPr>
        <p:sp>
          <p:nvSpPr>
            <p:cNvPr id="24594" name="Rectangle 22"/>
            <p:cNvSpPr>
              <a:spLocks noChangeArrowheads="1"/>
            </p:cNvSpPr>
            <p:nvPr/>
          </p:nvSpPr>
          <p:spPr bwMode="auto">
            <a:xfrm>
              <a:off x="295" y="1089"/>
              <a:ext cx="62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日常生活</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24595" name="AutoShape 23"/>
            <p:cNvSpPr/>
            <p:nvPr/>
          </p:nvSpPr>
          <p:spPr bwMode="auto">
            <a:xfrm>
              <a:off x="842" y="890"/>
              <a:ext cx="90" cy="779"/>
            </a:xfrm>
            <a:prstGeom prst="leftBrace">
              <a:avLst>
                <a:gd name="adj1" fmla="val 49569"/>
                <a:gd name="adj2" fmla="val 5000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endParaRPr lang="zh-CN" altLang="en-US" sz="2400">
                <a:latin typeface="华文细黑" panose="02010600040101010101" pitchFamily="2" charset="-122"/>
                <a:ea typeface="华文细黑" panose="02010600040101010101" pitchFamily="2" charset="-122"/>
              </a:endParaRPr>
            </a:p>
          </p:txBody>
        </p:sp>
        <p:sp>
          <p:nvSpPr>
            <p:cNvPr id="24596" name="Text Box 24"/>
            <p:cNvSpPr txBox="1">
              <a:spLocks noChangeArrowheads="1"/>
            </p:cNvSpPr>
            <p:nvPr/>
          </p:nvSpPr>
          <p:spPr bwMode="auto">
            <a:xfrm>
              <a:off x="976" y="799"/>
              <a:ext cx="1551" cy="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房屋的室内温度 </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电饭煲</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洗衣机</a:t>
              </a:r>
              <a:endParaRPr lang="zh-CN" altLang="en-US" sz="2400">
                <a:solidFill>
                  <a:srgbClr val="000000"/>
                </a:solidFill>
                <a:latin typeface="华文细黑" panose="02010600040101010101" pitchFamily="2" charset="-122"/>
                <a:ea typeface="华文细黑" panose="02010600040101010101" pitchFamily="2" charset="-122"/>
              </a:endParaRPr>
            </a:p>
          </p:txBody>
        </p:sp>
      </p:grpSp>
      <p:grpSp>
        <p:nvGrpSpPr>
          <p:cNvPr id="24580" name="Group 47"/>
          <p:cNvGrpSpPr/>
          <p:nvPr/>
        </p:nvGrpSpPr>
        <p:grpSpPr bwMode="auto">
          <a:xfrm>
            <a:off x="5072063" y="2287588"/>
            <a:ext cx="3111500" cy="1549400"/>
            <a:chOff x="947" y="2870"/>
            <a:chExt cx="1225" cy="976"/>
          </a:xfrm>
        </p:grpSpPr>
        <p:sp>
          <p:nvSpPr>
            <p:cNvPr id="24591" name="Text Box 42"/>
            <p:cNvSpPr txBox="1">
              <a:spLocks noChangeArrowheads="1"/>
            </p:cNvSpPr>
            <p:nvPr/>
          </p:nvSpPr>
          <p:spPr bwMode="auto">
            <a:xfrm>
              <a:off x="947" y="3040"/>
              <a:ext cx="327"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70305" indent="-117030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lang="zh-CN" altLang="en-US" sz="2400">
                  <a:latin typeface="华文细黑" panose="02010600040101010101" pitchFamily="2" charset="-122"/>
                  <a:ea typeface="华文细黑" panose="02010600040101010101" pitchFamily="2" charset="-122"/>
                </a:rPr>
                <a:t>经济</a:t>
              </a:r>
              <a:endParaRPr lang="zh-CN" altLang="en-US" sz="2400">
                <a:latin typeface="华文细黑" panose="02010600040101010101" pitchFamily="2" charset="-122"/>
                <a:ea typeface="华文细黑" panose="02010600040101010101" pitchFamily="2" charset="-122"/>
              </a:endParaRPr>
            </a:p>
            <a:p>
              <a:pPr eaLnBrk="1" hangingPunct="1">
                <a:lnSpc>
                  <a:spcPct val="125000"/>
                </a:lnSpc>
                <a:spcBef>
                  <a:spcPct val="10000"/>
                </a:spcBef>
              </a:pPr>
              <a:r>
                <a:rPr lang="zh-CN" altLang="en-US" sz="2400">
                  <a:latin typeface="华文细黑" panose="02010600040101010101" pitchFamily="2" charset="-122"/>
                  <a:ea typeface="华文细黑" panose="02010600040101010101" pitchFamily="2" charset="-122"/>
                </a:rPr>
                <a:t>领域</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24592" name="Rectangle 43"/>
            <p:cNvSpPr>
              <a:spLocks noChangeArrowheads="1"/>
            </p:cNvSpPr>
            <p:nvPr/>
          </p:nvSpPr>
          <p:spPr bwMode="auto">
            <a:xfrm>
              <a:off x="1366" y="2870"/>
              <a:ext cx="80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10000"/>
                </a:spcBef>
              </a:pPr>
              <a:r>
                <a:rPr lang="zh-CN" altLang="en-US" sz="2400">
                  <a:solidFill>
                    <a:srgbClr val="000000"/>
                  </a:solidFill>
                  <a:latin typeface="华文细黑" panose="02010600040101010101" pitchFamily="2" charset="-122"/>
                  <a:ea typeface="华文细黑" panose="02010600040101010101" pitchFamily="2" charset="-122"/>
                </a:rPr>
                <a:t>国家收入控制</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25000"/>
                </a:lnSpc>
                <a:spcBef>
                  <a:spcPct val="10000"/>
                </a:spcBef>
              </a:pPr>
              <a:r>
                <a:rPr lang="zh-CN" altLang="en-US" sz="2400">
                  <a:solidFill>
                    <a:srgbClr val="000000"/>
                  </a:solidFill>
                  <a:latin typeface="华文细黑" panose="02010600040101010101" pitchFamily="2" charset="-122"/>
                  <a:ea typeface="华文细黑" panose="02010600040101010101" pitchFamily="2" charset="-122"/>
                </a:rPr>
                <a:t>立法控制</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25000"/>
                </a:lnSpc>
                <a:spcBef>
                  <a:spcPct val="10000"/>
                </a:spcBef>
              </a:pPr>
              <a:r>
                <a:rPr lang="zh-CN" altLang="en-US" sz="2400">
                  <a:solidFill>
                    <a:srgbClr val="000000"/>
                  </a:solidFill>
                  <a:latin typeface="华文细黑" panose="02010600040101010101" pitchFamily="2" charset="-122"/>
                  <a:ea typeface="华文细黑" panose="02010600040101010101" pitchFamily="2" charset="-122"/>
                </a:rPr>
                <a:t>税率控制</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24593" name="AutoShape 44"/>
            <p:cNvSpPr/>
            <p:nvPr/>
          </p:nvSpPr>
          <p:spPr bwMode="auto">
            <a:xfrm>
              <a:off x="1328" y="2968"/>
              <a:ext cx="39" cy="878"/>
            </a:xfrm>
            <a:prstGeom prst="leftBrace">
              <a:avLst>
                <a:gd name="adj1" fmla="val 89530"/>
                <a:gd name="adj2" fmla="val 5000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endParaRPr lang="zh-CN" altLang="en-US" sz="2400">
                <a:latin typeface="华文细黑" panose="02010600040101010101" pitchFamily="2" charset="-122"/>
                <a:ea typeface="华文细黑" panose="02010600040101010101" pitchFamily="2" charset="-122"/>
              </a:endParaRPr>
            </a:p>
          </p:txBody>
        </p:sp>
      </p:grpSp>
      <p:grpSp>
        <p:nvGrpSpPr>
          <p:cNvPr id="24581" name="Group 27"/>
          <p:cNvGrpSpPr/>
          <p:nvPr/>
        </p:nvGrpSpPr>
        <p:grpSpPr bwMode="auto">
          <a:xfrm>
            <a:off x="615950" y="1184275"/>
            <a:ext cx="4397375" cy="2400300"/>
            <a:chOff x="186" y="749"/>
            <a:chExt cx="2770" cy="1512"/>
          </a:xfrm>
        </p:grpSpPr>
        <p:sp>
          <p:nvSpPr>
            <p:cNvPr id="24588" name="Rectangle 10"/>
            <p:cNvSpPr>
              <a:spLocks noChangeArrowheads="1"/>
            </p:cNvSpPr>
            <p:nvPr/>
          </p:nvSpPr>
          <p:spPr bwMode="auto">
            <a:xfrm>
              <a:off x="186" y="1274"/>
              <a:ext cx="589"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工业生产</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24589" name="AutoShape 11"/>
            <p:cNvSpPr/>
            <p:nvPr/>
          </p:nvSpPr>
          <p:spPr bwMode="auto">
            <a:xfrm>
              <a:off x="775" y="898"/>
              <a:ext cx="96" cy="1279"/>
            </a:xfrm>
            <a:prstGeom prst="leftBrace">
              <a:avLst>
                <a:gd name="adj1" fmla="val 105967"/>
                <a:gd name="adj2" fmla="val 5000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endParaRPr lang="zh-CN" altLang="en-US" sz="2400">
                <a:latin typeface="华文细黑" panose="02010600040101010101" pitchFamily="2" charset="-122"/>
                <a:ea typeface="华文细黑" panose="02010600040101010101" pitchFamily="2" charset="-122"/>
              </a:endParaRPr>
            </a:p>
          </p:txBody>
        </p:sp>
        <p:sp>
          <p:nvSpPr>
            <p:cNvPr id="24590" name="Text Box 12"/>
            <p:cNvSpPr txBox="1">
              <a:spLocks noChangeArrowheads="1"/>
            </p:cNvSpPr>
            <p:nvPr/>
          </p:nvSpPr>
          <p:spPr bwMode="auto">
            <a:xfrm>
              <a:off x="930" y="749"/>
              <a:ext cx="2026"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发电厂污染物控制</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电网电压控制</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电机转速控制</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锅炉温度和压力控制</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工业机器人的控制 </a:t>
              </a:r>
              <a:endParaRPr lang="zh-CN" altLang="en-US" sz="2400">
                <a:solidFill>
                  <a:srgbClr val="000000"/>
                </a:solidFill>
                <a:latin typeface="华文细黑" panose="02010600040101010101" pitchFamily="2" charset="-122"/>
                <a:ea typeface="华文细黑" panose="02010600040101010101" pitchFamily="2" charset="-122"/>
              </a:endParaRPr>
            </a:p>
          </p:txBody>
        </p:sp>
      </p:grpSp>
      <p:sp>
        <p:nvSpPr>
          <p:cNvPr id="5" name="文本框 4"/>
          <p:cNvSpPr txBox="1"/>
          <p:nvPr/>
        </p:nvSpPr>
        <p:spPr>
          <a:xfrm>
            <a:off x="587375" y="320675"/>
            <a:ext cx="4864100" cy="521970"/>
          </a:xfrm>
          <a:prstGeom prst="rect">
            <a:avLst/>
          </a:prstGeom>
          <a:noFill/>
        </p:spPr>
        <p:txBody>
          <a:bodyPr>
            <a:spAutoFit/>
          </a:bodyPr>
          <a:lstStyle/>
          <a:p>
            <a:pPr eaLnBrk="1" hangingPunct="1">
              <a:spcBef>
                <a:spcPct val="45000"/>
              </a:spcBef>
              <a:buFontTx/>
              <a:buBlip>
                <a:blip r:embed="rId1"/>
              </a:buBlip>
              <a:defRPr/>
            </a:pPr>
            <a:r>
              <a:rPr lang="en-US" altLang="zh-CN"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  </a:t>
            </a:r>
            <a:r>
              <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rPr>
              <a:t>应用范围广阔</a:t>
            </a:r>
            <a:endParaRPr lang="zh-CN" altLang="en-US" sz="2800" b="1"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6" name="对角圆角矩形 5"/>
          <p:cNvSpPr/>
          <p:nvPr/>
        </p:nvSpPr>
        <p:spPr>
          <a:xfrm>
            <a:off x="612775" y="1123950"/>
            <a:ext cx="4103688" cy="2593975"/>
          </a:xfrm>
          <a:prstGeom prst="round2Diag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7" name="对角圆角矩形 6"/>
          <p:cNvSpPr/>
          <p:nvPr/>
        </p:nvSpPr>
        <p:spPr>
          <a:xfrm>
            <a:off x="4932363" y="2133600"/>
            <a:ext cx="3529012" cy="1943100"/>
          </a:xfrm>
          <a:prstGeom prst="round2Diag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8" name="对角圆角矩形 7"/>
          <p:cNvSpPr/>
          <p:nvPr/>
        </p:nvSpPr>
        <p:spPr>
          <a:xfrm>
            <a:off x="1331913" y="4149725"/>
            <a:ext cx="3455987" cy="1727200"/>
          </a:xfrm>
          <a:prstGeom prst="round2Diag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pic>
        <p:nvPicPr>
          <p:cNvPr id="2458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950" y="4348163"/>
            <a:ext cx="2257425" cy="176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1679B3-1C39-492B-B06D-40AA49A0D576}"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矩形 115715"/>
          <p:cNvSpPr/>
          <p:nvPr/>
        </p:nvSpPr>
        <p:spPr>
          <a:xfrm>
            <a:off x="395277" y="331778"/>
            <a:ext cx="6045200" cy="582622"/>
          </a:xfrm>
          <a:prstGeom prst="rect">
            <a:avLst/>
          </a:prstGeom>
          <a:noFill/>
          <a:ln w="9525">
            <a:noFill/>
          </a:ln>
        </p:spPr>
        <p:txBody>
          <a:bodyPr anchor="ctr">
            <a:spAutoFit/>
          </a:bodyPr>
          <a:lstStyle/>
          <a:p>
            <a:pPr eaLnBrk="1" hangingPunct="1">
              <a:defRPr/>
            </a:pPr>
            <a:r>
              <a:rPr lang="zh-CN" altLang="en-US" sz="32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二、自动控制系统的基本形式</a:t>
            </a:r>
            <a:r>
              <a:rPr lang="zh-CN" altLang="en-US" noProof="1">
                <a:gradFill>
                  <a:gsLst>
                    <a:gs pos="0">
                      <a:srgbClr val="E30000"/>
                    </a:gs>
                    <a:gs pos="100000">
                      <a:srgbClr val="760303"/>
                    </a:gs>
                  </a:gsLst>
                  <a:lin scaled="0"/>
                </a:gradFill>
              </a:rPr>
              <a:t> </a:t>
            </a:r>
            <a:endParaRPr lang="zh-CN" altLang="en-US" noProof="1">
              <a:gradFill>
                <a:gsLst>
                  <a:gs pos="0">
                    <a:srgbClr val="E30000"/>
                  </a:gs>
                  <a:gs pos="100000">
                    <a:srgbClr val="760303"/>
                  </a:gs>
                </a:gsLst>
                <a:lin scaled="0"/>
              </a:gradFill>
            </a:endParaRPr>
          </a:p>
        </p:txBody>
      </p:sp>
      <p:sp>
        <p:nvSpPr>
          <p:cNvPr id="115717" name="矩形 115716"/>
          <p:cNvSpPr/>
          <p:nvPr/>
        </p:nvSpPr>
        <p:spPr>
          <a:xfrm>
            <a:off x="468302" y="995352"/>
            <a:ext cx="8207375" cy="1016000"/>
          </a:xfrm>
          <a:prstGeom prst="rect">
            <a:avLst/>
          </a:prstGeom>
          <a:noFill/>
          <a:ln w="9525">
            <a:noFill/>
          </a:ln>
        </p:spPr>
        <p:txBody>
          <a:bodyPr anchor="ctr">
            <a:spAutoFit/>
          </a:bodyPr>
          <a:lstStyle/>
          <a:p>
            <a:pPr eaLnBrk="1" hangingPunct="1">
              <a:lnSpc>
                <a:spcPct val="125000"/>
              </a:lnSpc>
              <a:defRPr/>
            </a:pPr>
            <a:r>
              <a:rPr lang="en-US" altLang="zh-CN" sz="2400" noProof="1">
                <a:solidFill>
                  <a:srgbClr val="000000"/>
                </a:solidFill>
                <a:latin typeface="华文细黑" panose="02010600040101010101" pitchFamily="2" charset="-122"/>
                <a:ea typeface="华文细黑" panose="02010600040101010101" pitchFamily="2" charset="-122"/>
              </a:rPr>
              <a:t>        </a:t>
            </a:r>
            <a:r>
              <a:rPr lang="zh-CN" altLang="en-US" sz="2400" noProof="1">
                <a:solidFill>
                  <a:srgbClr val="000000"/>
                </a:solidFill>
                <a:latin typeface="华文细黑" panose="02010600040101010101" pitchFamily="2" charset="-122"/>
                <a:ea typeface="华文细黑" panose="02010600040101010101" pitchFamily="2" charset="-122"/>
              </a:rPr>
              <a:t>自动控制系统的基本结构形式可分为两种类型：</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开环控制系统和闭环控制系统</a:t>
            </a:r>
            <a:r>
              <a:rPr lang="zh-CN" altLang="en-US"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endParaRPr lang="zh-CN" altLang="en-US"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p:txBody>
      </p:sp>
      <p:grpSp>
        <p:nvGrpSpPr>
          <p:cNvPr id="115724" name="组合 115723"/>
          <p:cNvGrpSpPr/>
          <p:nvPr/>
        </p:nvGrpSpPr>
        <p:grpSpPr bwMode="auto">
          <a:xfrm>
            <a:off x="468313" y="1985963"/>
            <a:ext cx="8207375" cy="1495425"/>
            <a:chOff x="295" y="1251"/>
            <a:chExt cx="5170" cy="942"/>
          </a:xfrm>
        </p:grpSpPr>
        <p:sp>
          <p:nvSpPr>
            <p:cNvPr id="15364" name="矩形 115718"/>
            <p:cNvSpPr/>
            <p:nvPr/>
          </p:nvSpPr>
          <p:spPr>
            <a:xfrm>
              <a:off x="340" y="1251"/>
              <a:ext cx="2035" cy="348"/>
            </a:xfrm>
            <a:prstGeom prst="rect">
              <a:avLst/>
            </a:prstGeom>
            <a:noFill/>
            <a:ln w="9525">
              <a:noFill/>
            </a:ln>
          </p:spPr>
          <p:txBody>
            <a:bodyPr wrap="none">
              <a:spAutoFit/>
            </a:bodyPr>
            <a:lstStyle/>
            <a:p>
              <a:pPr eaLnBrk="1" hangingPunct="1">
                <a:lnSpc>
                  <a:spcPct val="125000"/>
                </a:lnSpc>
                <a:defRPr/>
              </a:pP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（一）、开环控制系统</a:t>
              </a:r>
              <a:endPar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endParaRPr>
            </a:p>
          </p:txBody>
        </p:sp>
        <p:sp>
          <p:nvSpPr>
            <p:cNvPr id="25622" name="矩形 115719"/>
            <p:cNvSpPr>
              <a:spLocks noChangeArrowheads="1"/>
            </p:cNvSpPr>
            <p:nvPr/>
          </p:nvSpPr>
          <p:spPr bwMode="auto">
            <a:xfrm>
              <a:off x="295" y="1554"/>
              <a:ext cx="5170"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a:solidFill>
                    <a:srgbClr val="000000"/>
                  </a:solidFill>
                  <a:latin typeface="华文细黑" panose="02010600040101010101" pitchFamily="2" charset="-122"/>
                  <a:ea typeface="华文细黑" panose="02010600040101010101" pitchFamily="2" charset="-122"/>
                </a:rPr>
                <a:t>        </a:t>
              </a:r>
              <a:r>
                <a:rPr lang="zh-CN" altLang="en-US" sz="2400">
                  <a:solidFill>
                    <a:srgbClr val="000000"/>
                  </a:solidFill>
                  <a:latin typeface="华文细黑" panose="02010600040101010101" pitchFamily="2" charset="-122"/>
                  <a:ea typeface="华文细黑" panose="02010600040101010101" pitchFamily="2" charset="-122"/>
                </a:rPr>
                <a:t>若系统的输出量（即被控量）不返回到系统的输入端，则称之为开环控制系统。</a:t>
              </a:r>
              <a:r>
                <a:rPr lang="zh-CN" altLang="en-US">
                  <a:latin typeface="华文细黑" panose="02010600040101010101" pitchFamily="2" charset="-122"/>
                  <a:ea typeface="华文细黑" panose="02010600040101010101" pitchFamily="2" charset="-122"/>
                </a:rPr>
                <a:t> </a:t>
              </a:r>
              <a:endParaRPr lang="zh-CN" altLang="en-US">
                <a:latin typeface="华文细黑" panose="02010600040101010101" pitchFamily="2" charset="-122"/>
                <a:ea typeface="华文细黑" panose="02010600040101010101" pitchFamily="2" charset="-122"/>
              </a:endParaRPr>
            </a:p>
          </p:txBody>
        </p:sp>
      </p:grpSp>
      <p:sp>
        <p:nvSpPr>
          <p:cNvPr id="25605"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19763E-2D13-413B-B4A1-7A1D18A93716}"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25606"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137C31-293D-4D25-AF9A-60BC4EB5E6F7}" type="slidenum">
              <a:rPr lang="zh-CN" altLang="en-US" smtClean="0">
                <a:latin typeface="Garamond" panose="02020404030301010803" pitchFamily="18" charset="0"/>
              </a:rPr>
            </a:fld>
            <a:endParaRPr lang="zh-CN" altLang="en-US">
              <a:latin typeface="Garamond" panose="02020404030301010803" pitchFamily="18" charset="0"/>
            </a:endParaRPr>
          </a:p>
        </p:txBody>
      </p:sp>
      <p:graphicFrame>
        <p:nvGraphicFramePr>
          <p:cNvPr id="5122" name="Object 27"/>
          <p:cNvGraphicFramePr>
            <a:graphicFrameLocks noGrp="1"/>
          </p:cNvGraphicFramePr>
          <p:nvPr/>
        </p:nvGraphicFramePr>
        <p:xfrm>
          <a:off x="1520825" y="3873500"/>
          <a:ext cx="5597525" cy="647700"/>
        </p:xfrm>
        <a:graphic>
          <a:graphicData uri="http://schemas.openxmlformats.org/presentationml/2006/ole">
            <mc:AlternateContent xmlns:mc="http://schemas.openxmlformats.org/markup-compatibility/2006">
              <mc:Choice xmlns:v="urn:schemas-microsoft-com:vml" Requires="v">
                <p:oleObj spid="_x0000_s2" name="" r:id="rId1" imgW="4000500" imgH="469900" progId="Visio.Drawing.11">
                  <p:embed/>
                </p:oleObj>
              </mc:Choice>
              <mc:Fallback>
                <p:oleObj name="" r:id="rId1" imgW="4000500" imgH="469900" progId="Visio.Drawing.11">
                  <p:embed/>
                  <p:pic>
                    <p:nvPicPr>
                      <p:cNvPr id="0" name="Object 27"/>
                      <p:cNvPicPr>
                        <a:picLocks noGrp="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825" y="3873500"/>
                        <a:ext cx="55975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127" name="Group 37"/>
          <p:cNvGrpSpPr/>
          <p:nvPr/>
        </p:nvGrpSpPr>
        <p:grpSpPr bwMode="auto">
          <a:xfrm>
            <a:off x="1150938" y="4802188"/>
            <a:ext cx="6151562" cy="574675"/>
            <a:chOff x="612" y="3748"/>
            <a:chExt cx="3875" cy="362"/>
          </a:xfrm>
        </p:grpSpPr>
        <p:sp>
          <p:nvSpPr>
            <p:cNvPr id="25609" name="Line 12"/>
            <p:cNvSpPr>
              <a:spLocks noChangeShapeType="1"/>
            </p:cNvSpPr>
            <p:nvPr/>
          </p:nvSpPr>
          <p:spPr bwMode="auto">
            <a:xfrm flipV="1">
              <a:off x="612" y="3971"/>
              <a:ext cx="565" cy="4"/>
            </a:xfrm>
            <a:prstGeom prst="line">
              <a:avLst/>
            </a:prstGeom>
            <a:noFill/>
            <a:ln w="22225" cap="rnd">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10" name="Freeform 13"/>
            <p:cNvSpPr>
              <a:spLocks noChangeArrowheads="1"/>
            </p:cNvSpPr>
            <p:nvPr/>
          </p:nvSpPr>
          <p:spPr bwMode="auto">
            <a:xfrm>
              <a:off x="1156" y="3928"/>
              <a:ext cx="125" cy="84"/>
            </a:xfrm>
            <a:custGeom>
              <a:avLst/>
              <a:gdLst>
                <a:gd name="T0" fmla="*/ 0 w 125"/>
                <a:gd name="T1" fmla="*/ 0 h 84"/>
                <a:gd name="T2" fmla="*/ 125 w 125"/>
                <a:gd name="T3" fmla="*/ 42 h 84"/>
                <a:gd name="T4" fmla="*/ 0 w 125"/>
                <a:gd name="T5" fmla="*/ 84 h 84"/>
                <a:gd name="T6" fmla="*/ 0 w 125"/>
                <a:gd name="T7" fmla="*/ 0 h 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 h="84">
                  <a:moveTo>
                    <a:pt x="0" y="0"/>
                  </a:moveTo>
                  <a:lnTo>
                    <a:pt x="125" y="42"/>
                  </a:lnTo>
                  <a:lnTo>
                    <a:pt x="0" y="8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611" name="Rectangle 14"/>
            <p:cNvSpPr>
              <a:spLocks noChangeArrowheads="1"/>
            </p:cNvSpPr>
            <p:nvPr/>
          </p:nvSpPr>
          <p:spPr bwMode="auto">
            <a:xfrm>
              <a:off x="1292" y="3748"/>
              <a:ext cx="998" cy="362"/>
            </a:xfrm>
            <a:prstGeom prst="rect">
              <a:avLst/>
            </a:prstGeom>
            <a:noFill/>
            <a:ln w="22225"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sp>
          <p:nvSpPr>
            <p:cNvPr id="25612" name="Rectangle 15"/>
            <p:cNvSpPr>
              <a:spLocks noChangeArrowheads="1"/>
            </p:cNvSpPr>
            <p:nvPr/>
          </p:nvSpPr>
          <p:spPr bwMode="auto">
            <a:xfrm>
              <a:off x="748" y="3775"/>
              <a:ext cx="2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1170305" indent="-117030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40000"/>
                </a:spcBef>
              </a:pPr>
              <a:r>
                <a:rPr lang="en-US" altLang="zh-CN" sz="1600">
                  <a:solidFill>
                    <a:srgbClr val="000000"/>
                  </a:solidFill>
                  <a:latin typeface="Times New Roman" panose="02020603050405020304" pitchFamily="18" charset="0"/>
                </a:rPr>
                <a:t>input</a:t>
              </a:r>
              <a:endParaRPr lang="en-US" altLang="zh-CN" sz="1600">
                <a:solidFill>
                  <a:srgbClr val="000000"/>
                </a:solidFill>
                <a:latin typeface="Times New Roman" panose="02020603050405020304" pitchFamily="18" charset="0"/>
              </a:endParaRPr>
            </a:p>
          </p:txBody>
        </p:sp>
        <p:sp>
          <p:nvSpPr>
            <p:cNvPr id="25613" name="Rectangle 16"/>
            <p:cNvSpPr>
              <a:spLocks noChangeArrowheads="1"/>
            </p:cNvSpPr>
            <p:nvPr/>
          </p:nvSpPr>
          <p:spPr bwMode="auto">
            <a:xfrm>
              <a:off x="1369" y="3749"/>
              <a:ext cx="921"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70305" indent="-117030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40000"/>
                </a:spcBef>
              </a:pPr>
              <a:r>
                <a:rPr lang="en-US" altLang="zh-CN" sz="1600">
                  <a:solidFill>
                    <a:srgbClr val="000000"/>
                  </a:solidFill>
                  <a:latin typeface="Times New Roman" panose="02020603050405020304" pitchFamily="18" charset="0"/>
                </a:rPr>
                <a:t>Controller or </a:t>
              </a:r>
              <a:endParaRPr lang="en-US" altLang="zh-CN" sz="1600">
                <a:solidFill>
                  <a:srgbClr val="000000"/>
                </a:solidFill>
                <a:latin typeface="Times New Roman" panose="02020603050405020304" pitchFamily="18" charset="0"/>
              </a:endParaRPr>
            </a:p>
            <a:p>
              <a:pPr eaLnBrk="1" hangingPunct="1">
                <a:spcBef>
                  <a:spcPct val="5000"/>
                </a:spcBef>
              </a:pPr>
              <a:r>
                <a:rPr lang="en-US" altLang="zh-CN" sz="1600">
                  <a:solidFill>
                    <a:srgbClr val="000000"/>
                  </a:solidFill>
                  <a:latin typeface="Times New Roman" panose="02020603050405020304" pitchFamily="18" charset="0"/>
                </a:rPr>
                <a:t>Actuating device</a:t>
              </a:r>
              <a:endParaRPr lang="en-US" altLang="zh-CN" sz="1600">
                <a:latin typeface="Times New Roman" panose="02020603050405020304" pitchFamily="18" charset="0"/>
              </a:endParaRPr>
            </a:p>
          </p:txBody>
        </p:sp>
        <p:sp>
          <p:nvSpPr>
            <p:cNvPr id="25614" name="Rectangle 17"/>
            <p:cNvSpPr>
              <a:spLocks noChangeArrowheads="1"/>
            </p:cNvSpPr>
            <p:nvPr/>
          </p:nvSpPr>
          <p:spPr bwMode="auto">
            <a:xfrm>
              <a:off x="2788" y="3748"/>
              <a:ext cx="954" cy="362"/>
            </a:xfrm>
            <a:prstGeom prst="rect">
              <a:avLst/>
            </a:prstGeom>
            <a:noFill/>
            <a:ln w="22225"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sp>
          <p:nvSpPr>
            <p:cNvPr id="25615" name="Rectangle 18"/>
            <p:cNvSpPr>
              <a:spLocks noChangeArrowheads="1"/>
            </p:cNvSpPr>
            <p:nvPr/>
          </p:nvSpPr>
          <p:spPr bwMode="auto">
            <a:xfrm>
              <a:off x="2835" y="3760"/>
              <a:ext cx="87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1170305" indent="-117030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40000"/>
                </a:spcBef>
              </a:pPr>
              <a:r>
                <a:rPr lang="en-US" altLang="zh-CN" sz="1600">
                  <a:solidFill>
                    <a:srgbClr val="000000"/>
                  </a:solidFill>
                  <a:latin typeface="Times New Roman" panose="02020603050405020304" pitchFamily="18" charset="0"/>
                </a:rPr>
                <a:t>Controlled </a:t>
              </a:r>
              <a:endParaRPr lang="en-US" altLang="zh-CN" sz="1600">
                <a:solidFill>
                  <a:srgbClr val="000000"/>
                </a:solidFill>
                <a:latin typeface="Times New Roman" panose="02020603050405020304" pitchFamily="18" charset="0"/>
              </a:endParaRPr>
            </a:p>
            <a:p>
              <a:pPr algn="ctr" eaLnBrk="1" hangingPunct="1"/>
              <a:r>
                <a:rPr lang="en-US" altLang="zh-CN" sz="1600">
                  <a:solidFill>
                    <a:srgbClr val="000000"/>
                  </a:solidFill>
                  <a:latin typeface="Times New Roman" panose="02020603050405020304" pitchFamily="18" charset="0"/>
                </a:rPr>
                <a:t>object or Process</a:t>
              </a:r>
              <a:endParaRPr lang="en-US" altLang="zh-CN" sz="1600">
                <a:solidFill>
                  <a:srgbClr val="000000"/>
                </a:solidFill>
                <a:latin typeface="Times New Roman" panose="02020603050405020304" pitchFamily="18" charset="0"/>
              </a:endParaRPr>
            </a:p>
          </p:txBody>
        </p:sp>
        <p:sp>
          <p:nvSpPr>
            <p:cNvPr id="25616" name="Rectangle 19"/>
            <p:cNvSpPr>
              <a:spLocks noChangeArrowheads="1"/>
            </p:cNvSpPr>
            <p:nvPr/>
          </p:nvSpPr>
          <p:spPr bwMode="auto">
            <a:xfrm>
              <a:off x="3827" y="3775"/>
              <a:ext cx="3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1170305" indent="-117030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40000"/>
                </a:spcBef>
              </a:pPr>
              <a:r>
                <a:rPr lang="en-US" altLang="zh-CN" sz="1600">
                  <a:solidFill>
                    <a:srgbClr val="000000"/>
                  </a:solidFill>
                  <a:latin typeface="Times New Roman" panose="02020603050405020304" pitchFamily="18" charset="0"/>
                </a:rPr>
                <a:t>Output</a:t>
              </a:r>
              <a:endParaRPr lang="en-US" altLang="zh-CN" sz="1600">
                <a:latin typeface="Times New Roman" panose="02020603050405020304" pitchFamily="18" charset="0"/>
              </a:endParaRPr>
            </a:p>
          </p:txBody>
        </p:sp>
        <p:sp>
          <p:nvSpPr>
            <p:cNvPr id="25617" name="Line 20"/>
            <p:cNvSpPr>
              <a:spLocks noChangeShapeType="1"/>
            </p:cNvSpPr>
            <p:nvPr/>
          </p:nvSpPr>
          <p:spPr bwMode="auto">
            <a:xfrm>
              <a:off x="3742" y="3984"/>
              <a:ext cx="683" cy="1"/>
            </a:xfrm>
            <a:prstGeom prst="line">
              <a:avLst/>
            </a:prstGeom>
            <a:noFill/>
            <a:ln w="22225" cap="rnd">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18" name="Freeform 21"/>
            <p:cNvSpPr>
              <a:spLocks noChangeArrowheads="1"/>
            </p:cNvSpPr>
            <p:nvPr/>
          </p:nvSpPr>
          <p:spPr bwMode="auto">
            <a:xfrm>
              <a:off x="4362" y="3937"/>
              <a:ext cx="125" cy="84"/>
            </a:xfrm>
            <a:custGeom>
              <a:avLst/>
              <a:gdLst>
                <a:gd name="T0" fmla="*/ 0 w 125"/>
                <a:gd name="T1" fmla="*/ 0 h 84"/>
                <a:gd name="T2" fmla="*/ 125 w 125"/>
                <a:gd name="T3" fmla="*/ 42 h 84"/>
                <a:gd name="T4" fmla="*/ 0 w 125"/>
                <a:gd name="T5" fmla="*/ 84 h 84"/>
                <a:gd name="T6" fmla="*/ 0 w 125"/>
                <a:gd name="T7" fmla="*/ 0 h 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 h="84">
                  <a:moveTo>
                    <a:pt x="0" y="0"/>
                  </a:moveTo>
                  <a:lnTo>
                    <a:pt x="125" y="42"/>
                  </a:lnTo>
                  <a:lnTo>
                    <a:pt x="0" y="8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619" name="Freeform 23"/>
            <p:cNvSpPr>
              <a:spLocks noChangeArrowheads="1"/>
            </p:cNvSpPr>
            <p:nvPr/>
          </p:nvSpPr>
          <p:spPr bwMode="auto">
            <a:xfrm>
              <a:off x="2653" y="3930"/>
              <a:ext cx="126" cy="84"/>
            </a:xfrm>
            <a:custGeom>
              <a:avLst/>
              <a:gdLst>
                <a:gd name="T0" fmla="*/ 0 w 126"/>
                <a:gd name="T1" fmla="*/ 0 h 84"/>
                <a:gd name="T2" fmla="*/ 126 w 126"/>
                <a:gd name="T3" fmla="*/ 42 h 84"/>
                <a:gd name="T4" fmla="*/ 0 w 126"/>
                <a:gd name="T5" fmla="*/ 84 h 84"/>
                <a:gd name="T6" fmla="*/ 0 w 126"/>
                <a:gd name="T7" fmla="*/ 0 h 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 h="84">
                  <a:moveTo>
                    <a:pt x="0" y="0"/>
                  </a:moveTo>
                  <a:lnTo>
                    <a:pt x="126" y="42"/>
                  </a:lnTo>
                  <a:lnTo>
                    <a:pt x="0" y="8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620" name="Line 30"/>
            <p:cNvSpPr>
              <a:spLocks noChangeShapeType="1"/>
            </p:cNvSpPr>
            <p:nvPr/>
          </p:nvSpPr>
          <p:spPr bwMode="auto">
            <a:xfrm flipV="1">
              <a:off x="2290" y="3971"/>
              <a:ext cx="475" cy="3"/>
            </a:xfrm>
            <a:prstGeom prst="line">
              <a:avLst/>
            </a:prstGeom>
            <a:noFill/>
            <a:ln w="22225" cap="rnd">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724"/>
                                        </p:tgtEl>
                                        <p:attrNameLst>
                                          <p:attrName>style.visibility</p:attrName>
                                        </p:attrNameLst>
                                      </p:cBhvr>
                                      <p:to>
                                        <p:strVal val="visible"/>
                                      </p:to>
                                    </p:set>
                                    <p:animEffect transition="in" filter="fade">
                                      <p:cBhvr>
                                        <p:cTn id="7" dur="500"/>
                                        <p:tgtEl>
                                          <p:spTgt spid="115724"/>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par>
                                <p:cTn id="11" presetID="10" presetClass="entr" presetSubtype="0" fill="hold" nodeType="withEffect">
                                  <p:stCondLst>
                                    <p:cond delay="0"/>
                                  </p:stCondLst>
                                  <p:childTnLst>
                                    <p:set>
                                      <p:cBhvr>
                                        <p:cTn id="12" dur="1" fill="hold">
                                          <p:stCondLst>
                                            <p:cond delay="0"/>
                                          </p:stCondLst>
                                        </p:cTn>
                                        <p:tgtEl>
                                          <p:spTgt spid="5127"/>
                                        </p:tgtEl>
                                        <p:attrNameLst>
                                          <p:attrName>style.visibility</p:attrName>
                                        </p:attrNameLst>
                                      </p:cBhvr>
                                      <p:to>
                                        <p:strVal val="visible"/>
                                      </p:to>
                                    </p:set>
                                    <p:animEffect transition="in" filter="fade">
                                      <p:cBhvr>
                                        <p:cTn id="13"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A8C26A-5CD9-48B7-8713-9D719E093465}"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7176" name="Text Box 66"/>
          <p:cNvSpPr txBox="1"/>
          <p:nvPr/>
        </p:nvSpPr>
        <p:spPr>
          <a:xfrm>
            <a:off x="381000" y="3296285"/>
            <a:ext cx="8244197" cy="2880360"/>
          </a:xfrm>
          <a:prstGeom prst="rect">
            <a:avLst/>
          </a:prstGeom>
          <a:noFill/>
          <a:ln w="9525">
            <a:noFill/>
          </a:ln>
        </p:spPr>
        <p:txBody>
          <a:bodyPr>
            <a:spAutoFit/>
          </a:bodyPr>
          <a:lstStyle/>
          <a:p>
            <a:pPr marL="449580" indent="-449580" eaLnBrk="1" hangingPunct="1">
              <a:lnSpc>
                <a:spcPct val="125000"/>
              </a:lnSpc>
              <a:spcBef>
                <a:spcPts val="50"/>
              </a:spcBef>
              <a:spcAft>
                <a:spcPts val="0"/>
              </a:spcAft>
              <a:buClr>
                <a:srgbClr val="A50021"/>
              </a:buClr>
              <a:buSzPct val="75000"/>
              <a:buFont typeface="Wingdings" panose="05000000000000000000" pitchFamily="2" charset="2"/>
              <a:buNone/>
              <a:defRPr/>
            </a:pP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开环控制系统的特点：</a:t>
            </a:r>
            <a:endPar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endParaRPr>
          </a:p>
          <a:p>
            <a:pPr marL="449580" indent="-449580" eaLnBrk="1" hangingPunct="1">
              <a:lnSpc>
                <a:spcPct val="125000"/>
              </a:lnSpc>
              <a:spcBef>
                <a:spcPts val="50"/>
              </a:spcBef>
              <a:spcAft>
                <a:spcPts val="0"/>
              </a:spcAft>
              <a:buClr>
                <a:srgbClr val="A50021"/>
              </a:buClr>
              <a:buSzPct val="75000"/>
              <a:buFont typeface="Wingdings" panose="05000000000000000000" pitchFamily="2" charset="2"/>
              <a:buNone/>
              <a:defRPr/>
            </a:pPr>
            <a:r>
              <a:rPr lang="en-US" altLang="zh-CN" sz="2400" noProof="1">
                <a:solidFill>
                  <a:srgbClr val="000000"/>
                </a:solidFill>
                <a:latin typeface="华文细黑" panose="02010600040101010101" pitchFamily="2" charset="-122"/>
                <a:ea typeface="华文细黑" panose="02010600040101010101" pitchFamily="2" charset="-122"/>
                <a:sym typeface="+mn-ea"/>
              </a:rPr>
              <a:t>1</a:t>
            </a:r>
            <a:r>
              <a:rPr lang="zh-CN" altLang="en-US" sz="2400" noProof="1">
                <a:solidFill>
                  <a:srgbClr val="000000"/>
                </a:solidFill>
                <a:latin typeface="华文细黑" panose="02010600040101010101" pitchFamily="2" charset="-122"/>
                <a:ea typeface="华文细黑" panose="02010600040101010101" pitchFamily="2" charset="-122"/>
                <a:sym typeface="+mn-ea"/>
              </a:rPr>
              <a:t>、无法消除由于扰动对系统被控量的影响。其控制精度完全取决于所用元器件的精度和特性调整的准确度。</a:t>
            </a:r>
            <a:endParaRPr lang="zh-CN" altLang="en-US" sz="2400" noProof="1">
              <a:solidFill>
                <a:srgbClr val="000000"/>
              </a:solidFill>
              <a:latin typeface="华文细黑" panose="02010600040101010101" pitchFamily="2" charset="-122"/>
              <a:ea typeface="华文细黑" panose="02010600040101010101" pitchFamily="2" charset="-122"/>
              <a:sym typeface="+mn-ea"/>
            </a:endParaRPr>
          </a:p>
          <a:p>
            <a:pPr marL="449580" indent="-449580" eaLnBrk="1" hangingPunct="1">
              <a:lnSpc>
                <a:spcPct val="125000"/>
              </a:lnSpc>
              <a:spcBef>
                <a:spcPts val="50"/>
              </a:spcBef>
              <a:spcAft>
                <a:spcPts val="0"/>
              </a:spcAft>
              <a:buClr>
                <a:srgbClr val="A50021"/>
              </a:buClr>
              <a:buSzPct val="75000"/>
              <a:buFont typeface="Wingdings" panose="05000000000000000000" pitchFamily="2" charset="2"/>
              <a:buNone/>
              <a:defRPr/>
            </a:pPr>
            <a:r>
              <a:rPr lang="en-US" altLang="zh-CN" sz="2400" noProof="1">
                <a:solidFill>
                  <a:srgbClr val="000000"/>
                </a:solidFill>
                <a:latin typeface="华文细黑" panose="02010600040101010101" pitchFamily="2" charset="-122"/>
                <a:ea typeface="华文细黑" panose="02010600040101010101" pitchFamily="2" charset="-122"/>
                <a:sym typeface="+mn-ea"/>
              </a:rPr>
              <a:t>2</a:t>
            </a:r>
            <a:r>
              <a:rPr lang="zh-CN" altLang="en-US" sz="2400" noProof="1">
                <a:solidFill>
                  <a:srgbClr val="000000"/>
                </a:solidFill>
                <a:latin typeface="华文细黑" panose="02010600040101010101" pitchFamily="2" charset="-122"/>
                <a:ea typeface="华文细黑" panose="02010600040101010101" pitchFamily="2" charset="-122"/>
                <a:sym typeface="+mn-ea"/>
              </a:rPr>
              <a:t>、系统结构简单，成本相对低廉。</a:t>
            </a:r>
            <a:endParaRPr lang="zh-CN" altLang="en-US" sz="2400" noProof="1">
              <a:solidFill>
                <a:srgbClr val="000000"/>
              </a:solidFill>
              <a:latin typeface="华文细黑" panose="02010600040101010101" pitchFamily="2" charset="-122"/>
              <a:ea typeface="华文细黑" panose="02010600040101010101" pitchFamily="2" charset="-122"/>
              <a:sym typeface="+mn-ea"/>
            </a:endParaRPr>
          </a:p>
          <a:p>
            <a:pPr marL="449580" indent="-449580" eaLnBrk="1" hangingPunct="1">
              <a:lnSpc>
                <a:spcPct val="125000"/>
              </a:lnSpc>
              <a:spcBef>
                <a:spcPts val="50"/>
              </a:spcBef>
              <a:spcAft>
                <a:spcPts val="0"/>
              </a:spcAft>
              <a:buClr>
                <a:srgbClr val="A50021"/>
              </a:buClr>
              <a:buSzPct val="75000"/>
              <a:buFont typeface="Wingdings" panose="05000000000000000000" pitchFamily="2" charset="2"/>
              <a:buNone/>
              <a:defRPr/>
            </a:pPr>
            <a:r>
              <a:rPr lang="en-US" altLang="zh-CN" sz="2400" noProof="1">
                <a:solidFill>
                  <a:srgbClr val="000000"/>
                </a:solidFill>
                <a:latin typeface="华文细黑" panose="02010600040101010101" pitchFamily="2" charset="-122"/>
                <a:ea typeface="华文细黑" panose="02010600040101010101" pitchFamily="2" charset="-122"/>
                <a:sym typeface="+mn-ea"/>
              </a:rPr>
              <a:t>3</a:t>
            </a:r>
            <a:r>
              <a:rPr lang="zh-CN" altLang="en-US" sz="2400" noProof="1">
                <a:solidFill>
                  <a:srgbClr val="000000"/>
                </a:solidFill>
                <a:latin typeface="华文细黑" panose="02010600040101010101" pitchFamily="2" charset="-122"/>
                <a:ea typeface="华文细黑" panose="02010600040101010101" pitchFamily="2" charset="-122"/>
                <a:sym typeface="+mn-ea"/>
              </a:rPr>
              <a:t>、适用于输出量难于测量且控制精度要求不高以及扰动的影响较小或扰动的作用可以预先加以补偿的场合。</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15368" name="矩形 115720"/>
          <p:cNvSpPr/>
          <p:nvPr/>
        </p:nvSpPr>
        <p:spPr>
          <a:xfrm>
            <a:off x="525780" y="276225"/>
            <a:ext cx="6187440" cy="553085"/>
          </a:xfrm>
          <a:prstGeom prst="rect">
            <a:avLst/>
          </a:prstGeom>
          <a:noFill/>
          <a:ln w="9525">
            <a:noFill/>
          </a:ln>
        </p:spPr>
        <p:txBody>
          <a:bodyPr wrap="none" anchor="ctr">
            <a:spAutoFit/>
          </a:bodyPr>
          <a:lstStyle/>
          <a:p>
            <a:pPr eaLnBrk="1" hangingPunct="1">
              <a:lnSpc>
                <a:spcPct val="125000"/>
              </a:lnSpc>
              <a:defRPr/>
            </a:pP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例</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汽车空载速度和</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sym typeface="+mn-ea"/>
              </a:rPr>
              <a:t>电动机转速</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开环控制系统</a:t>
            </a:r>
            <a:r>
              <a:rPr lang="zh-CN" altLang="en-US"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 </a:t>
            </a:r>
            <a:endParaRPr lang="zh-CN" altLang="en-US"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p:txBody>
      </p:sp>
      <p:graphicFrame>
        <p:nvGraphicFramePr>
          <p:cNvPr id="27653" name="对象 7"/>
          <p:cNvGraphicFramePr/>
          <p:nvPr/>
        </p:nvGraphicFramePr>
        <p:xfrm>
          <a:off x="1625600" y="622300"/>
          <a:ext cx="4137025" cy="1409700"/>
        </p:xfrm>
        <a:graphic>
          <a:graphicData uri="http://schemas.openxmlformats.org/presentationml/2006/ole">
            <mc:AlternateContent xmlns:mc="http://schemas.openxmlformats.org/markup-compatibility/2006">
              <mc:Choice xmlns:v="urn:schemas-microsoft-com:vml" Requires="v">
                <p:oleObj spid="_x0000_s2" name="" r:id="rId1" imgW="2679700" imgH="850900" progId="Visio.Drawing.11">
                  <p:embed/>
                </p:oleObj>
              </mc:Choice>
              <mc:Fallback>
                <p:oleObj name="" r:id="rId1" imgW="2679700" imgH="850900" progId="Visio.Drawing.11">
                  <p:embed/>
                  <p:pic>
                    <p:nvPicPr>
                      <p:cNvPr id="0" name="对象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622300"/>
                        <a:ext cx="41370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654" name="对象 11"/>
          <p:cNvGraphicFramePr/>
          <p:nvPr/>
        </p:nvGraphicFramePr>
        <p:xfrm>
          <a:off x="3095625" y="2130425"/>
          <a:ext cx="4256088" cy="1165225"/>
        </p:xfrm>
        <a:graphic>
          <a:graphicData uri="http://schemas.openxmlformats.org/presentationml/2006/ole">
            <mc:AlternateContent xmlns:mc="http://schemas.openxmlformats.org/markup-compatibility/2006">
              <mc:Choice xmlns:v="urn:schemas-microsoft-com:vml" Requires="v">
                <p:oleObj spid="_x0000_s3" name="" r:id="rId3" imgW="3644900" imgH="952500" progId="Visio.Drawing.11">
                  <p:embed/>
                </p:oleObj>
              </mc:Choice>
              <mc:Fallback>
                <p:oleObj name="" r:id="rId3" imgW="3644900" imgH="952500" progId="Visio.Drawing.11">
                  <p:embed/>
                  <p:pic>
                    <p:nvPicPr>
                      <p:cNvPr id="0" name="对象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25" y="2130425"/>
                        <a:ext cx="425608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65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EF90FA-D247-4897-B42B-A007F5B99657}"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41B767-8AD5-434E-9AB9-FC8A6815A34E}"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614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32029B-555C-4FBB-92FD-A6B78746F54D}"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6" name="Rectangle 18"/>
          <p:cNvSpPr>
            <a:spLocks noChangeArrowheads="1"/>
          </p:cNvSpPr>
          <p:nvPr/>
        </p:nvSpPr>
        <p:spPr bwMode="auto">
          <a:xfrm>
            <a:off x="683895" y="1268730"/>
            <a:ext cx="7459980" cy="3887470"/>
          </a:xfrm>
          <a:prstGeom prst="rect">
            <a:avLst/>
          </a:prstGeom>
          <a:noFill/>
          <a:ln>
            <a:noFill/>
          </a:ln>
        </p:spPr>
        <p:txBody>
          <a:bodyPr lIns="92075" tIns="46038" rIns="92075" bIns="46038"/>
          <a:lstStyle>
            <a:lvl1pPr marL="342900" indent="-342900">
              <a:spcBef>
                <a:spcPct val="20000"/>
              </a:spcBef>
              <a:buBlip>
                <a:blip r:embed="rId1"/>
              </a:buBlip>
              <a:defRPr sz="3200">
                <a:solidFill>
                  <a:schemeClr val="tx1"/>
                </a:solidFill>
                <a:latin typeface="Tahoma" panose="020B0604030504040204" pitchFamily="34" charset="0"/>
              </a:defRPr>
            </a:lvl1pPr>
            <a:lvl2pPr marL="742950" indent="-285750">
              <a:spcBef>
                <a:spcPct val="20000"/>
              </a:spcBef>
              <a:buSzPct val="75000"/>
              <a:buBlip>
                <a:blip r:embed="rId2"/>
              </a:buBlip>
              <a:defRPr sz="2800">
                <a:solidFill>
                  <a:schemeClr val="tx1"/>
                </a:solidFill>
                <a:latin typeface="Tahoma" panose="020B0604030504040204" pitchFamily="34" charset="0"/>
              </a:defRPr>
            </a:lvl2pPr>
            <a:lvl3pPr marL="1143000" indent="-228600">
              <a:spcBef>
                <a:spcPct val="20000"/>
              </a:spcBef>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tx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9pPr>
          </a:lstStyle>
          <a:p>
            <a:pPr algn="ctr" eaLnBrk="1" hangingPunct="1">
              <a:lnSpc>
                <a:spcPct val="150000"/>
              </a:lnSpc>
              <a:spcBef>
                <a:spcPct val="0"/>
              </a:spcBef>
              <a:spcAft>
                <a:spcPts val="0"/>
              </a:spcAft>
              <a:buFontTx/>
              <a:buNone/>
              <a:defRPr/>
            </a:pPr>
            <a:r>
              <a:rPr kumimoji="1" lang="zh-CN" altLang="en-US" b="1" dirty="0">
                <a:solidFill>
                  <a:schemeClr val="tx2"/>
                </a:solidFill>
                <a:latin typeface="Times New Roman" panose="02020603050405020304" pitchFamily="18" charset="0"/>
                <a:ea typeface="华文细黑" panose="02010600040101010101" pitchFamily="2" charset="-122"/>
                <a:cs typeface="Times New Roman" panose="02020603050405020304" pitchFamily="18" charset="0"/>
              </a:rPr>
              <a:t>葛思擘</a:t>
            </a:r>
            <a:endParaRPr kumimoji="1" lang="en-US" altLang="zh-CN" b="1" dirty="0">
              <a:solidFill>
                <a:schemeClr val="tx2"/>
              </a:solidFill>
              <a:latin typeface="Times New Roman" panose="02020603050405020304" pitchFamily="18" charset="0"/>
              <a:ea typeface="华文细黑" panose="02010600040101010101" pitchFamily="2" charset="-122"/>
              <a:cs typeface="Times New Roman" panose="02020603050405020304" pitchFamily="18" charset="0"/>
            </a:endParaRPr>
          </a:p>
          <a:p>
            <a:pPr algn="ctr" eaLnBrk="1" hangingPunct="1">
              <a:lnSpc>
                <a:spcPct val="150000"/>
              </a:lnSpc>
              <a:spcBef>
                <a:spcPct val="0"/>
              </a:spcBef>
              <a:spcAft>
                <a:spcPts val="0"/>
              </a:spcAft>
              <a:buFontTx/>
              <a:buNone/>
              <a:defRPr/>
            </a:pPr>
            <a:r>
              <a:rPr kumimoji="1" lang="zh-CN" altLang="en-US" b="1" dirty="0">
                <a:solidFill>
                  <a:schemeClr val="tx2"/>
                </a:solidFill>
                <a:latin typeface="Times New Roman" panose="02020603050405020304" pitchFamily="18" charset="0"/>
                <a:ea typeface="华文细黑" panose="02010600040101010101" pitchFamily="2" charset="-122"/>
                <a:cs typeface="Times New Roman" panose="02020603050405020304" pitchFamily="18" charset="0"/>
              </a:rPr>
              <a:t>自动化科学与工程学院</a:t>
            </a:r>
            <a:endParaRPr kumimoji="1" lang="en-US" altLang="zh-CN" b="1" dirty="0">
              <a:latin typeface="Times New Roman" panose="02020603050405020304" pitchFamily="18" charset="0"/>
              <a:ea typeface="华文细黑" panose="02010600040101010101" pitchFamily="2" charset="-122"/>
              <a:cs typeface="Times New Roman" panose="02020603050405020304" pitchFamily="18" charset="0"/>
            </a:endParaRPr>
          </a:p>
          <a:p>
            <a:pPr algn="ctr" eaLnBrk="1" hangingPunct="1">
              <a:lnSpc>
                <a:spcPct val="150000"/>
              </a:lnSpc>
              <a:spcBef>
                <a:spcPts val="3000"/>
              </a:spcBef>
              <a:spcAft>
                <a:spcPts val="0"/>
              </a:spcAft>
              <a:buFontTx/>
              <a:buNone/>
              <a:defRPr/>
            </a:pPr>
            <a:r>
              <a:rPr kumimoji="1" lang="en-US" altLang="zh-CN" sz="2800" b="1" i="1" dirty="0">
                <a:latin typeface="Times New Roman" panose="02020603050405020304" pitchFamily="18" charset="0"/>
                <a:ea typeface="华文细黑" panose="02010600040101010101" pitchFamily="2" charset="-122"/>
                <a:cs typeface="Times New Roman" panose="02020603050405020304" pitchFamily="18" charset="0"/>
              </a:rPr>
              <a:t>Addr.</a:t>
            </a:r>
            <a:r>
              <a:rPr kumimoji="1" lang="zh-CN" altLang="en-US" sz="2800" b="1" dirty="0">
                <a:latin typeface="Times New Roman" panose="02020603050405020304" pitchFamily="18" charset="0"/>
                <a:ea typeface="华文细黑" panose="02010600040101010101" pitchFamily="2" charset="-122"/>
                <a:cs typeface="Times New Roman" panose="02020603050405020304" pitchFamily="18" charset="0"/>
              </a:rPr>
              <a:t>：东二楼</a:t>
            </a:r>
            <a:r>
              <a:rPr kumimoji="1" lang="en-US" altLang="zh-CN" sz="2800" b="1" dirty="0">
                <a:latin typeface="Times New Roman" panose="02020603050405020304" pitchFamily="18" charset="0"/>
                <a:ea typeface="华文细黑" panose="02010600040101010101" pitchFamily="2" charset="-122"/>
                <a:cs typeface="Times New Roman" panose="02020603050405020304" pitchFamily="18" charset="0"/>
              </a:rPr>
              <a:t>230</a:t>
            </a:r>
            <a:r>
              <a:rPr kumimoji="1" lang="zh-CN" altLang="en-US" sz="2800" b="1" dirty="0">
                <a:latin typeface="Times New Roman" panose="02020603050405020304" pitchFamily="18" charset="0"/>
                <a:ea typeface="华文细黑" panose="02010600040101010101" pitchFamily="2" charset="-122"/>
                <a:cs typeface="Times New Roman" panose="02020603050405020304" pitchFamily="18" charset="0"/>
              </a:rPr>
              <a:t>（控制工程研究所）</a:t>
            </a:r>
            <a:endParaRPr kumimoji="1" lang="en-US" altLang="zh-CN" sz="2800" dirty="0">
              <a:latin typeface="Times New Roman" panose="02020603050405020304" pitchFamily="18" charset="0"/>
              <a:ea typeface="华文细黑" panose="02010600040101010101" pitchFamily="2" charset="-122"/>
              <a:cs typeface="Times New Roman" panose="02020603050405020304" pitchFamily="18" charset="0"/>
            </a:endParaRPr>
          </a:p>
          <a:p>
            <a:pPr algn="ctr" eaLnBrk="1" hangingPunct="1">
              <a:lnSpc>
                <a:spcPct val="150000"/>
              </a:lnSpc>
              <a:spcBef>
                <a:spcPct val="0"/>
              </a:spcBef>
              <a:spcAft>
                <a:spcPts val="0"/>
              </a:spcAft>
              <a:buFontTx/>
              <a:buNone/>
              <a:defRPr/>
            </a:pPr>
            <a:r>
              <a:rPr kumimoji="1" lang="en-US" altLang="zh-CN" sz="2800" b="1" i="1" dirty="0">
                <a:latin typeface="Times New Roman" panose="02020603050405020304" pitchFamily="18" charset="0"/>
                <a:ea typeface="华文细黑" panose="02010600040101010101" pitchFamily="2" charset="-122"/>
                <a:cs typeface="Times New Roman" panose="02020603050405020304" pitchFamily="18" charset="0"/>
              </a:rPr>
              <a:t>Email</a:t>
            </a:r>
            <a:r>
              <a:rPr kumimoji="1" lang="zh-CN" altLang="en-US" sz="2800" b="1" dirty="0">
                <a:latin typeface="Times New Roman" panose="02020603050405020304" pitchFamily="18" charset="0"/>
                <a:ea typeface="华文细黑" panose="02010600040101010101" pitchFamily="2" charset="-122"/>
                <a:cs typeface="Times New Roman" panose="02020603050405020304" pitchFamily="18" charset="0"/>
              </a:rPr>
              <a:t>：</a:t>
            </a:r>
            <a:r>
              <a:rPr kumimoji="1" lang="en-US" altLang="zh-CN" sz="2800" b="1" i="1" dirty="0">
                <a:latin typeface="Times New Roman" panose="02020603050405020304" pitchFamily="18" charset="0"/>
                <a:ea typeface="华文细黑" panose="02010600040101010101" pitchFamily="2" charset="-122"/>
                <a:cs typeface="Times New Roman" panose="02020603050405020304" pitchFamily="18" charset="0"/>
              </a:rPr>
              <a:t>gesibo@mail.xjtu.edu.cn</a:t>
            </a:r>
            <a:endParaRPr kumimoji="1" lang="en-US" altLang="zh-CN" sz="2800" b="1" dirty="0">
              <a:latin typeface="Times New Roman" panose="02020603050405020304" pitchFamily="18" charset="0"/>
              <a:ea typeface="华文细黑" panose="02010600040101010101" pitchFamily="2" charset="-122"/>
              <a:cs typeface="Times New Roman" panose="02020603050405020304" pitchFamily="18" charset="0"/>
            </a:endParaRPr>
          </a:p>
          <a:p>
            <a:pPr algn="ctr" eaLnBrk="1" hangingPunct="1">
              <a:lnSpc>
                <a:spcPct val="150000"/>
              </a:lnSpc>
              <a:spcBef>
                <a:spcPct val="0"/>
              </a:spcBef>
              <a:spcAft>
                <a:spcPts val="0"/>
              </a:spcAft>
              <a:buFontTx/>
              <a:buNone/>
              <a:defRPr/>
            </a:pPr>
            <a:r>
              <a:rPr kumimoji="1" lang="en-US" altLang="zh-CN" sz="2800" b="1" i="1" dirty="0">
                <a:latin typeface="Times New Roman" panose="02020603050405020304" pitchFamily="18" charset="0"/>
                <a:ea typeface="华文细黑" panose="02010600040101010101" pitchFamily="2" charset="-122"/>
                <a:cs typeface="Times New Roman" panose="02020603050405020304" pitchFamily="18" charset="0"/>
              </a:rPr>
              <a:t>Tel</a:t>
            </a:r>
            <a:r>
              <a:rPr kumimoji="1" lang="zh-CN" altLang="en-US" sz="2800" b="1" dirty="0">
                <a:latin typeface="Times New Roman" panose="02020603050405020304" pitchFamily="18" charset="0"/>
                <a:ea typeface="华文细黑" panose="02010600040101010101" pitchFamily="2" charset="-122"/>
                <a:cs typeface="Times New Roman" panose="02020603050405020304" pitchFamily="18" charset="0"/>
              </a:rPr>
              <a:t>：</a:t>
            </a:r>
            <a:r>
              <a:rPr kumimoji="1" lang="en-US" altLang="zh-CN" sz="2800" b="1" dirty="0">
                <a:latin typeface="Times New Roman" panose="02020603050405020304" pitchFamily="18" charset="0"/>
                <a:ea typeface="华文细黑" panose="02010600040101010101" pitchFamily="2" charset="-122"/>
                <a:cs typeface="Times New Roman" panose="02020603050405020304" pitchFamily="18" charset="0"/>
              </a:rPr>
              <a:t>13609280030</a:t>
            </a:r>
            <a:endParaRPr kumimoji="1" lang="en-US" altLang="zh-CN" sz="2800" b="1" dirty="0">
              <a:latin typeface="Times New Roman" panose="02020603050405020304" pitchFamily="18" charset="0"/>
              <a:ea typeface="华文细黑" panose="0201060004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矩形 118787"/>
          <p:cNvSpPr/>
          <p:nvPr/>
        </p:nvSpPr>
        <p:spPr>
          <a:xfrm>
            <a:off x="395277" y="307975"/>
            <a:ext cx="3232150" cy="457200"/>
          </a:xfrm>
          <a:prstGeom prst="rect">
            <a:avLst/>
          </a:prstGeom>
          <a:noFill/>
          <a:ln w="9525">
            <a:noFill/>
          </a:ln>
        </p:spPr>
        <p:txBody>
          <a:bodyPr wrap="none">
            <a:spAutoFit/>
          </a:bodyPr>
          <a:lstStyle/>
          <a:p>
            <a:pPr eaLnBrk="1" hangingPunct="1">
              <a:defRPr/>
            </a:pPr>
            <a:r>
              <a:rPr lang="zh-CN" altLang="en-US" sz="2400" noProof="1">
                <a:gradFill>
                  <a:gsLst>
                    <a:gs pos="0">
                      <a:srgbClr val="E30000"/>
                    </a:gs>
                    <a:gs pos="100000">
                      <a:srgbClr val="760303"/>
                    </a:gs>
                  </a:gsLst>
                  <a:lin scaled="0"/>
                </a:gradFill>
                <a:latin typeface="Verdana" panose="020B0604030504040204" pitchFamily="34" charset="0"/>
                <a:ea typeface="华文细黑" panose="02010600040101010101" pitchFamily="2" charset="-122"/>
              </a:rPr>
              <a:t>（二）、闭环控制系统</a:t>
            </a:r>
            <a:endParaRPr lang="zh-CN" altLang="en-US" sz="2400" noProof="1">
              <a:gradFill>
                <a:gsLst>
                  <a:gs pos="0">
                    <a:srgbClr val="E30000"/>
                  </a:gs>
                  <a:gs pos="100000">
                    <a:srgbClr val="760303"/>
                  </a:gs>
                </a:gsLst>
                <a:lin scaled="0"/>
              </a:gradFill>
              <a:latin typeface="Verdana" panose="020B0604030504040204" pitchFamily="34" charset="0"/>
              <a:ea typeface="华文细黑" panose="02010600040101010101" pitchFamily="2" charset="-122"/>
            </a:endParaRPr>
          </a:p>
        </p:txBody>
      </p:sp>
      <p:sp>
        <p:nvSpPr>
          <p:cNvPr id="118789" name="矩形 118788"/>
          <p:cNvSpPr/>
          <p:nvPr/>
        </p:nvSpPr>
        <p:spPr>
          <a:xfrm>
            <a:off x="468302" y="935990"/>
            <a:ext cx="8207375" cy="1016000"/>
          </a:xfrm>
          <a:prstGeom prst="rect">
            <a:avLst/>
          </a:prstGeom>
          <a:noFill/>
          <a:ln w="9525">
            <a:noFill/>
          </a:ln>
        </p:spPr>
        <p:txBody>
          <a:bodyPr anchor="ctr">
            <a:spAutoFit/>
          </a:bodyPr>
          <a:lstStyle/>
          <a:p>
            <a:pPr eaLnBrk="1" hangingPunct="1">
              <a:lnSpc>
                <a:spcPct val="125000"/>
              </a:lnSpc>
              <a:defRPr/>
            </a:pPr>
            <a:r>
              <a:rPr lang="en-US" altLang="zh-CN" sz="2400" noProof="1">
                <a:solidFill>
                  <a:srgbClr val="000000"/>
                </a:solidFill>
                <a:latin typeface="华文细黑" panose="02010600040101010101" pitchFamily="2" charset="-122"/>
                <a:ea typeface="华文细黑" panose="02010600040101010101" pitchFamily="2" charset="-122"/>
              </a:rPr>
              <a:t>        </a:t>
            </a:r>
            <a:r>
              <a:rPr lang="zh-CN" altLang="en-US" sz="2400" noProof="1">
                <a:solidFill>
                  <a:srgbClr val="000000"/>
                </a:solidFill>
                <a:latin typeface="华文细黑" panose="02010600040101010101" pitchFamily="2" charset="-122"/>
                <a:ea typeface="华文细黑" panose="02010600040101010101" pitchFamily="2" charset="-122"/>
              </a:rPr>
              <a:t>在控制系统中将</a:t>
            </a:r>
            <a:r>
              <a:rPr lang="zh-CN" altLang="en-US" sz="2400" u="sng"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被控量</a:t>
            </a:r>
            <a:r>
              <a:rPr lang="zh-CN" altLang="en-US" sz="2400" noProof="1">
                <a:solidFill>
                  <a:srgbClr val="000000"/>
                </a:solidFill>
                <a:latin typeface="华文细黑" panose="02010600040101010101" pitchFamily="2" charset="-122"/>
                <a:ea typeface="华文细黑" panose="02010600040101010101" pitchFamily="2" charset="-122"/>
              </a:rPr>
              <a:t>反馈到系统</a:t>
            </a:r>
            <a:r>
              <a:rPr lang="zh-CN" altLang="en-US" sz="2400" u="sng"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输入端</a:t>
            </a:r>
            <a:r>
              <a:rPr lang="zh-CN" altLang="en-US" sz="2400" noProof="1">
                <a:solidFill>
                  <a:srgbClr val="000000"/>
                </a:solidFill>
                <a:latin typeface="华文细黑" panose="02010600040101010101" pitchFamily="2" charset="-122"/>
                <a:ea typeface="华文细黑" panose="02010600040101010101" pitchFamily="2" charset="-122"/>
              </a:rPr>
              <a:t>，对控制作用产生影响，这就是闭环控制系统。 </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28676" name="矩形 118790"/>
          <p:cNvSpPr>
            <a:spLocks noChangeArrowheads="1"/>
          </p:cNvSpPr>
          <p:nvPr/>
        </p:nvSpPr>
        <p:spPr bwMode="auto">
          <a:xfrm>
            <a:off x="0" y="3111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793" name="矩形 118792"/>
          <p:cNvSpPr/>
          <p:nvPr/>
        </p:nvSpPr>
        <p:spPr>
          <a:xfrm>
            <a:off x="621665" y="4702810"/>
            <a:ext cx="7235182" cy="1014730"/>
          </a:xfrm>
          <a:prstGeom prst="rect">
            <a:avLst/>
          </a:prstGeom>
          <a:noFill/>
          <a:ln w="9525">
            <a:noFill/>
          </a:ln>
        </p:spPr>
        <p:txBody>
          <a:bodyPr anchor="ctr">
            <a:spAutoFit/>
          </a:bodyPr>
          <a:lstStyle/>
          <a:p>
            <a:pPr eaLnBrk="1" hangingPunct="1">
              <a:lnSpc>
                <a:spcPct val="125000"/>
              </a:lnSpc>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在结构上与开环控制系统的区别</a:t>
            </a:r>
            <a:endPar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a:p>
            <a:pPr eaLnBrk="1" hangingPunct="1">
              <a:lnSpc>
                <a:spcPct val="125000"/>
              </a:lnSpc>
              <a:defRPr/>
            </a:pPr>
            <a:r>
              <a:rPr lang="zh-CN" altLang="en-US" sz="2400" noProof="1">
                <a:solidFill>
                  <a:srgbClr val="000000"/>
                </a:solidFill>
                <a:latin typeface="华文细黑" panose="02010600040101010101" pitchFamily="2" charset="-122"/>
                <a:ea typeface="华文细黑" panose="02010600040101010101" pitchFamily="2" charset="-122"/>
              </a:rPr>
              <a:t>        将输出量反馈到输入端，并与输入量相</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比较</a:t>
            </a:r>
            <a:r>
              <a:rPr lang="zh-CN" altLang="en-US" sz="2400" noProof="1">
                <a:solidFill>
                  <a:srgbClr val="000000"/>
                </a:solidFill>
                <a:latin typeface="华文细黑" panose="02010600040101010101" pitchFamily="2" charset="-122"/>
                <a:ea typeface="华文细黑" panose="02010600040101010101" pitchFamily="2" charset="-122"/>
              </a:rPr>
              <a:t>。</a:t>
            </a:r>
            <a:r>
              <a:rPr lang="zh-CN" altLang="en-US" noProof="1">
                <a:latin typeface="华文细黑" panose="02010600040101010101" pitchFamily="2" charset="-122"/>
                <a:ea typeface="华文细黑" panose="02010600040101010101" pitchFamily="2" charset="-122"/>
              </a:rPr>
              <a:t> </a:t>
            </a:r>
            <a:endParaRPr lang="zh-CN" altLang="en-US" noProof="1">
              <a:latin typeface="华文细黑" panose="02010600040101010101" pitchFamily="2" charset="-122"/>
              <a:ea typeface="华文细黑" panose="02010600040101010101" pitchFamily="2" charset="-122"/>
            </a:endParaRPr>
          </a:p>
        </p:txBody>
      </p:sp>
      <p:sp>
        <p:nvSpPr>
          <p:cNvPr id="2867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EC42A3-37E9-438A-BFAD-0A1D8833EDE0}"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2867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856CE4E-1B15-48D0-A01A-F61B9C0D3E3F}"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2" name="矩形 120841"/>
          <p:cNvSpPr/>
          <p:nvPr/>
        </p:nvSpPr>
        <p:spPr>
          <a:xfrm>
            <a:off x="7857807" y="1270"/>
            <a:ext cx="1285875" cy="306388"/>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15368" name="矩形 115720"/>
          <p:cNvSpPr/>
          <p:nvPr/>
        </p:nvSpPr>
        <p:spPr>
          <a:xfrm>
            <a:off x="563880" y="2070735"/>
            <a:ext cx="4053840" cy="553085"/>
          </a:xfrm>
          <a:prstGeom prst="rect">
            <a:avLst/>
          </a:prstGeom>
          <a:noFill/>
          <a:ln w="9525">
            <a:noFill/>
          </a:ln>
        </p:spPr>
        <p:txBody>
          <a:bodyPr wrap="none" anchor="ctr">
            <a:spAutoFit/>
          </a:bodyPr>
          <a:lstStyle/>
          <a:p>
            <a:pPr eaLnBrk="1" hangingPunct="1">
              <a:lnSpc>
                <a:spcPct val="125000"/>
              </a:lnSpc>
              <a:defRPr/>
            </a:pP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例</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sym typeface="+mn-ea"/>
              </a:rPr>
              <a:t>电动机转速闭</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环控制系统</a:t>
            </a:r>
            <a:r>
              <a:rPr lang="zh-CN" altLang="en-US"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 </a:t>
            </a:r>
            <a:endParaRPr lang="zh-CN" altLang="en-US"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p:txBody>
      </p:sp>
      <p:graphicFrame>
        <p:nvGraphicFramePr>
          <p:cNvPr id="28682" name="对象 5"/>
          <p:cNvGraphicFramePr/>
          <p:nvPr/>
        </p:nvGraphicFramePr>
        <p:xfrm>
          <a:off x="1992313" y="2713038"/>
          <a:ext cx="4273550" cy="1917700"/>
        </p:xfrm>
        <a:graphic>
          <a:graphicData uri="http://schemas.openxmlformats.org/presentationml/2006/ole">
            <mc:AlternateContent xmlns:mc="http://schemas.openxmlformats.org/markup-compatibility/2006">
              <mc:Choice xmlns:v="urn:schemas-microsoft-com:vml" Requires="v">
                <p:oleObj spid="_x0000_s3" name="" r:id="rId1" imgW="7416800" imgH="3086100" progId="Visio.Drawing.11">
                  <p:embed/>
                </p:oleObj>
              </mc:Choice>
              <mc:Fallback>
                <p:oleObj name="" r:id="rId1" imgW="7416800" imgH="3086100" progId="Visio.Drawing.11">
                  <p:embed/>
                  <p:pic>
                    <p:nvPicPr>
                      <p:cNvPr id="0" name="对象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2713038"/>
                        <a:ext cx="427355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C0699A2-9BE8-4CDE-BFA3-C0AC178FD9A2}" type="datetime2">
              <a:rPr lang="zh-CN" altLang="zh-CN" smtClean="0">
                <a:latin typeface="Garamond" panose="02020404030301010803" pitchFamily="18" charset="0"/>
              </a:rPr>
            </a:fld>
            <a:endParaRPr lang="zh-CN" altLang="zh-CN">
              <a:latin typeface="Garamond" panose="02020404030301010803" pitchFamily="18" charset="0"/>
            </a:endParaRPr>
          </a:p>
        </p:txBody>
      </p:sp>
      <p:graphicFrame>
        <p:nvGraphicFramePr>
          <p:cNvPr id="7" name="Object 2"/>
          <p:cNvGraphicFramePr/>
          <p:nvPr/>
        </p:nvGraphicFramePr>
        <p:xfrm>
          <a:off x="5205413" y="4460875"/>
          <a:ext cx="2371725" cy="444500"/>
        </p:xfrm>
        <a:graphic>
          <a:graphicData uri="http://schemas.openxmlformats.org/presentationml/2006/ole">
            <mc:AlternateContent xmlns:mc="http://schemas.openxmlformats.org/markup-compatibility/2006">
              <mc:Choice xmlns:v="urn:schemas-microsoft-com:vml" Requires="v">
                <p:oleObj spid="_x0000_s2" name="" r:id="rId1" imgW="1751965" imgH="330200" progId="Equation.3">
                  <p:embed/>
                </p:oleObj>
              </mc:Choice>
              <mc:Fallback>
                <p:oleObj name="" r:id="rId1" imgW="1751965" imgH="330200" progId="Equation.3">
                  <p:embed/>
                  <p:pic>
                    <p:nvPicPr>
                      <p:cNvPr id="0" name="Object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413" y="4460875"/>
                        <a:ext cx="23717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3"/>
          <p:cNvGraphicFramePr/>
          <p:nvPr/>
        </p:nvGraphicFramePr>
        <p:xfrm>
          <a:off x="2076450" y="4427538"/>
          <a:ext cx="3808413" cy="514350"/>
        </p:xfrm>
        <a:graphic>
          <a:graphicData uri="http://schemas.openxmlformats.org/presentationml/2006/ole">
            <mc:AlternateContent xmlns:mc="http://schemas.openxmlformats.org/markup-compatibility/2006">
              <mc:Choice xmlns:v="urn:schemas-microsoft-com:vml" Requires="v">
                <p:oleObj spid="_x0000_s3" name="" r:id="rId3" imgW="1395730" imgH="203200" progId="Equation.DSMT4">
                  <p:embed/>
                </p:oleObj>
              </mc:Choice>
              <mc:Fallback>
                <p:oleObj name="" r:id="rId3" imgW="1395730" imgH="203200" progId="Equation.DSMT4">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4427538"/>
                        <a:ext cx="38084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4"/>
          <p:cNvGraphicFramePr/>
          <p:nvPr/>
        </p:nvGraphicFramePr>
        <p:xfrm>
          <a:off x="1760538" y="1044575"/>
          <a:ext cx="5746750" cy="3297238"/>
        </p:xfrm>
        <a:graphic>
          <a:graphicData uri="http://schemas.openxmlformats.org/presentationml/2006/ole">
            <mc:AlternateContent xmlns:mc="http://schemas.openxmlformats.org/markup-compatibility/2006">
              <mc:Choice xmlns:v="urn:schemas-microsoft-com:vml" Requires="v">
                <p:oleObj spid="_x0000_s4" name="" r:id="rId5" imgW="5283200" imgH="3035300" progId="Visio.Drawing.11">
                  <p:embed/>
                </p:oleObj>
              </mc:Choice>
              <mc:Fallback>
                <p:oleObj name="" r:id="rId5" imgW="5283200" imgH="3035300" progId="Visio.Drawing.11">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0538" y="1044575"/>
                        <a:ext cx="5746750"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Box 10"/>
          <p:cNvSpPr txBox="1"/>
          <p:nvPr/>
        </p:nvSpPr>
        <p:spPr>
          <a:xfrm>
            <a:off x="500063" y="608013"/>
            <a:ext cx="7924800" cy="376237"/>
          </a:xfrm>
          <a:prstGeom prst="rect">
            <a:avLst/>
          </a:prstGeom>
        </p:spPr>
        <p:txBody>
          <a:bodyPr lIns="81629" tIns="40815" rIns="81629" bIns="40815"/>
          <a:lstStyle/>
          <a:p>
            <a:pPr algn="just" eaLnBrk="1" hangingPunct="1">
              <a:defRPr/>
            </a:pPr>
            <a:r>
              <a:rPr kumimoji="1" lang="zh-CN" altLang="en-US" sz="2800" dirty="0">
                <a:solidFill>
                  <a:srgbClr val="FF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cs typeface="Times New Roman" panose="02020603050405020304" pitchFamily="18" charset="0"/>
              </a:rPr>
              <a:t>闭环控制系统真的能提高系统的抗干扰能力吗？</a:t>
            </a:r>
            <a:endParaRPr kumimoji="1" lang="zh-CN" altLang="en-US" sz="2800" dirty="0">
              <a:solidFill>
                <a:srgbClr val="FF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cs typeface="Times New Roman" panose="02020603050405020304" pitchFamily="18" charset="0"/>
            </a:endParaRPr>
          </a:p>
        </p:txBody>
      </p:sp>
      <p:pic>
        <p:nvPicPr>
          <p:cNvPr id="13" name="Picture 30"/>
          <p:cNvPicPr>
            <a:picLocks noChangeAspect="1" noChangeArrowheads="1"/>
          </p:cNvPicPr>
          <p:nvPr/>
        </p:nvPicPr>
        <p:blipFill>
          <a:blip r:embed="rId7">
            <a:extLst>
              <a:ext uri="{28A0092B-C50C-407E-A947-70E740481C1C}">
                <a14:useLocalDpi xmlns:a14="http://schemas.microsoft.com/office/drawing/2010/main" val="0"/>
              </a:ext>
            </a:extLst>
          </a:blip>
          <a:srcRect r="3909" b="1253"/>
          <a:stretch>
            <a:fillRect/>
          </a:stretch>
        </p:blipFill>
        <p:spPr bwMode="auto">
          <a:xfrm>
            <a:off x="571500" y="284163"/>
            <a:ext cx="677863"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Object 5"/>
          <p:cNvGraphicFramePr/>
          <p:nvPr/>
        </p:nvGraphicFramePr>
        <p:xfrm>
          <a:off x="1571625" y="4584700"/>
          <a:ext cx="376238" cy="238125"/>
        </p:xfrm>
        <a:graphic>
          <a:graphicData uri="http://schemas.openxmlformats.org/presentationml/2006/ole">
            <mc:AlternateContent xmlns:mc="http://schemas.openxmlformats.org/markup-compatibility/2006">
              <mc:Choice xmlns:v="urn:schemas-microsoft-com:vml" Requires="v">
                <p:oleObj spid="_x0000_s5" name="" r:id="rId8" imgW="240665" imgH="177800" progId="Equation.3">
                  <p:embed/>
                </p:oleObj>
              </mc:Choice>
              <mc:Fallback>
                <p:oleObj name="" r:id="rId8" imgW="240665" imgH="177800" progId="Equation.3">
                  <p:embed/>
                  <p:pic>
                    <p:nvPicPr>
                      <p:cNvPr id="0" name="Object 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1625" y="4584700"/>
                        <a:ext cx="37623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下箭头 14"/>
          <p:cNvSpPr>
            <a:spLocks noChangeArrowheads="1"/>
          </p:cNvSpPr>
          <p:nvPr/>
        </p:nvSpPr>
        <p:spPr bwMode="auto">
          <a:xfrm>
            <a:off x="1920875" y="4540250"/>
            <a:ext cx="155575" cy="361950"/>
          </a:xfrm>
          <a:prstGeom prst="downArrow">
            <a:avLst>
              <a:gd name="adj1" fmla="val 50000"/>
              <a:gd name="adj2" fmla="val 50214"/>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140" tIns="9070" rIns="18140" bIns="907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ts val="600"/>
              </a:spcBef>
            </a:pPr>
            <a:endParaRPr lang="zh-CN" altLang="en-US" b="1">
              <a:latin typeface="Times New Roman" panose="02020603050405020304" pitchFamily="18" charset="0"/>
              <a:ea typeface="黑体" panose="02010609060101010101" pitchFamily="49" charset="-122"/>
            </a:endParaRPr>
          </a:p>
        </p:txBody>
      </p:sp>
      <p:sp>
        <p:nvSpPr>
          <p:cNvPr id="16" name="下箭头 15"/>
          <p:cNvSpPr>
            <a:spLocks noChangeArrowheads="1"/>
          </p:cNvSpPr>
          <p:nvPr/>
        </p:nvSpPr>
        <p:spPr bwMode="auto">
          <a:xfrm flipV="1">
            <a:off x="5064125" y="4540250"/>
            <a:ext cx="155575" cy="361950"/>
          </a:xfrm>
          <a:prstGeom prst="downArrow">
            <a:avLst>
              <a:gd name="adj1" fmla="val 50000"/>
              <a:gd name="adj2" fmla="val 50214"/>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140" tIns="9070" rIns="18140" bIns="907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ts val="600"/>
              </a:spcBef>
            </a:pPr>
            <a:endParaRPr lang="zh-CN" altLang="en-US" b="1">
              <a:latin typeface="Times New Roman" panose="02020603050405020304" pitchFamily="18" charset="0"/>
              <a:ea typeface="黑体" panose="02010609060101010101" pitchFamily="49" charset="-122"/>
            </a:endParaRPr>
          </a:p>
        </p:txBody>
      </p:sp>
      <p:sp>
        <p:nvSpPr>
          <p:cNvPr id="17" name="下箭头 16"/>
          <p:cNvSpPr>
            <a:spLocks noChangeArrowheads="1"/>
          </p:cNvSpPr>
          <p:nvPr/>
        </p:nvSpPr>
        <p:spPr bwMode="auto">
          <a:xfrm flipV="1">
            <a:off x="6005513" y="4540250"/>
            <a:ext cx="157162" cy="361950"/>
          </a:xfrm>
          <a:prstGeom prst="downArrow">
            <a:avLst>
              <a:gd name="adj1" fmla="val 50000"/>
              <a:gd name="adj2" fmla="val 49707"/>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140" tIns="9070" rIns="18140" bIns="907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ts val="600"/>
              </a:spcBef>
            </a:pPr>
            <a:endParaRPr lang="zh-CN" altLang="en-US" b="1">
              <a:latin typeface="Times New Roman" panose="02020603050405020304" pitchFamily="18" charset="0"/>
              <a:ea typeface="黑体" panose="02010609060101010101" pitchFamily="49" charset="-122"/>
            </a:endParaRPr>
          </a:p>
        </p:txBody>
      </p:sp>
      <p:sp>
        <p:nvSpPr>
          <p:cNvPr id="18" name="下箭头 17"/>
          <p:cNvSpPr>
            <a:spLocks noChangeArrowheads="1"/>
          </p:cNvSpPr>
          <p:nvPr/>
        </p:nvSpPr>
        <p:spPr bwMode="auto">
          <a:xfrm flipV="1">
            <a:off x="6719888" y="4540250"/>
            <a:ext cx="155575" cy="361950"/>
          </a:xfrm>
          <a:prstGeom prst="downArrow">
            <a:avLst>
              <a:gd name="adj1" fmla="val 50000"/>
              <a:gd name="adj2" fmla="val 50214"/>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140" tIns="9070" rIns="18140" bIns="907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ts val="600"/>
              </a:spcBef>
            </a:pPr>
            <a:endParaRPr lang="zh-CN" altLang="en-US" b="1">
              <a:latin typeface="Times New Roman" panose="02020603050405020304" pitchFamily="18" charset="0"/>
              <a:ea typeface="黑体" panose="02010609060101010101" pitchFamily="49" charset="-122"/>
            </a:endParaRPr>
          </a:p>
        </p:txBody>
      </p:sp>
      <p:sp>
        <p:nvSpPr>
          <p:cNvPr id="19" name="下箭头 18"/>
          <p:cNvSpPr>
            <a:spLocks noChangeArrowheads="1"/>
          </p:cNvSpPr>
          <p:nvPr/>
        </p:nvSpPr>
        <p:spPr bwMode="auto">
          <a:xfrm flipV="1">
            <a:off x="7577138" y="4540250"/>
            <a:ext cx="155575" cy="361950"/>
          </a:xfrm>
          <a:prstGeom prst="downArrow">
            <a:avLst>
              <a:gd name="adj1" fmla="val 50000"/>
              <a:gd name="adj2" fmla="val 50214"/>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140" tIns="9070" rIns="18140" bIns="907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ts val="600"/>
              </a:spcBef>
            </a:pPr>
            <a:endParaRPr lang="zh-CN" altLang="en-US" b="1">
              <a:latin typeface="Times New Roman" panose="02020603050405020304" pitchFamily="18" charset="0"/>
              <a:ea typeface="黑体" panose="02010609060101010101" pitchFamily="49" charset="-122"/>
            </a:endParaRPr>
          </a:p>
        </p:txBody>
      </p:sp>
      <p:sp>
        <p:nvSpPr>
          <p:cNvPr id="20" name="椭圆 19"/>
          <p:cNvSpPr>
            <a:spLocks noChangeArrowheads="1"/>
          </p:cNvSpPr>
          <p:nvPr/>
        </p:nvSpPr>
        <p:spPr bwMode="auto">
          <a:xfrm>
            <a:off x="2643188" y="3259138"/>
            <a:ext cx="373062" cy="454025"/>
          </a:xfrm>
          <a:prstGeom prst="ellipse">
            <a:avLst/>
          </a:prstGeom>
          <a:noFill/>
          <a:ln w="25400">
            <a:solidFill>
              <a:srgbClr val="0000FF"/>
            </a:solidFill>
            <a:prstDash val="sysDash"/>
            <a:round/>
          </a:ln>
          <a:extLst>
            <a:ext uri="{909E8E84-426E-40DD-AFC4-6F175D3DCCD1}">
              <a14:hiddenFill xmlns:a14="http://schemas.microsoft.com/office/drawing/2010/main">
                <a:solidFill>
                  <a:srgbClr val="FFFFFF"/>
                </a:solidFill>
              </a14:hiddenFill>
            </a:ext>
          </a:extLst>
        </p:spPr>
        <p:txBody>
          <a:bodyPr lIns="18140" tIns="9070" rIns="18140" bIns="907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ts val="600"/>
              </a:spcBef>
            </a:pPr>
            <a:endParaRPr lang="zh-CN" altLang="en-US" b="1">
              <a:latin typeface="Times New Roman" panose="02020603050405020304" pitchFamily="18" charset="0"/>
              <a:ea typeface="黑体" panose="02010609060101010101" pitchFamily="49" charset="-122"/>
            </a:endParaRPr>
          </a:p>
        </p:txBody>
      </p:sp>
      <p:sp>
        <p:nvSpPr>
          <p:cNvPr id="21" name="椭圆 20"/>
          <p:cNvSpPr>
            <a:spLocks noChangeArrowheads="1"/>
          </p:cNvSpPr>
          <p:nvPr/>
        </p:nvSpPr>
        <p:spPr bwMode="auto">
          <a:xfrm>
            <a:off x="6310313" y="2178050"/>
            <a:ext cx="314325" cy="360363"/>
          </a:xfrm>
          <a:prstGeom prst="ellipse">
            <a:avLst/>
          </a:prstGeom>
          <a:noFill/>
          <a:ln w="25400">
            <a:solidFill>
              <a:srgbClr val="0000FF"/>
            </a:solidFill>
            <a:prstDash val="sysDash"/>
            <a:round/>
          </a:ln>
          <a:extLst>
            <a:ext uri="{909E8E84-426E-40DD-AFC4-6F175D3DCCD1}">
              <a14:hiddenFill xmlns:a14="http://schemas.microsoft.com/office/drawing/2010/main">
                <a:solidFill>
                  <a:srgbClr val="FFFFFF"/>
                </a:solidFill>
              </a14:hiddenFill>
            </a:ext>
          </a:extLst>
        </p:spPr>
        <p:txBody>
          <a:bodyPr lIns="18140" tIns="9070" rIns="18140" bIns="907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ts val="600"/>
              </a:spcBef>
            </a:pPr>
            <a:endParaRPr lang="zh-CN" altLang="en-US" b="1">
              <a:latin typeface="Times New Roman" panose="02020603050405020304" pitchFamily="18" charset="0"/>
              <a:ea typeface="黑体" panose="02010609060101010101" pitchFamily="49" charset="-122"/>
            </a:endParaRPr>
          </a:p>
        </p:txBody>
      </p:sp>
      <p:sp>
        <p:nvSpPr>
          <p:cNvPr id="22" name="椭圆 21"/>
          <p:cNvSpPr>
            <a:spLocks noChangeArrowheads="1"/>
          </p:cNvSpPr>
          <p:nvPr/>
        </p:nvSpPr>
        <p:spPr bwMode="auto">
          <a:xfrm>
            <a:off x="3841750" y="2187575"/>
            <a:ext cx="373063" cy="454025"/>
          </a:xfrm>
          <a:prstGeom prst="ellipse">
            <a:avLst/>
          </a:prstGeom>
          <a:noFill/>
          <a:ln w="25400">
            <a:solidFill>
              <a:srgbClr val="0000FF"/>
            </a:solidFill>
            <a:prstDash val="sysDash"/>
            <a:round/>
          </a:ln>
          <a:extLst>
            <a:ext uri="{909E8E84-426E-40DD-AFC4-6F175D3DCCD1}">
              <a14:hiddenFill xmlns:a14="http://schemas.microsoft.com/office/drawing/2010/main">
                <a:solidFill>
                  <a:srgbClr val="FFFFFF"/>
                </a:solidFill>
              </a14:hiddenFill>
            </a:ext>
          </a:extLst>
        </p:spPr>
        <p:txBody>
          <a:bodyPr lIns="18140" tIns="9070" rIns="18140" bIns="907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ts val="600"/>
              </a:spcBef>
            </a:pPr>
            <a:endParaRPr lang="zh-CN" altLang="en-US" b="1">
              <a:latin typeface="Times New Roman" panose="02020603050405020304" pitchFamily="18" charset="0"/>
              <a:ea typeface="黑体" panose="02010609060101010101" pitchFamily="49" charset="-122"/>
            </a:endParaRPr>
          </a:p>
        </p:txBody>
      </p:sp>
      <p:sp>
        <p:nvSpPr>
          <p:cNvPr id="23" name="椭圆 22"/>
          <p:cNvSpPr>
            <a:spLocks noChangeArrowheads="1"/>
          </p:cNvSpPr>
          <p:nvPr/>
        </p:nvSpPr>
        <p:spPr bwMode="auto">
          <a:xfrm>
            <a:off x="5341938" y="2330450"/>
            <a:ext cx="373062" cy="454025"/>
          </a:xfrm>
          <a:prstGeom prst="ellipse">
            <a:avLst/>
          </a:prstGeom>
          <a:noFill/>
          <a:ln w="25400">
            <a:solidFill>
              <a:srgbClr val="0000FF"/>
            </a:solidFill>
            <a:prstDash val="sysDash"/>
            <a:round/>
          </a:ln>
          <a:extLst>
            <a:ext uri="{909E8E84-426E-40DD-AFC4-6F175D3DCCD1}">
              <a14:hiddenFill xmlns:a14="http://schemas.microsoft.com/office/drawing/2010/main">
                <a:solidFill>
                  <a:srgbClr val="FFFFFF"/>
                </a:solidFill>
              </a14:hiddenFill>
            </a:ext>
          </a:extLst>
        </p:spPr>
        <p:txBody>
          <a:bodyPr lIns="18140" tIns="9070" rIns="18140" bIns="907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ts val="600"/>
              </a:spcBef>
            </a:pPr>
            <a:endParaRPr lang="zh-CN" altLang="en-US" b="1">
              <a:latin typeface="Times New Roman" panose="02020603050405020304" pitchFamily="18" charset="0"/>
              <a:ea typeface="黑体" panose="02010609060101010101" pitchFamily="49" charset="-122"/>
            </a:endParaRPr>
          </a:p>
        </p:txBody>
      </p:sp>
      <p:sp>
        <p:nvSpPr>
          <p:cNvPr id="24" name="下箭头 23"/>
          <p:cNvSpPr>
            <a:spLocks noChangeArrowheads="1"/>
          </p:cNvSpPr>
          <p:nvPr/>
        </p:nvSpPr>
        <p:spPr bwMode="auto">
          <a:xfrm>
            <a:off x="2992438" y="4540250"/>
            <a:ext cx="155575" cy="361950"/>
          </a:xfrm>
          <a:prstGeom prst="downArrow">
            <a:avLst>
              <a:gd name="adj1" fmla="val 50000"/>
              <a:gd name="adj2" fmla="val 50214"/>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140" tIns="9070" rIns="18140" bIns="907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ts val="600"/>
              </a:spcBef>
            </a:pPr>
            <a:endParaRPr lang="zh-CN" altLang="en-US" b="1">
              <a:latin typeface="Times New Roman" panose="02020603050405020304" pitchFamily="18" charset="0"/>
              <a:ea typeface="黑体" panose="02010609060101010101" pitchFamily="49" charset="-122"/>
            </a:endParaRPr>
          </a:p>
        </p:txBody>
      </p:sp>
      <p:sp>
        <p:nvSpPr>
          <p:cNvPr id="6163" name="Rectangle 107"/>
          <p:cNvSpPr>
            <a:spLocks noChangeArrowheads="1"/>
          </p:cNvSpPr>
          <p:nvPr/>
        </p:nvSpPr>
        <p:spPr bwMode="auto">
          <a:xfrm>
            <a:off x="366713" y="5159375"/>
            <a:ext cx="856297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buClr>
                <a:srgbClr val="A50021"/>
              </a:buClr>
              <a:buSzPct val="75000"/>
              <a:buFont typeface="Wingdings" panose="05000000000000000000" pitchFamily="2" charset="2"/>
              <a:buNone/>
            </a:pPr>
            <a:r>
              <a:rPr lang="en-US" altLang="zh-CN" sz="2400">
                <a:solidFill>
                  <a:srgbClr val="000000"/>
                </a:solidFill>
                <a:latin typeface="华文细黑" panose="02010600040101010101" pitchFamily="2" charset="-122"/>
                <a:ea typeface="华文细黑" panose="02010600040101010101" pitchFamily="2" charset="-122"/>
              </a:rPr>
              <a:t>        </a:t>
            </a:r>
            <a:r>
              <a:rPr lang="zh-CN" altLang="en-US" sz="2400">
                <a:solidFill>
                  <a:srgbClr val="000000"/>
                </a:solidFill>
                <a:latin typeface="华文细黑" panose="02010600040101010101" pitchFamily="2" charset="-122"/>
                <a:ea typeface="华文细黑" panose="02010600040101010101" pitchFamily="2" charset="-122"/>
              </a:rPr>
              <a:t>可见，该系统可以自动地进行转速控制，以减小或消除偏差。对于干扰造成的转速变化，系统也可自动进行控制。</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26643" name="矩形 120841"/>
          <p:cNvSpPr/>
          <p:nvPr/>
        </p:nvSpPr>
        <p:spPr>
          <a:xfrm>
            <a:off x="7857807" y="-1"/>
            <a:ext cx="1285875"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2971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559B3DD-B199-482A-8156-5B719EE32E3B}"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5.55556E-7 -3.33333E-6 L 0.83559 -0.00439 " pathEditMode="relative" rAng="0" ptsTypes="AA">
                                      <p:cBhvr>
                                        <p:cTn id="6" dur="1000" fill="hold"/>
                                        <p:tgtEl>
                                          <p:spTgt spid="13"/>
                                        </p:tgtEl>
                                        <p:attrNameLst>
                                          <p:attrName>ppt_x</p:attrName>
                                          <p:attrName>ppt_y</p:attrName>
                                        </p:attrNameLst>
                                      </p:cBhvr>
                                      <p:rCtr x="41800" y="-200"/>
                                    </p:animMotion>
                                  </p:childTnLst>
                                </p:cTn>
                              </p:par>
                              <p:par>
                                <p:cTn id="7" presetID="22" presetClass="entr" presetSubtype="8"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left)">
                                      <p:cBhvr>
                                        <p:cTn id="9" dur="2000"/>
                                        <p:tgtEl>
                                          <p:spTgt spid="11"/>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3000"/>
                            </p:stCondLst>
                            <p:childTnLst>
                              <p:par>
                                <p:cTn id="27" presetID="22" presetClass="entr" presetSubtype="1"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par>
                                <p:cTn id="32" presetID="35" presetClass="emph" presetSubtype="0" repeatCount="2000" fill="hold" grpId="1" nodeType="withEffect">
                                  <p:stCondLst>
                                    <p:cond delay="0"/>
                                  </p:stCondLst>
                                  <p:childTnLst>
                                    <p:anim calcmode="discrete" valueType="str">
                                      <p:cBhvr>
                                        <p:cTn id="33"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34" fill="hold">
                            <p:stCondLst>
                              <p:cond delay="3500"/>
                            </p:stCondLst>
                            <p:childTnLst>
                              <p:par>
                                <p:cTn id="35" presetID="1" presetClass="exit" presetSubtype="0" fill="hold" grpId="2" nodeType="after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22" presetClass="entr" presetSubtype="1"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up)">
                                      <p:cBhvr>
                                        <p:cTn id="39" dur="500"/>
                                        <p:tgtEl>
                                          <p:spTgt spid="24"/>
                                        </p:tgtEl>
                                      </p:cBhvr>
                                    </p:animEffect>
                                  </p:childTnLst>
                                </p:cTn>
                              </p:par>
                              <p:par>
                                <p:cTn id="40" presetID="1" presetClass="entr" presetSubtype="0" fill="hold" grpId="12"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35" presetClass="emph" presetSubtype="0" repeatCount="2000" fill="hold" grpId="13" nodeType="withEffect">
                                  <p:stCondLst>
                                    <p:cond delay="0"/>
                                  </p:stCondLst>
                                  <p:childTnLst>
                                    <p:anim calcmode="discrete" valueType="str">
                                      <p:cBhvr>
                                        <p:cTn id="43"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44" fill="hold">
                            <p:stCondLst>
                              <p:cond delay="3500"/>
                            </p:stCondLst>
                            <p:childTnLst>
                              <p:par>
                                <p:cTn id="45" presetID="22" presetClass="entr" presetSubtype="4"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35" presetClass="emph" presetSubtype="0" repeatCount="2000" fill="hold" grpId="1" nodeType="withEffect">
                                  <p:stCondLst>
                                    <p:cond delay="0"/>
                                  </p:stCondLst>
                                  <p:childTnLst>
                                    <p:anim calcmode="discrete" valueType="str">
                                      <p:cBhvr>
                                        <p:cTn id="51"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52" fill="hold">
                            <p:stCondLst>
                              <p:cond delay="4000"/>
                            </p:stCondLst>
                            <p:childTnLst>
                              <p:par>
                                <p:cTn id="53" presetID="1" presetClass="exit" presetSubtype="0" fill="hold" grpId="2" nodeType="afterEffect">
                                  <p:stCondLst>
                                    <p:cond delay="0"/>
                                  </p:stCondLst>
                                  <p:childTnLst>
                                    <p:set>
                                      <p:cBhvr>
                                        <p:cTn id="54" dur="1" fill="hold">
                                          <p:stCondLst>
                                            <p:cond delay="0"/>
                                          </p:stCondLst>
                                        </p:cTn>
                                        <p:tgtEl>
                                          <p:spTgt spid="20"/>
                                        </p:tgtEl>
                                        <p:attrNameLst>
                                          <p:attrName>style.visibility</p:attrName>
                                        </p:attrNameLst>
                                      </p:cBhvr>
                                      <p:to>
                                        <p:strVal val="hidden"/>
                                      </p:to>
                                    </p:set>
                                  </p:childTnLst>
                                </p:cTn>
                              </p:par>
                              <p:par>
                                <p:cTn id="55" presetID="2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childTnLst>
                                </p:cTn>
                              </p:par>
                              <p:par>
                                <p:cTn id="60" presetID="35" presetClass="emph" presetSubtype="0" repeatCount="2000" fill="hold" grpId="1" nodeType="withEffect">
                                  <p:stCondLst>
                                    <p:cond delay="0"/>
                                  </p:stCondLst>
                                  <p:childTnLst>
                                    <p:anim calcmode="discrete" valueType="str">
                                      <p:cBhvr>
                                        <p:cTn id="61" dur="1000" fill="hold"/>
                                        <p:tgtEl>
                                          <p:spTgt spid="22"/>
                                        </p:tgtEl>
                                        <p:attrNameLst>
                                          <p:attrName>style.visibility</p:attrName>
                                        </p:attrNameLst>
                                      </p:cBhvr>
                                      <p:tavLst>
                                        <p:tav tm="0">
                                          <p:val>
                                            <p:strVal val="hidden"/>
                                          </p:val>
                                        </p:tav>
                                        <p:tav tm="50000">
                                          <p:val>
                                            <p:strVal val="visible"/>
                                          </p:val>
                                        </p:tav>
                                      </p:tavLst>
                                    </p:anim>
                                  </p:childTnLst>
                                </p:cTn>
                              </p:par>
                            </p:childTnLst>
                          </p:cTn>
                        </p:par>
                        <p:par>
                          <p:cTn id="62" fill="hold">
                            <p:stCondLst>
                              <p:cond delay="4000"/>
                            </p:stCondLst>
                            <p:childTnLst>
                              <p:par>
                                <p:cTn id="63" presetID="1" presetClass="exit" presetSubtype="0" fill="hold" grpId="2" nodeType="after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2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down)">
                                      <p:cBhvr>
                                        <p:cTn id="67" dur="500"/>
                                        <p:tgtEl>
                                          <p:spTgt spid="18"/>
                                        </p:tgtEl>
                                      </p:cBhvr>
                                    </p:animEffect>
                                  </p:childTnLst>
                                </p:cTn>
                              </p:par>
                              <p:par>
                                <p:cTn id="68" presetID="1"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par>
                                <p:cTn id="70" presetID="35" presetClass="emph" presetSubtype="0" repeatCount="2000" fill="hold" grpId="1" nodeType="withEffect">
                                  <p:stCondLst>
                                    <p:cond delay="0"/>
                                  </p:stCondLst>
                                  <p:childTnLst>
                                    <p:anim calcmode="discrete" valueType="str">
                                      <p:cBhvr>
                                        <p:cTn id="71" dur="1000" fill="hold"/>
                                        <p:tgtEl>
                                          <p:spTgt spid="23"/>
                                        </p:tgtEl>
                                        <p:attrNameLst>
                                          <p:attrName>style.visibility</p:attrName>
                                        </p:attrNameLst>
                                      </p:cBhvr>
                                      <p:tavLst>
                                        <p:tav tm="0">
                                          <p:val>
                                            <p:strVal val="hidden"/>
                                          </p:val>
                                        </p:tav>
                                        <p:tav tm="50000">
                                          <p:val>
                                            <p:strVal val="visible"/>
                                          </p:val>
                                        </p:tav>
                                      </p:tavLst>
                                    </p:anim>
                                  </p:childTnLst>
                                </p:cTn>
                              </p:par>
                            </p:childTnLst>
                          </p:cTn>
                        </p:par>
                        <p:par>
                          <p:cTn id="72" fill="hold">
                            <p:stCondLst>
                              <p:cond delay="4000"/>
                            </p:stCondLst>
                            <p:childTnLst>
                              <p:par>
                                <p:cTn id="73" presetID="1" presetClass="exit" presetSubtype="0" fill="hold" grpId="2" nodeType="afterEffect">
                                  <p:stCondLst>
                                    <p:cond delay="0"/>
                                  </p:stCondLst>
                                  <p:childTnLst>
                                    <p:set>
                                      <p:cBhvr>
                                        <p:cTn id="74" dur="1" fill="hold">
                                          <p:stCondLst>
                                            <p:cond delay="0"/>
                                          </p:stCondLst>
                                        </p:cTn>
                                        <p:tgtEl>
                                          <p:spTgt spid="23"/>
                                        </p:tgtEl>
                                        <p:attrNameLst>
                                          <p:attrName>style.visibility</p:attrName>
                                        </p:attrNameLst>
                                      </p:cBhvr>
                                      <p:to>
                                        <p:strVal val="hidden"/>
                                      </p:to>
                                    </p:set>
                                  </p:childTnLst>
                                </p:cTn>
                              </p:par>
                              <p:par>
                                <p:cTn id="75" presetID="22" presetClass="entr" presetSubtype="4"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down)">
                                      <p:cBhvr>
                                        <p:cTn id="77" dur="500"/>
                                        <p:tgtEl>
                                          <p:spTgt spid="19"/>
                                        </p:tgtEl>
                                      </p:cBhvr>
                                    </p:animEffect>
                                  </p:childTnLst>
                                </p:cTn>
                              </p:par>
                              <p:par>
                                <p:cTn id="78" presetID="1" presetClass="entr" presetSubtype="0" fill="hold" grpId="3" nodeType="withEffect">
                                  <p:stCondLst>
                                    <p:cond delay="0"/>
                                  </p:stCondLst>
                                  <p:childTnLst>
                                    <p:set>
                                      <p:cBhvr>
                                        <p:cTn id="79" dur="1" fill="hold">
                                          <p:stCondLst>
                                            <p:cond delay="0"/>
                                          </p:stCondLst>
                                        </p:cTn>
                                        <p:tgtEl>
                                          <p:spTgt spid="21"/>
                                        </p:tgtEl>
                                        <p:attrNameLst>
                                          <p:attrName>style.visibility</p:attrName>
                                        </p:attrNameLst>
                                      </p:cBhvr>
                                      <p:to>
                                        <p:strVal val="visible"/>
                                      </p:to>
                                    </p:set>
                                  </p:childTnLst>
                                </p:cTn>
                              </p:par>
                              <p:par>
                                <p:cTn id="80" presetID="35" presetClass="emph" presetSubtype="0" repeatCount="2000" fill="hold" grpId="4" nodeType="withEffect">
                                  <p:stCondLst>
                                    <p:cond delay="0"/>
                                  </p:stCondLst>
                                  <p:childTnLst>
                                    <p:anim calcmode="discrete" valueType="str">
                                      <p:cBhvr>
                                        <p:cTn id="81"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82" fill="hold">
                            <p:stCondLst>
                              <p:cond delay="4000"/>
                            </p:stCondLst>
                            <p:childTnLst>
                              <p:par>
                                <p:cTn id="83" presetID="1" presetClass="exit" presetSubtype="0" fill="hold" grpId="5" nodeType="afterEffect">
                                  <p:stCondLst>
                                    <p:cond delay="0"/>
                                  </p:stCondLst>
                                  <p:childTnLst>
                                    <p:set>
                                      <p:cBhvr>
                                        <p:cTn id="84" dur="1" fill="hold">
                                          <p:stCondLst>
                                            <p:cond delay="0"/>
                                          </p:stCondLst>
                                        </p:cTn>
                                        <p:tgtEl>
                                          <p:spTgt spid="21"/>
                                        </p:tgtEl>
                                        <p:attrNameLst>
                                          <p:attrName>style.visibility</p:attrName>
                                        </p:attrNameLst>
                                      </p:cBhvr>
                                      <p:to>
                                        <p:strVal val="hidden"/>
                                      </p:to>
                                    </p:set>
                                  </p:childTnLst>
                                </p:cTn>
                              </p:par>
                            </p:childTnLst>
                          </p:cTn>
                        </p:par>
                        <p:par>
                          <p:cTn id="85" fill="hold">
                            <p:stCondLst>
                              <p:cond delay="4000"/>
                            </p:stCondLst>
                            <p:childTnLst>
                              <p:par>
                                <p:cTn id="86" presetID="22" presetClass="entr" presetSubtype="1" fill="hold" grpId="1"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up)">
                                      <p:cBhvr>
                                        <p:cTn id="88" dur="500"/>
                                        <p:tgtEl>
                                          <p:spTgt spid="15"/>
                                        </p:tgtEl>
                                      </p:cBhvr>
                                    </p:animEffect>
                                  </p:childTnLst>
                                </p:cTn>
                              </p:par>
                              <p:par>
                                <p:cTn id="89" presetID="1" presetClass="entr" presetSubtype="0" fill="hold" grpId="6" nodeType="with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par>
                                <p:cTn id="91" presetID="35" presetClass="emph" presetSubtype="0" repeatCount="2000" fill="hold" grpId="7" nodeType="withEffect">
                                  <p:stCondLst>
                                    <p:cond delay="0"/>
                                  </p:stCondLst>
                                  <p:childTnLst>
                                    <p:anim calcmode="discrete" valueType="str">
                                      <p:cBhvr>
                                        <p:cTn id="92"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93" fill="hold">
                            <p:stCondLst>
                              <p:cond delay="4500"/>
                            </p:stCondLst>
                            <p:childTnLst>
                              <p:par>
                                <p:cTn id="94" presetID="1" presetClass="exit" presetSubtype="0" fill="hold" grpId="8" nodeType="afterEffect">
                                  <p:stCondLst>
                                    <p:cond delay="0"/>
                                  </p:stCondLst>
                                  <p:childTnLst>
                                    <p:set>
                                      <p:cBhvr>
                                        <p:cTn id="95" dur="1" fill="hold">
                                          <p:stCondLst>
                                            <p:cond delay="0"/>
                                          </p:stCondLst>
                                        </p:cTn>
                                        <p:tgtEl>
                                          <p:spTgt spid="21"/>
                                        </p:tgtEl>
                                        <p:attrNameLst>
                                          <p:attrName>style.visibility</p:attrName>
                                        </p:attrNameLst>
                                      </p:cBhvr>
                                      <p:to>
                                        <p:strVal val="hidden"/>
                                      </p:to>
                                    </p:set>
                                  </p:childTnLst>
                                </p:cTn>
                              </p:par>
                              <p:par>
                                <p:cTn id="96" presetID="22" presetClass="entr" presetSubtype="1" fill="hold" grpId="1"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wipe(up)">
                                      <p:cBhvr>
                                        <p:cTn id="98" dur="1000"/>
                                        <p:tgtEl>
                                          <p:spTgt spid="24"/>
                                        </p:tgtEl>
                                      </p:cBhvr>
                                    </p:animEffect>
                                  </p:childTnLst>
                                </p:cTn>
                              </p:par>
                              <p:par>
                                <p:cTn id="99" presetID="1" presetClass="entr" presetSubtype="0" fill="hold" grpId="14" nodeType="withEffect">
                                  <p:stCondLst>
                                    <p:cond delay="0"/>
                                  </p:stCondLst>
                                  <p:childTnLst>
                                    <p:set>
                                      <p:cBhvr>
                                        <p:cTn id="100" dur="1" fill="hold">
                                          <p:stCondLst>
                                            <p:cond delay="0"/>
                                          </p:stCondLst>
                                        </p:cTn>
                                        <p:tgtEl>
                                          <p:spTgt spid="20"/>
                                        </p:tgtEl>
                                        <p:attrNameLst>
                                          <p:attrName>style.visibility</p:attrName>
                                        </p:attrNameLst>
                                      </p:cBhvr>
                                      <p:to>
                                        <p:strVal val="visible"/>
                                      </p:to>
                                    </p:set>
                                  </p:childTnLst>
                                </p:cTn>
                              </p:par>
                              <p:par>
                                <p:cTn id="101" presetID="35" presetClass="emph" presetSubtype="0" repeatCount="2000" fill="hold" grpId="15" nodeType="withEffect">
                                  <p:stCondLst>
                                    <p:cond delay="0"/>
                                  </p:stCondLst>
                                  <p:childTnLst>
                                    <p:anim calcmode="discrete" valueType="str">
                                      <p:cBhvr>
                                        <p:cTn id="102"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03" fill="hold">
                            <p:stCondLst>
                              <p:cond delay="4500"/>
                            </p:stCondLst>
                            <p:childTnLst>
                              <p:par>
                                <p:cTn id="104" presetID="22" presetClass="entr" presetSubtype="4" fill="hold" grpId="1" nodeType="after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wipe(down)">
                                      <p:cBhvr>
                                        <p:cTn id="106" dur="500"/>
                                        <p:tgtEl>
                                          <p:spTgt spid="16"/>
                                        </p:tgtEl>
                                      </p:cBhvr>
                                    </p:animEffect>
                                  </p:childTnLst>
                                </p:cTn>
                              </p:par>
                              <p:par>
                                <p:cTn id="107" presetID="1" presetClass="entr" presetSubtype="0" fill="hold" grpId="3" nodeType="withEffect">
                                  <p:stCondLst>
                                    <p:cond delay="0"/>
                                  </p:stCondLst>
                                  <p:childTnLst>
                                    <p:set>
                                      <p:cBhvr>
                                        <p:cTn id="108" dur="1" fill="hold">
                                          <p:stCondLst>
                                            <p:cond delay="0"/>
                                          </p:stCondLst>
                                        </p:cTn>
                                        <p:tgtEl>
                                          <p:spTgt spid="20"/>
                                        </p:tgtEl>
                                        <p:attrNameLst>
                                          <p:attrName>style.visibility</p:attrName>
                                        </p:attrNameLst>
                                      </p:cBhvr>
                                      <p:to>
                                        <p:strVal val="visible"/>
                                      </p:to>
                                    </p:set>
                                  </p:childTnLst>
                                </p:cTn>
                              </p:par>
                              <p:par>
                                <p:cTn id="109" presetID="35" presetClass="emph" presetSubtype="0" repeatCount="2000" fill="hold" grpId="4" nodeType="withEffect">
                                  <p:stCondLst>
                                    <p:cond delay="0"/>
                                  </p:stCondLst>
                                  <p:childTnLst>
                                    <p:anim calcmode="discrete" valueType="str">
                                      <p:cBhvr>
                                        <p:cTn id="110"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11" fill="hold">
                            <p:stCondLst>
                              <p:cond delay="5000"/>
                            </p:stCondLst>
                            <p:childTnLst>
                              <p:par>
                                <p:cTn id="112" presetID="1" presetClass="exit" presetSubtype="0" fill="hold" grpId="5" nodeType="afterEffect">
                                  <p:stCondLst>
                                    <p:cond delay="0"/>
                                  </p:stCondLst>
                                  <p:childTnLst>
                                    <p:set>
                                      <p:cBhvr>
                                        <p:cTn id="113" dur="1" fill="hold">
                                          <p:stCondLst>
                                            <p:cond delay="0"/>
                                          </p:stCondLst>
                                        </p:cTn>
                                        <p:tgtEl>
                                          <p:spTgt spid="20"/>
                                        </p:tgtEl>
                                        <p:attrNameLst>
                                          <p:attrName>style.visibility</p:attrName>
                                        </p:attrNameLst>
                                      </p:cBhvr>
                                      <p:to>
                                        <p:strVal val="hidden"/>
                                      </p:to>
                                    </p:set>
                                  </p:childTnLst>
                                </p:cTn>
                              </p:par>
                              <p:par>
                                <p:cTn id="114" presetID="22" presetClass="entr" presetSubtype="4" fill="hold" grpId="1" nodeType="with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wipe(down)">
                                      <p:cBhvr>
                                        <p:cTn id="116" dur="500"/>
                                        <p:tgtEl>
                                          <p:spTgt spid="17"/>
                                        </p:tgtEl>
                                      </p:cBhvr>
                                    </p:animEffect>
                                  </p:childTnLst>
                                </p:cTn>
                              </p:par>
                              <p:par>
                                <p:cTn id="117" presetID="1" presetClass="entr" presetSubtype="0" fill="hold" grpId="3" nodeType="withEffect">
                                  <p:stCondLst>
                                    <p:cond delay="0"/>
                                  </p:stCondLst>
                                  <p:childTnLst>
                                    <p:set>
                                      <p:cBhvr>
                                        <p:cTn id="118" dur="1" fill="hold">
                                          <p:stCondLst>
                                            <p:cond delay="0"/>
                                          </p:stCondLst>
                                        </p:cTn>
                                        <p:tgtEl>
                                          <p:spTgt spid="22"/>
                                        </p:tgtEl>
                                        <p:attrNameLst>
                                          <p:attrName>style.visibility</p:attrName>
                                        </p:attrNameLst>
                                      </p:cBhvr>
                                      <p:to>
                                        <p:strVal val="visible"/>
                                      </p:to>
                                    </p:set>
                                  </p:childTnLst>
                                </p:cTn>
                              </p:par>
                              <p:par>
                                <p:cTn id="119" presetID="35" presetClass="emph" presetSubtype="0" repeatCount="2000" fill="hold" grpId="4" nodeType="withEffect">
                                  <p:stCondLst>
                                    <p:cond delay="0"/>
                                  </p:stCondLst>
                                  <p:childTnLst>
                                    <p:anim calcmode="discrete" valueType="str">
                                      <p:cBhvr>
                                        <p:cTn id="120" dur="1000" fill="hold"/>
                                        <p:tgtEl>
                                          <p:spTgt spid="22"/>
                                        </p:tgtEl>
                                        <p:attrNameLst>
                                          <p:attrName>style.visibility</p:attrName>
                                        </p:attrNameLst>
                                      </p:cBhvr>
                                      <p:tavLst>
                                        <p:tav tm="0">
                                          <p:val>
                                            <p:strVal val="hidden"/>
                                          </p:val>
                                        </p:tav>
                                        <p:tav tm="50000">
                                          <p:val>
                                            <p:strVal val="visible"/>
                                          </p:val>
                                        </p:tav>
                                      </p:tavLst>
                                    </p:anim>
                                  </p:childTnLst>
                                </p:cTn>
                              </p:par>
                            </p:childTnLst>
                          </p:cTn>
                        </p:par>
                        <p:par>
                          <p:cTn id="121" fill="hold">
                            <p:stCondLst>
                              <p:cond delay="5000"/>
                            </p:stCondLst>
                            <p:childTnLst>
                              <p:par>
                                <p:cTn id="122" presetID="1" presetClass="exit" presetSubtype="0" fill="hold" grpId="5" nodeType="afterEffect">
                                  <p:stCondLst>
                                    <p:cond delay="0"/>
                                  </p:stCondLst>
                                  <p:childTnLst>
                                    <p:set>
                                      <p:cBhvr>
                                        <p:cTn id="123" dur="1" fill="hold">
                                          <p:stCondLst>
                                            <p:cond delay="0"/>
                                          </p:stCondLst>
                                        </p:cTn>
                                        <p:tgtEl>
                                          <p:spTgt spid="22"/>
                                        </p:tgtEl>
                                        <p:attrNameLst>
                                          <p:attrName>style.visibility</p:attrName>
                                        </p:attrNameLst>
                                      </p:cBhvr>
                                      <p:to>
                                        <p:strVal val="hidden"/>
                                      </p:to>
                                    </p:set>
                                  </p:childTnLst>
                                </p:cTn>
                              </p:par>
                              <p:par>
                                <p:cTn id="124" presetID="22" presetClass="entr" presetSubtype="4" fill="hold" grpId="1" nodeType="withEffect">
                                  <p:stCondLst>
                                    <p:cond delay="0"/>
                                  </p:stCondLst>
                                  <p:childTnLst>
                                    <p:set>
                                      <p:cBhvr>
                                        <p:cTn id="125" dur="1" fill="hold">
                                          <p:stCondLst>
                                            <p:cond delay="0"/>
                                          </p:stCondLst>
                                        </p:cTn>
                                        <p:tgtEl>
                                          <p:spTgt spid="18"/>
                                        </p:tgtEl>
                                        <p:attrNameLst>
                                          <p:attrName>style.visibility</p:attrName>
                                        </p:attrNameLst>
                                      </p:cBhvr>
                                      <p:to>
                                        <p:strVal val="visible"/>
                                      </p:to>
                                    </p:set>
                                    <p:animEffect transition="in" filter="wipe(down)">
                                      <p:cBhvr>
                                        <p:cTn id="126" dur="500"/>
                                        <p:tgtEl>
                                          <p:spTgt spid="18"/>
                                        </p:tgtEl>
                                      </p:cBhvr>
                                    </p:animEffect>
                                  </p:childTnLst>
                                </p:cTn>
                              </p:par>
                              <p:par>
                                <p:cTn id="127" presetID="1" presetClass="entr" presetSubtype="0" fill="hold" grpId="3" nodeType="withEffect">
                                  <p:stCondLst>
                                    <p:cond delay="0"/>
                                  </p:stCondLst>
                                  <p:childTnLst>
                                    <p:set>
                                      <p:cBhvr>
                                        <p:cTn id="128" dur="1" fill="hold">
                                          <p:stCondLst>
                                            <p:cond delay="0"/>
                                          </p:stCondLst>
                                        </p:cTn>
                                        <p:tgtEl>
                                          <p:spTgt spid="23"/>
                                        </p:tgtEl>
                                        <p:attrNameLst>
                                          <p:attrName>style.visibility</p:attrName>
                                        </p:attrNameLst>
                                      </p:cBhvr>
                                      <p:to>
                                        <p:strVal val="visible"/>
                                      </p:to>
                                    </p:set>
                                  </p:childTnLst>
                                </p:cTn>
                              </p:par>
                              <p:par>
                                <p:cTn id="129" presetID="35" presetClass="emph" presetSubtype="0" repeatCount="2000" fill="hold" grpId="4" nodeType="withEffect">
                                  <p:stCondLst>
                                    <p:cond delay="0"/>
                                  </p:stCondLst>
                                  <p:childTnLst>
                                    <p:anim calcmode="discrete" valueType="str">
                                      <p:cBhvr>
                                        <p:cTn id="130" dur="1000" fill="hold"/>
                                        <p:tgtEl>
                                          <p:spTgt spid="23"/>
                                        </p:tgtEl>
                                        <p:attrNameLst>
                                          <p:attrName>style.visibility</p:attrName>
                                        </p:attrNameLst>
                                      </p:cBhvr>
                                      <p:tavLst>
                                        <p:tav tm="0">
                                          <p:val>
                                            <p:strVal val="hidden"/>
                                          </p:val>
                                        </p:tav>
                                        <p:tav tm="50000">
                                          <p:val>
                                            <p:strVal val="visible"/>
                                          </p:val>
                                        </p:tav>
                                      </p:tavLst>
                                    </p:anim>
                                  </p:childTnLst>
                                </p:cTn>
                              </p:par>
                            </p:childTnLst>
                          </p:cTn>
                        </p:par>
                        <p:par>
                          <p:cTn id="131" fill="hold">
                            <p:stCondLst>
                              <p:cond delay="5000"/>
                            </p:stCondLst>
                            <p:childTnLst>
                              <p:par>
                                <p:cTn id="132" presetID="1" presetClass="exit" presetSubtype="0" fill="hold" grpId="5" nodeType="afterEffect">
                                  <p:stCondLst>
                                    <p:cond delay="0"/>
                                  </p:stCondLst>
                                  <p:childTnLst>
                                    <p:set>
                                      <p:cBhvr>
                                        <p:cTn id="133" dur="1" fill="hold">
                                          <p:stCondLst>
                                            <p:cond delay="0"/>
                                          </p:stCondLst>
                                        </p:cTn>
                                        <p:tgtEl>
                                          <p:spTgt spid="23"/>
                                        </p:tgtEl>
                                        <p:attrNameLst>
                                          <p:attrName>style.visibility</p:attrName>
                                        </p:attrNameLst>
                                      </p:cBhvr>
                                      <p:to>
                                        <p:strVal val="hidden"/>
                                      </p:to>
                                    </p:set>
                                  </p:childTnLst>
                                </p:cTn>
                              </p:par>
                              <p:par>
                                <p:cTn id="134" presetID="22" presetClass="entr" presetSubtype="4" fill="hold" grpId="1" nodeType="with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wipe(down)">
                                      <p:cBhvr>
                                        <p:cTn id="136" dur="500"/>
                                        <p:tgtEl>
                                          <p:spTgt spid="19"/>
                                        </p:tgtEl>
                                      </p:cBhvr>
                                    </p:animEffect>
                                  </p:childTnLst>
                                </p:cTn>
                              </p:par>
                              <p:par>
                                <p:cTn id="137" presetID="1" presetClass="entr" presetSubtype="0" fill="hold" grpId="9" nodeType="withEffect">
                                  <p:stCondLst>
                                    <p:cond delay="0"/>
                                  </p:stCondLst>
                                  <p:childTnLst>
                                    <p:set>
                                      <p:cBhvr>
                                        <p:cTn id="138" dur="1" fill="hold">
                                          <p:stCondLst>
                                            <p:cond delay="0"/>
                                          </p:stCondLst>
                                        </p:cTn>
                                        <p:tgtEl>
                                          <p:spTgt spid="21"/>
                                        </p:tgtEl>
                                        <p:attrNameLst>
                                          <p:attrName>style.visibility</p:attrName>
                                        </p:attrNameLst>
                                      </p:cBhvr>
                                      <p:to>
                                        <p:strVal val="visible"/>
                                      </p:to>
                                    </p:set>
                                  </p:childTnLst>
                                </p:cTn>
                              </p:par>
                              <p:par>
                                <p:cTn id="139" presetID="35" presetClass="emph" presetSubtype="0" repeatCount="2000" fill="hold" grpId="10" nodeType="withEffect">
                                  <p:stCondLst>
                                    <p:cond delay="0"/>
                                  </p:stCondLst>
                                  <p:childTnLst>
                                    <p:anim calcmode="discrete" valueType="str">
                                      <p:cBhvr>
                                        <p:cTn id="140"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41" fill="hold">
                            <p:stCondLst>
                              <p:cond delay="5000"/>
                            </p:stCondLst>
                            <p:childTnLst>
                              <p:par>
                                <p:cTn id="142" presetID="1" presetClass="exit" presetSubtype="0" fill="hold" grpId="11" nodeType="afterEffect">
                                  <p:stCondLst>
                                    <p:cond delay="0"/>
                                  </p:stCondLst>
                                  <p:childTnLst>
                                    <p:set>
                                      <p:cBhvr>
                                        <p:cTn id="143" dur="1" fill="hold">
                                          <p:stCondLst>
                                            <p:cond delay="0"/>
                                          </p:stCondLst>
                                        </p:cTn>
                                        <p:tgtEl>
                                          <p:spTgt spid="21"/>
                                        </p:tgtEl>
                                        <p:attrNameLst>
                                          <p:attrName>style.visibility</p:attrName>
                                        </p:attrNameLst>
                                      </p:cBhvr>
                                      <p:to>
                                        <p:strVal val="hidden"/>
                                      </p:to>
                                    </p:set>
                                  </p:childTnLst>
                                </p:cTn>
                              </p:par>
                              <p:par>
                                <p:cTn id="144" presetID="22" presetClass="entr" presetSubtype="1" fill="hold" grpId="2" nodeType="withEffect">
                                  <p:stCondLst>
                                    <p:cond delay="0"/>
                                  </p:stCondLst>
                                  <p:childTnLst>
                                    <p:set>
                                      <p:cBhvr>
                                        <p:cTn id="145" dur="1" fill="hold">
                                          <p:stCondLst>
                                            <p:cond delay="0"/>
                                          </p:stCondLst>
                                        </p:cTn>
                                        <p:tgtEl>
                                          <p:spTgt spid="15"/>
                                        </p:tgtEl>
                                        <p:attrNameLst>
                                          <p:attrName>style.visibility</p:attrName>
                                        </p:attrNameLst>
                                      </p:cBhvr>
                                      <p:to>
                                        <p:strVal val="visible"/>
                                      </p:to>
                                    </p:set>
                                    <p:animEffect transition="in" filter="wipe(up)">
                                      <p:cBhvr>
                                        <p:cTn id="146" dur="1000"/>
                                        <p:tgtEl>
                                          <p:spTgt spid="15"/>
                                        </p:tgtEl>
                                      </p:cBhvr>
                                    </p:animEffect>
                                  </p:childTnLst>
                                </p:cTn>
                              </p:par>
                              <p:par>
                                <p:cTn id="147" presetID="1" presetClass="entr" presetSubtype="0" fill="hold" grpId="12" nodeType="withEffect">
                                  <p:stCondLst>
                                    <p:cond delay="0"/>
                                  </p:stCondLst>
                                  <p:childTnLst>
                                    <p:set>
                                      <p:cBhvr>
                                        <p:cTn id="148" dur="1" fill="hold">
                                          <p:stCondLst>
                                            <p:cond delay="0"/>
                                          </p:stCondLst>
                                        </p:cTn>
                                        <p:tgtEl>
                                          <p:spTgt spid="21"/>
                                        </p:tgtEl>
                                        <p:attrNameLst>
                                          <p:attrName>style.visibility</p:attrName>
                                        </p:attrNameLst>
                                      </p:cBhvr>
                                      <p:to>
                                        <p:strVal val="visible"/>
                                      </p:to>
                                    </p:set>
                                  </p:childTnLst>
                                </p:cTn>
                              </p:par>
                              <p:par>
                                <p:cTn id="149" presetID="35" presetClass="emph" presetSubtype="0" repeatCount="2000" fill="hold" grpId="13" nodeType="withEffect">
                                  <p:stCondLst>
                                    <p:cond delay="0"/>
                                  </p:stCondLst>
                                  <p:childTnLst>
                                    <p:anim calcmode="discrete" valueType="str">
                                      <p:cBhvr>
                                        <p:cTn id="150"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51" fill="hold">
                            <p:stCondLst>
                              <p:cond delay="5000"/>
                            </p:stCondLst>
                            <p:childTnLst>
                              <p:par>
                                <p:cTn id="152" presetID="1" presetClass="exit" presetSubtype="0" fill="hold" grpId="14" nodeType="afterEffect">
                                  <p:stCondLst>
                                    <p:cond delay="0"/>
                                  </p:stCondLst>
                                  <p:childTnLst>
                                    <p:set>
                                      <p:cBhvr>
                                        <p:cTn id="153" dur="1" fill="hold">
                                          <p:stCondLst>
                                            <p:cond delay="0"/>
                                          </p:stCondLst>
                                        </p:cTn>
                                        <p:tgtEl>
                                          <p:spTgt spid="21"/>
                                        </p:tgtEl>
                                        <p:attrNameLst>
                                          <p:attrName>style.visibility</p:attrName>
                                        </p:attrNameLst>
                                      </p:cBhvr>
                                      <p:to>
                                        <p:strVal val="hidden"/>
                                      </p:to>
                                    </p:set>
                                  </p:childTnLst>
                                </p:cTn>
                              </p:par>
                              <p:par>
                                <p:cTn id="154" presetID="22" presetClass="entr" presetSubtype="1" fill="hold" grpId="2" nodeType="withEffect">
                                  <p:stCondLst>
                                    <p:cond delay="0"/>
                                  </p:stCondLst>
                                  <p:childTnLst>
                                    <p:set>
                                      <p:cBhvr>
                                        <p:cTn id="155" dur="1" fill="hold">
                                          <p:stCondLst>
                                            <p:cond delay="0"/>
                                          </p:stCondLst>
                                        </p:cTn>
                                        <p:tgtEl>
                                          <p:spTgt spid="24"/>
                                        </p:tgtEl>
                                        <p:attrNameLst>
                                          <p:attrName>style.visibility</p:attrName>
                                        </p:attrNameLst>
                                      </p:cBhvr>
                                      <p:to>
                                        <p:strVal val="visible"/>
                                      </p:to>
                                    </p:set>
                                    <p:animEffect transition="in" filter="wipe(up)">
                                      <p:cBhvr>
                                        <p:cTn id="156" dur="1000"/>
                                        <p:tgtEl>
                                          <p:spTgt spid="24"/>
                                        </p:tgtEl>
                                      </p:cBhvr>
                                    </p:animEffect>
                                  </p:childTnLst>
                                </p:cTn>
                              </p:par>
                              <p:par>
                                <p:cTn id="157" presetID="1" presetClass="entr" presetSubtype="0" fill="hold" grpId="16" nodeType="withEffect">
                                  <p:stCondLst>
                                    <p:cond delay="0"/>
                                  </p:stCondLst>
                                  <p:childTnLst>
                                    <p:set>
                                      <p:cBhvr>
                                        <p:cTn id="158" dur="1" fill="hold">
                                          <p:stCondLst>
                                            <p:cond delay="0"/>
                                          </p:stCondLst>
                                        </p:cTn>
                                        <p:tgtEl>
                                          <p:spTgt spid="20"/>
                                        </p:tgtEl>
                                        <p:attrNameLst>
                                          <p:attrName>style.visibility</p:attrName>
                                        </p:attrNameLst>
                                      </p:cBhvr>
                                      <p:to>
                                        <p:strVal val="visible"/>
                                      </p:to>
                                    </p:set>
                                  </p:childTnLst>
                                </p:cTn>
                              </p:par>
                              <p:par>
                                <p:cTn id="159" presetID="35" presetClass="emph" presetSubtype="0" repeatCount="2000" fill="hold" grpId="17" nodeType="withEffect">
                                  <p:stCondLst>
                                    <p:cond delay="0"/>
                                  </p:stCondLst>
                                  <p:childTnLst>
                                    <p:anim calcmode="discrete" valueType="str">
                                      <p:cBhvr>
                                        <p:cTn id="160"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61" fill="hold">
                            <p:stCondLst>
                              <p:cond delay="5000"/>
                            </p:stCondLst>
                            <p:childTnLst>
                              <p:par>
                                <p:cTn id="162" presetID="22" presetClass="entr" presetSubtype="4" fill="hold" grpId="2" nodeType="afterEffect">
                                  <p:stCondLst>
                                    <p:cond delay="0"/>
                                  </p:stCondLst>
                                  <p:childTnLst>
                                    <p:set>
                                      <p:cBhvr>
                                        <p:cTn id="163" dur="1" fill="hold">
                                          <p:stCondLst>
                                            <p:cond delay="0"/>
                                          </p:stCondLst>
                                        </p:cTn>
                                        <p:tgtEl>
                                          <p:spTgt spid="16"/>
                                        </p:tgtEl>
                                        <p:attrNameLst>
                                          <p:attrName>style.visibility</p:attrName>
                                        </p:attrNameLst>
                                      </p:cBhvr>
                                      <p:to>
                                        <p:strVal val="visible"/>
                                      </p:to>
                                    </p:set>
                                    <p:animEffect transition="in" filter="wipe(down)">
                                      <p:cBhvr>
                                        <p:cTn id="164" dur="1000"/>
                                        <p:tgtEl>
                                          <p:spTgt spid="16"/>
                                        </p:tgtEl>
                                      </p:cBhvr>
                                    </p:animEffect>
                                  </p:childTnLst>
                                </p:cTn>
                              </p:par>
                              <p:par>
                                <p:cTn id="165" presetID="1" presetClass="entr" presetSubtype="0" fill="hold" grpId="6" nodeType="withEffect">
                                  <p:stCondLst>
                                    <p:cond delay="0"/>
                                  </p:stCondLst>
                                  <p:childTnLst>
                                    <p:set>
                                      <p:cBhvr>
                                        <p:cTn id="166" dur="1" fill="hold">
                                          <p:stCondLst>
                                            <p:cond delay="0"/>
                                          </p:stCondLst>
                                        </p:cTn>
                                        <p:tgtEl>
                                          <p:spTgt spid="20"/>
                                        </p:tgtEl>
                                        <p:attrNameLst>
                                          <p:attrName>style.visibility</p:attrName>
                                        </p:attrNameLst>
                                      </p:cBhvr>
                                      <p:to>
                                        <p:strVal val="visible"/>
                                      </p:to>
                                    </p:set>
                                  </p:childTnLst>
                                </p:cTn>
                              </p:par>
                              <p:par>
                                <p:cTn id="167" presetID="35" presetClass="emph" presetSubtype="0" repeatCount="2000" fill="hold" grpId="7" nodeType="withEffect">
                                  <p:stCondLst>
                                    <p:cond delay="0"/>
                                  </p:stCondLst>
                                  <p:childTnLst>
                                    <p:anim calcmode="discrete" valueType="str">
                                      <p:cBhvr>
                                        <p:cTn id="168"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69" fill="hold">
                            <p:stCondLst>
                              <p:cond delay="6000"/>
                            </p:stCondLst>
                            <p:childTnLst>
                              <p:par>
                                <p:cTn id="170" presetID="1" presetClass="exit" presetSubtype="0" fill="hold" grpId="8" nodeType="afterEffect">
                                  <p:stCondLst>
                                    <p:cond delay="0"/>
                                  </p:stCondLst>
                                  <p:childTnLst>
                                    <p:set>
                                      <p:cBhvr>
                                        <p:cTn id="171" dur="1" fill="hold">
                                          <p:stCondLst>
                                            <p:cond delay="0"/>
                                          </p:stCondLst>
                                        </p:cTn>
                                        <p:tgtEl>
                                          <p:spTgt spid="20"/>
                                        </p:tgtEl>
                                        <p:attrNameLst>
                                          <p:attrName>style.visibility</p:attrName>
                                        </p:attrNameLst>
                                      </p:cBhvr>
                                      <p:to>
                                        <p:strVal val="hidden"/>
                                      </p:to>
                                    </p:set>
                                  </p:childTnLst>
                                </p:cTn>
                              </p:par>
                              <p:par>
                                <p:cTn id="172" presetID="22" presetClass="entr" presetSubtype="4" fill="hold" grpId="2" nodeType="withEffect">
                                  <p:stCondLst>
                                    <p:cond delay="0"/>
                                  </p:stCondLst>
                                  <p:childTnLst>
                                    <p:set>
                                      <p:cBhvr>
                                        <p:cTn id="173" dur="1" fill="hold">
                                          <p:stCondLst>
                                            <p:cond delay="0"/>
                                          </p:stCondLst>
                                        </p:cTn>
                                        <p:tgtEl>
                                          <p:spTgt spid="17"/>
                                        </p:tgtEl>
                                        <p:attrNameLst>
                                          <p:attrName>style.visibility</p:attrName>
                                        </p:attrNameLst>
                                      </p:cBhvr>
                                      <p:to>
                                        <p:strVal val="visible"/>
                                      </p:to>
                                    </p:set>
                                    <p:animEffect transition="in" filter="wipe(down)">
                                      <p:cBhvr>
                                        <p:cTn id="174" dur="1000"/>
                                        <p:tgtEl>
                                          <p:spTgt spid="17"/>
                                        </p:tgtEl>
                                      </p:cBhvr>
                                    </p:animEffect>
                                  </p:childTnLst>
                                </p:cTn>
                              </p:par>
                              <p:par>
                                <p:cTn id="175" presetID="1" presetClass="entr" presetSubtype="0" fill="hold" grpId="6" nodeType="withEffect">
                                  <p:stCondLst>
                                    <p:cond delay="0"/>
                                  </p:stCondLst>
                                  <p:childTnLst>
                                    <p:set>
                                      <p:cBhvr>
                                        <p:cTn id="176" dur="1" fill="hold">
                                          <p:stCondLst>
                                            <p:cond delay="0"/>
                                          </p:stCondLst>
                                        </p:cTn>
                                        <p:tgtEl>
                                          <p:spTgt spid="22"/>
                                        </p:tgtEl>
                                        <p:attrNameLst>
                                          <p:attrName>style.visibility</p:attrName>
                                        </p:attrNameLst>
                                      </p:cBhvr>
                                      <p:to>
                                        <p:strVal val="visible"/>
                                      </p:to>
                                    </p:set>
                                  </p:childTnLst>
                                </p:cTn>
                              </p:par>
                              <p:par>
                                <p:cTn id="177" presetID="35" presetClass="emph" presetSubtype="0" repeatCount="2000" fill="hold" grpId="7" nodeType="withEffect">
                                  <p:stCondLst>
                                    <p:cond delay="0"/>
                                  </p:stCondLst>
                                  <p:childTnLst>
                                    <p:anim calcmode="discrete" valueType="str">
                                      <p:cBhvr>
                                        <p:cTn id="178" dur="1000" fill="hold"/>
                                        <p:tgtEl>
                                          <p:spTgt spid="22"/>
                                        </p:tgtEl>
                                        <p:attrNameLst>
                                          <p:attrName>style.visibility</p:attrName>
                                        </p:attrNameLst>
                                      </p:cBhvr>
                                      <p:tavLst>
                                        <p:tav tm="0">
                                          <p:val>
                                            <p:strVal val="hidden"/>
                                          </p:val>
                                        </p:tav>
                                        <p:tav tm="50000">
                                          <p:val>
                                            <p:strVal val="visible"/>
                                          </p:val>
                                        </p:tav>
                                      </p:tavLst>
                                    </p:anim>
                                  </p:childTnLst>
                                </p:cTn>
                              </p:par>
                            </p:childTnLst>
                          </p:cTn>
                        </p:par>
                        <p:par>
                          <p:cTn id="179" fill="hold">
                            <p:stCondLst>
                              <p:cond delay="6000"/>
                            </p:stCondLst>
                            <p:childTnLst>
                              <p:par>
                                <p:cTn id="180" presetID="1" presetClass="exit" presetSubtype="0" fill="hold" grpId="8" nodeType="afterEffect">
                                  <p:stCondLst>
                                    <p:cond delay="0"/>
                                  </p:stCondLst>
                                  <p:childTnLst>
                                    <p:set>
                                      <p:cBhvr>
                                        <p:cTn id="181" dur="1" fill="hold">
                                          <p:stCondLst>
                                            <p:cond delay="0"/>
                                          </p:stCondLst>
                                        </p:cTn>
                                        <p:tgtEl>
                                          <p:spTgt spid="22"/>
                                        </p:tgtEl>
                                        <p:attrNameLst>
                                          <p:attrName>style.visibility</p:attrName>
                                        </p:attrNameLst>
                                      </p:cBhvr>
                                      <p:to>
                                        <p:strVal val="hidden"/>
                                      </p:to>
                                    </p:set>
                                  </p:childTnLst>
                                </p:cTn>
                              </p:par>
                              <p:par>
                                <p:cTn id="182" presetID="22" presetClass="entr" presetSubtype="4" fill="hold" grpId="2" nodeType="withEffect">
                                  <p:stCondLst>
                                    <p:cond delay="0"/>
                                  </p:stCondLst>
                                  <p:childTnLst>
                                    <p:set>
                                      <p:cBhvr>
                                        <p:cTn id="183" dur="1" fill="hold">
                                          <p:stCondLst>
                                            <p:cond delay="0"/>
                                          </p:stCondLst>
                                        </p:cTn>
                                        <p:tgtEl>
                                          <p:spTgt spid="18"/>
                                        </p:tgtEl>
                                        <p:attrNameLst>
                                          <p:attrName>style.visibility</p:attrName>
                                        </p:attrNameLst>
                                      </p:cBhvr>
                                      <p:to>
                                        <p:strVal val="visible"/>
                                      </p:to>
                                    </p:set>
                                    <p:animEffect transition="in" filter="wipe(down)">
                                      <p:cBhvr>
                                        <p:cTn id="184" dur="1000"/>
                                        <p:tgtEl>
                                          <p:spTgt spid="18"/>
                                        </p:tgtEl>
                                      </p:cBhvr>
                                    </p:animEffect>
                                  </p:childTnLst>
                                </p:cTn>
                              </p:par>
                              <p:par>
                                <p:cTn id="185" presetID="1" presetClass="entr" presetSubtype="0" fill="hold" grpId="6" nodeType="withEffect">
                                  <p:stCondLst>
                                    <p:cond delay="0"/>
                                  </p:stCondLst>
                                  <p:childTnLst>
                                    <p:set>
                                      <p:cBhvr>
                                        <p:cTn id="186" dur="1" fill="hold">
                                          <p:stCondLst>
                                            <p:cond delay="0"/>
                                          </p:stCondLst>
                                        </p:cTn>
                                        <p:tgtEl>
                                          <p:spTgt spid="23"/>
                                        </p:tgtEl>
                                        <p:attrNameLst>
                                          <p:attrName>style.visibility</p:attrName>
                                        </p:attrNameLst>
                                      </p:cBhvr>
                                      <p:to>
                                        <p:strVal val="visible"/>
                                      </p:to>
                                    </p:set>
                                  </p:childTnLst>
                                </p:cTn>
                              </p:par>
                              <p:par>
                                <p:cTn id="187" presetID="35" presetClass="emph" presetSubtype="0" repeatCount="2000" fill="hold" grpId="7" nodeType="withEffect">
                                  <p:stCondLst>
                                    <p:cond delay="0"/>
                                  </p:stCondLst>
                                  <p:childTnLst>
                                    <p:anim calcmode="discrete" valueType="str">
                                      <p:cBhvr>
                                        <p:cTn id="188" dur="1000" fill="hold"/>
                                        <p:tgtEl>
                                          <p:spTgt spid="23"/>
                                        </p:tgtEl>
                                        <p:attrNameLst>
                                          <p:attrName>style.visibility</p:attrName>
                                        </p:attrNameLst>
                                      </p:cBhvr>
                                      <p:tavLst>
                                        <p:tav tm="0">
                                          <p:val>
                                            <p:strVal val="hidden"/>
                                          </p:val>
                                        </p:tav>
                                        <p:tav tm="50000">
                                          <p:val>
                                            <p:strVal val="visible"/>
                                          </p:val>
                                        </p:tav>
                                      </p:tavLst>
                                    </p:anim>
                                  </p:childTnLst>
                                </p:cTn>
                              </p:par>
                            </p:childTnLst>
                          </p:cTn>
                        </p:par>
                        <p:par>
                          <p:cTn id="189" fill="hold">
                            <p:stCondLst>
                              <p:cond delay="6000"/>
                            </p:stCondLst>
                            <p:childTnLst>
                              <p:par>
                                <p:cTn id="190" presetID="1" presetClass="exit" presetSubtype="0" fill="hold" grpId="8" nodeType="afterEffect">
                                  <p:stCondLst>
                                    <p:cond delay="0"/>
                                  </p:stCondLst>
                                  <p:childTnLst>
                                    <p:set>
                                      <p:cBhvr>
                                        <p:cTn id="191" dur="1" fill="hold">
                                          <p:stCondLst>
                                            <p:cond delay="0"/>
                                          </p:stCondLst>
                                        </p:cTn>
                                        <p:tgtEl>
                                          <p:spTgt spid="23"/>
                                        </p:tgtEl>
                                        <p:attrNameLst>
                                          <p:attrName>style.visibility</p:attrName>
                                        </p:attrNameLst>
                                      </p:cBhvr>
                                      <p:to>
                                        <p:strVal val="hidden"/>
                                      </p:to>
                                    </p:set>
                                  </p:childTnLst>
                                </p:cTn>
                              </p:par>
                              <p:par>
                                <p:cTn id="192" presetID="22" presetClass="entr" presetSubtype="4" fill="hold" grpId="2" nodeType="withEffect">
                                  <p:stCondLst>
                                    <p:cond delay="0"/>
                                  </p:stCondLst>
                                  <p:childTnLst>
                                    <p:set>
                                      <p:cBhvr>
                                        <p:cTn id="193" dur="1" fill="hold">
                                          <p:stCondLst>
                                            <p:cond delay="0"/>
                                          </p:stCondLst>
                                        </p:cTn>
                                        <p:tgtEl>
                                          <p:spTgt spid="19"/>
                                        </p:tgtEl>
                                        <p:attrNameLst>
                                          <p:attrName>style.visibility</p:attrName>
                                        </p:attrNameLst>
                                      </p:cBhvr>
                                      <p:to>
                                        <p:strVal val="visible"/>
                                      </p:to>
                                    </p:set>
                                    <p:animEffect transition="in" filter="wipe(down)">
                                      <p:cBhvr>
                                        <p:cTn id="194" dur="1000"/>
                                        <p:tgtEl>
                                          <p:spTgt spid="19"/>
                                        </p:tgtEl>
                                      </p:cBhvr>
                                    </p:animEffect>
                                  </p:childTnLst>
                                </p:cTn>
                              </p:par>
                              <p:par>
                                <p:cTn id="195" presetID="1" presetClass="entr" presetSubtype="0" fill="hold" grpId="15" nodeType="withEffect">
                                  <p:stCondLst>
                                    <p:cond delay="0"/>
                                  </p:stCondLst>
                                  <p:childTnLst>
                                    <p:set>
                                      <p:cBhvr>
                                        <p:cTn id="196" dur="1" fill="hold">
                                          <p:stCondLst>
                                            <p:cond delay="0"/>
                                          </p:stCondLst>
                                        </p:cTn>
                                        <p:tgtEl>
                                          <p:spTgt spid="21"/>
                                        </p:tgtEl>
                                        <p:attrNameLst>
                                          <p:attrName>style.visibility</p:attrName>
                                        </p:attrNameLst>
                                      </p:cBhvr>
                                      <p:to>
                                        <p:strVal val="visible"/>
                                      </p:to>
                                    </p:set>
                                  </p:childTnLst>
                                </p:cTn>
                              </p:par>
                              <p:par>
                                <p:cTn id="197" presetID="35" presetClass="emph" presetSubtype="0" repeatCount="2000" fill="hold" grpId="16" nodeType="withEffect">
                                  <p:stCondLst>
                                    <p:cond delay="0"/>
                                  </p:stCondLst>
                                  <p:childTnLst>
                                    <p:anim calcmode="discrete" valueType="str">
                                      <p:cBhvr>
                                        <p:cTn id="198"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99" fill="hold">
                            <p:stCondLst>
                              <p:cond delay="6000"/>
                            </p:stCondLst>
                            <p:childTnLst>
                              <p:par>
                                <p:cTn id="200" presetID="1" presetClass="exit" presetSubtype="0" fill="hold" grpId="17" nodeType="afterEffect">
                                  <p:stCondLst>
                                    <p:cond delay="0"/>
                                  </p:stCondLst>
                                  <p:childTnLst>
                                    <p:set>
                                      <p:cBhvr>
                                        <p:cTn id="201" dur="1" fill="hold">
                                          <p:stCondLst>
                                            <p:cond delay="0"/>
                                          </p:stCondLst>
                                        </p:cTn>
                                        <p:tgtEl>
                                          <p:spTgt spid="21"/>
                                        </p:tgtEl>
                                        <p:attrNameLst>
                                          <p:attrName>style.visibility</p:attrName>
                                        </p:attrNameLst>
                                      </p:cBhvr>
                                      <p:to>
                                        <p:strVal val="hidden"/>
                                      </p:to>
                                    </p:set>
                                  </p:childTnLst>
                                </p:cTn>
                              </p:par>
                              <p:par>
                                <p:cTn id="202" presetID="22" presetClass="entr" presetSubtype="1" fill="hold" grpId="3" nodeType="withEffect">
                                  <p:stCondLst>
                                    <p:cond delay="0"/>
                                  </p:stCondLst>
                                  <p:childTnLst>
                                    <p:set>
                                      <p:cBhvr>
                                        <p:cTn id="203" dur="1" fill="hold">
                                          <p:stCondLst>
                                            <p:cond delay="0"/>
                                          </p:stCondLst>
                                        </p:cTn>
                                        <p:tgtEl>
                                          <p:spTgt spid="15"/>
                                        </p:tgtEl>
                                        <p:attrNameLst>
                                          <p:attrName>style.visibility</p:attrName>
                                        </p:attrNameLst>
                                      </p:cBhvr>
                                      <p:to>
                                        <p:strVal val="visible"/>
                                      </p:to>
                                    </p:set>
                                    <p:animEffect transition="in" filter="wipe(up)">
                                      <p:cBhvr>
                                        <p:cTn id="204" dur="1000"/>
                                        <p:tgtEl>
                                          <p:spTgt spid="15"/>
                                        </p:tgtEl>
                                      </p:cBhvr>
                                    </p:animEffect>
                                  </p:childTnLst>
                                </p:cTn>
                              </p:par>
                              <p:par>
                                <p:cTn id="205" presetID="1" presetClass="entr" presetSubtype="0" fill="hold" grpId="18" nodeType="withEffect">
                                  <p:stCondLst>
                                    <p:cond delay="0"/>
                                  </p:stCondLst>
                                  <p:childTnLst>
                                    <p:set>
                                      <p:cBhvr>
                                        <p:cTn id="206" dur="1" fill="hold">
                                          <p:stCondLst>
                                            <p:cond delay="0"/>
                                          </p:stCondLst>
                                        </p:cTn>
                                        <p:tgtEl>
                                          <p:spTgt spid="21"/>
                                        </p:tgtEl>
                                        <p:attrNameLst>
                                          <p:attrName>style.visibility</p:attrName>
                                        </p:attrNameLst>
                                      </p:cBhvr>
                                      <p:to>
                                        <p:strVal val="visible"/>
                                      </p:to>
                                    </p:set>
                                  </p:childTnLst>
                                </p:cTn>
                              </p:par>
                              <p:par>
                                <p:cTn id="207" presetID="35" presetClass="emph" presetSubtype="0" repeatCount="2000" fill="hold" grpId="19" nodeType="withEffect">
                                  <p:stCondLst>
                                    <p:cond delay="0"/>
                                  </p:stCondLst>
                                  <p:childTnLst>
                                    <p:anim calcmode="discrete" valueType="str">
                                      <p:cBhvr>
                                        <p:cTn id="208"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209" fill="hold">
                            <p:stCondLst>
                              <p:cond delay="6000"/>
                            </p:stCondLst>
                            <p:childTnLst>
                              <p:par>
                                <p:cTn id="210" presetID="1" presetClass="exit" presetSubtype="0" fill="hold" grpId="20" nodeType="afterEffect">
                                  <p:stCondLst>
                                    <p:cond delay="0"/>
                                  </p:stCondLst>
                                  <p:childTnLst>
                                    <p:set>
                                      <p:cBhvr>
                                        <p:cTn id="211" dur="1" fill="hold">
                                          <p:stCondLst>
                                            <p:cond delay="0"/>
                                          </p:stCondLst>
                                        </p:cTn>
                                        <p:tgtEl>
                                          <p:spTgt spid="21"/>
                                        </p:tgtEl>
                                        <p:attrNameLst>
                                          <p:attrName>style.visibility</p:attrName>
                                        </p:attrNameLst>
                                      </p:cBhvr>
                                      <p:to>
                                        <p:strVal val="hidden"/>
                                      </p:to>
                                    </p:set>
                                  </p:childTnLst>
                                </p:cTn>
                              </p:par>
                              <p:par>
                                <p:cTn id="212" presetID="22" presetClass="entr" presetSubtype="4" fill="hold" grpId="3" nodeType="withEffect">
                                  <p:stCondLst>
                                    <p:cond delay="0"/>
                                  </p:stCondLst>
                                  <p:childTnLst>
                                    <p:set>
                                      <p:cBhvr>
                                        <p:cTn id="213" dur="1" fill="hold">
                                          <p:stCondLst>
                                            <p:cond delay="0"/>
                                          </p:stCondLst>
                                        </p:cTn>
                                        <p:tgtEl>
                                          <p:spTgt spid="16"/>
                                        </p:tgtEl>
                                        <p:attrNameLst>
                                          <p:attrName>style.visibility</p:attrName>
                                        </p:attrNameLst>
                                      </p:cBhvr>
                                      <p:to>
                                        <p:strVal val="visible"/>
                                      </p:to>
                                    </p:set>
                                    <p:animEffect transition="in" filter="wipe(down)">
                                      <p:cBhvr>
                                        <p:cTn id="214" dur="1000"/>
                                        <p:tgtEl>
                                          <p:spTgt spid="16"/>
                                        </p:tgtEl>
                                      </p:cBhvr>
                                    </p:animEffect>
                                  </p:childTnLst>
                                </p:cTn>
                              </p:par>
                              <p:par>
                                <p:cTn id="215" presetID="1" presetClass="entr" presetSubtype="0" fill="hold" grpId="9" nodeType="withEffect">
                                  <p:stCondLst>
                                    <p:cond delay="0"/>
                                  </p:stCondLst>
                                  <p:childTnLst>
                                    <p:set>
                                      <p:cBhvr>
                                        <p:cTn id="216" dur="1" fill="hold">
                                          <p:stCondLst>
                                            <p:cond delay="0"/>
                                          </p:stCondLst>
                                        </p:cTn>
                                        <p:tgtEl>
                                          <p:spTgt spid="20"/>
                                        </p:tgtEl>
                                        <p:attrNameLst>
                                          <p:attrName>style.visibility</p:attrName>
                                        </p:attrNameLst>
                                      </p:cBhvr>
                                      <p:to>
                                        <p:strVal val="visible"/>
                                      </p:to>
                                    </p:set>
                                  </p:childTnLst>
                                </p:cTn>
                              </p:par>
                              <p:par>
                                <p:cTn id="217" presetID="35" presetClass="emph" presetSubtype="0" repeatCount="2000" fill="hold" grpId="10" nodeType="withEffect">
                                  <p:stCondLst>
                                    <p:cond delay="0"/>
                                  </p:stCondLst>
                                  <p:childTnLst>
                                    <p:anim calcmode="discrete" valueType="str">
                                      <p:cBhvr>
                                        <p:cTn id="218"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219" fill="hold">
                            <p:stCondLst>
                              <p:cond delay="6000"/>
                            </p:stCondLst>
                            <p:childTnLst>
                              <p:par>
                                <p:cTn id="220" presetID="1" presetClass="exit" presetSubtype="0" fill="hold" grpId="11" nodeType="afterEffect">
                                  <p:stCondLst>
                                    <p:cond delay="0"/>
                                  </p:stCondLst>
                                  <p:childTnLst>
                                    <p:set>
                                      <p:cBhvr>
                                        <p:cTn id="221" dur="1" fill="hold">
                                          <p:stCondLst>
                                            <p:cond delay="0"/>
                                          </p:stCondLst>
                                        </p:cTn>
                                        <p:tgtEl>
                                          <p:spTgt spid="20"/>
                                        </p:tgtEl>
                                        <p:attrNameLst>
                                          <p:attrName>style.visibility</p:attrName>
                                        </p:attrNameLst>
                                      </p:cBhvr>
                                      <p:to>
                                        <p:strVal val="hidden"/>
                                      </p:to>
                                    </p:set>
                                  </p:childTnLst>
                                </p:cTn>
                              </p:par>
                              <p:par>
                                <p:cTn id="222" presetID="22" presetClass="entr" presetSubtype="4" fill="hold" grpId="3" nodeType="withEffect">
                                  <p:stCondLst>
                                    <p:cond delay="0"/>
                                  </p:stCondLst>
                                  <p:childTnLst>
                                    <p:set>
                                      <p:cBhvr>
                                        <p:cTn id="223" dur="1" fill="hold">
                                          <p:stCondLst>
                                            <p:cond delay="0"/>
                                          </p:stCondLst>
                                        </p:cTn>
                                        <p:tgtEl>
                                          <p:spTgt spid="17"/>
                                        </p:tgtEl>
                                        <p:attrNameLst>
                                          <p:attrName>style.visibility</p:attrName>
                                        </p:attrNameLst>
                                      </p:cBhvr>
                                      <p:to>
                                        <p:strVal val="visible"/>
                                      </p:to>
                                    </p:set>
                                    <p:animEffect transition="in" filter="wipe(down)">
                                      <p:cBhvr>
                                        <p:cTn id="224" dur="500"/>
                                        <p:tgtEl>
                                          <p:spTgt spid="17"/>
                                        </p:tgtEl>
                                      </p:cBhvr>
                                    </p:animEffect>
                                  </p:childTnLst>
                                </p:cTn>
                              </p:par>
                              <p:par>
                                <p:cTn id="225" presetID="1" presetClass="entr" presetSubtype="0" fill="hold" grpId="9" nodeType="withEffect">
                                  <p:stCondLst>
                                    <p:cond delay="0"/>
                                  </p:stCondLst>
                                  <p:childTnLst>
                                    <p:set>
                                      <p:cBhvr>
                                        <p:cTn id="226" dur="1" fill="hold">
                                          <p:stCondLst>
                                            <p:cond delay="0"/>
                                          </p:stCondLst>
                                        </p:cTn>
                                        <p:tgtEl>
                                          <p:spTgt spid="22"/>
                                        </p:tgtEl>
                                        <p:attrNameLst>
                                          <p:attrName>style.visibility</p:attrName>
                                        </p:attrNameLst>
                                      </p:cBhvr>
                                      <p:to>
                                        <p:strVal val="visible"/>
                                      </p:to>
                                    </p:set>
                                  </p:childTnLst>
                                </p:cTn>
                              </p:par>
                              <p:par>
                                <p:cTn id="227" presetID="35" presetClass="emph" presetSubtype="0" repeatCount="2000" fill="hold" grpId="10" nodeType="withEffect">
                                  <p:stCondLst>
                                    <p:cond delay="0"/>
                                  </p:stCondLst>
                                  <p:childTnLst>
                                    <p:anim calcmode="discrete" valueType="str">
                                      <p:cBhvr>
                                        <p:cTn id="228" dur="1000" fill="hold"/>
                                        <p:tgtEl>
                                          <p:spTgt spid="22"/>
                                        </p:tgtEl>
                                        <p:attrNameLst>
                                          <p:attrName>style.visibility</p:attrName>
                                        </p:attrNameLst>
                                      </p:cBhvr>
                                      <p:tavLst>
                                        <p:tav tm="0">
                                          <p:val>
                                            <p:strVal val="hidden"/>
                                          </p:val>
                                        </p:tav>
                                        <p:tav tm="50000">
                                          <p:val>
                                            <p:strVal val="visible"/>
                                          </p:val>
                                        </p:tav>
                                      </p:tavLst>
                                    </p:anim>
                                  </p:childTnLst>
                                </p:cTn>
                              </p:par>
                            </p:childTnLst>
                          </p:cTn>
                        </p:par>
                        <p:par>
                          <p:cTn id="229" fill="hold">
                            <p:stCondLst>
                              <p:cond delay="6000"/>
                            </p:stCondLst>
                            <p:childTnLst>
                              <p:par>
                                <p:cTn id="230" presetID="1" presetClass="exit" presetSubtype="0" fill="hold" grpId="11" nodeType="afterEffect">
                                  <p:stCondLst>
                                    <p:cond delay="0"/>
                                  </p:stCondLst>
                                  <p:childTnLst>
                                    <p:set>
                                      <p:cBhvr>
                                        <p:cTn id="231" dur="1" fill="hold">
                                          <p:stCondLst>
                                            <p:cond delay="0"/>
                                          </p:stCondLst>
                                        </p:cTn>
                                        <p:tgtEl>
                                          <p:spTgt spid="22"/>
                                        </p:tgtEl>
                                        <p:attrNameLst>
                                          <p:attrName>style.visibility</p:attrName>
                                        </p:attrNameLst>
                                      </p:cBhvr>
                                      <p:to>
                                        <p:strVal val="hidden"/>
                                      </p:to>
                                    </p:set>
                                  </p:childTnLst>
                                </p:cTn>
                              </p:par>
                              <p:par>
                                <p:cTn id="232" presetID="22" presetClass="entr" presetSubtype="4" fill="hold" grpId="3" nodeType="withEffect">
                                  <p:stCondLst>
                                    <p:cond delay="0"/>
                                  </p:stCondLst>
                                  <p:childTnLst>
                                    <p:set>
                                      <p:cBhvr>
                                        <p:cTn id="233" dur="1" fill="hold">
                                          <p:stCondLst>
                                            <p:cond delay="0"/>
                                          </p:stCondLst>
                                        </p:cTn>
                                        <p:tgtEl>
                                          <p:spTgt spid="18"/>
                                        </p:tgtEl>
                                        <p:attrNameLst>
                                          <p:attrName>style.visibility</p:attrName>
                                        </p:attrNameLst>
                                      </p:cBhvr>
                                      <p:to>
                                        <p:strVal val="visible"/>
                                      </p:to>
                                    </p:set>
                                    <p:animEffect transition="in" filter="wipe(down)">
                                      <p:cBhvr>
                                        <p:cTn id="234" dur="1000"/>
                                        <p:tgtEl>
                                          <p:spTgt spid="18"/>
                                        </p:tgtEl>
                                      </p:cBhvr>
                                    </p:animEffect>
                                  </p:childTnLst>
                                </p:cTn>
                              </p:par>
                              <p:par>
                                <p:cTn id="235" presetID="1" presetClass="entr" presetSubtype="0" fill="hold" grpId="9" nodeType="withEffect">
                                  <p:stCondLst>
                                    <p:cond delay="0"/>
                                  </p:stCondLst>
                                  <p:childTnLst>
                                    <p:set>
                                      <p:cBhvr>
                                        <p:cTn id="236" dur="1" fill="hold">
                                          <p:stCondLst>
                                            <p:cond delay="0"/>
                                          </p:stCondLst>
                                        </p:cTn>
                                        <p:tgtEl>
                                          <p:spTgt spid="23"/>
                                        </p:tgtEl>
                                        <p:attrNameLst>
                                          <p:attrName>style.visibility</p:attrName>
                                        </p:attrNameLst>
                                      </p:cBhvr>
                                      <p:to>
                                        <p:strVal val="visible"/>
                                      </p:to>
                                    </p:set>
                                  </p:childTnLst>
                                </p:cTn>
                              </p:par>
                              <p:par>
                                <p:cTn id="237" presetID="35" presetClass="emph" presetSubtype="0" repeatCount="2000" fill="hold" grpId="10" nodeType="withEffect">
                                  <p:stCondLst>
                                    <p:cond delay="0"/>
                                  </p:stCondLst>
                                  <p:childTnLst>
                                    <p:anim calcmode="discrete" valueType="str">
                                      <p:cBhvr>
                                        <p:cTn id="238" dur="1000" fill="hold"/>
                                        <p:tgtEl>
                                          <p:spTgt spid="23"/>
                                        </p:tgtEl>
                                        <p:attrNameLst>
                                          <p:attrName>style.visibility</p:attrName>
                                        </p:attrNameLst>
                                      </p:cBhvr>
                                      <p:tavLst>
                                        <p:tav tm="0">
                                          <p:val>
                                            <p:strVal val="hidden"/>
                                          </p:val>
                                        </p:tav>
                                        <p:tav tm="50000">
                                          <p:val>
                                            <p:strVal val="visible"/>
                                          </p:val>
                                        </p:tav>
                                      </p:tavLst>
                                    </p:anim>
                                  </p:childTnLst>
                                </p:cTn>
                              </p:par>
                            </p:childTnLst>
                          </p:cTn>
                        </p:par>
                        <p:par>
                          <p:cTn id="239" fill="hold">
                            <p:stCondLst>
                              <p:cond delay="6000"/>
                            </p:stCondLst>
                            <p:childTnLst>
                              <p:par>
                                <p:cTn id="240" presetID="1" presetClass="exit" presetSubtype="0" fill="hold" grpId="11" nodeType="afterEffect">
                                  <p:stCondLst>
                                    <p:cond delay="0"/>
                                  </p:stCondLst>
                                  <p:childTnLst>
                                    <p:set>
                                      <p:cBhvr>
                                        <p:cTn id="241" dur="1" fill="hold">
                                          <p:stCondLst>
                                            <p:cond delay="0"/>
                                          </p:stCondLst>
                                        </p:cTn>
                                        <p:tgtEl>
                                          <p:spTgt spid="23"/>
                                        </p:tgtEl>
                                        <p:attrNameLst>
                                          <p:attrName>style.visibility</p:attrName>
                                        </p:attrNameLst>
                                      </p:cBhvr>
                                      <p:to>
                                        <p:strVal val="hidden"/>
                                      </p:to>
                                    </p:set>
                                  </p:childTnLst>
                                </p:cTn>
                              </p:par>
                              <p:par>
                                <p:cTn id="242" presetID="22" presetClass="entr" presetSubtype="4" fill="hold" grpId="3" nodeType="withEffect">
                                  <p:stCondLst>
                                    <p:cond delay="0"/>
                                  </p:stCondLst>
                                  <p:childTnLst>
                                    <p:set>
                                      <p:cBhvr>
                                        <p:cTn id="243" dur="1" fill="hold">
                                          <p:stCondLst>
                                            <p:cond delay="0"/>
                                          </p:stCondLst>
                                        </p:cTn>
                                        <p:tgtEl>
                                          <p:spTgt spid="19"/>
                                        </p:tgtEl>
                                        <p:attrNameLst>
                                          <p:attrName>style.visibility</p:attrName>
                                        </p:attrNameLst>
                                      </p:cBhvr>
                                      <p:to>
                                        <p:strVal val="visible"/>
                                      </p:to>
                                    </p:set>
                                    <p:animEffect transition="in" filter="wipe(down)">
                                      <p:cBhvr>
                                        <p:cTn id="244" dur="1000"/>
                                        <p:tgtEl>
                                          <p:spTgt spid="19"/>
                                        </p:tgtEl>
                                      </p:cBhvr>
                                    </p:animEffect>
                                  </p:childTnLst>
                                </p:cTn>
                              </p:par>
                              <p:par>
                                <p:cTn id="245" presetID="1" presetClass="entr" presetSubtype="0" fill="hold" grpId="21" nodeType="withEffect">
                                  <p:stCondLst>
                                    <p:cond delay="0"/>
                                  </p:stCondLst>
                                  <p:childTnLst>
                                    <p:set>
                                      <p:cBhvr>
                                        <p:cTn id="246" dur="1" fill="hold">
                                          <p:stCondLst>
                                            <p:cond delay="0"/>
                                          </p:stCondLst>
                                        </p:cTn>
                                        <p:tgtEl>
                                          <p:spTgt spid="21"/>
                                        </p:tgtEl>
                                        <p:attrNameLst>
                                          <p:attrName>style.visibility</p:attrName>
                                        </p:attrNameLst>
                                      </p:cBhvr>
                                      <p:to>
                                        <p:strVal val="visible"/>
                                      </p:to>
                                    </p:set>
                                  </p:childTnLst>
                                </p:cTn>
                              </p:par>
                              <p:par>
                                <p:cTn id="247" presetID="35" presetClass="emph" presetSubtype="0" repeatCount="2000" fill="hold" grpId="22" nodeType="withEffect">
                                  <p:stCondLst>
                                    <p:cond delay="0"/>
                                  </p:stCondLst>
                                  <p:childTnLst>
                                    <p:anim calcmode="discrete" valueType="str">
                                      <p:cBhvr>
                                        <p:cTn id="248" dur="1000" fill="hold"/>
                                        <p:tgtEl>
                                          <p:spTgt spid="21"/>
                                        </p:tgtEl>
                                        <p:attrNameLst>
                                          <p:attrName>style.visibility</p:attrName>
                                        </p:attrNameLst>
                                      </p:cBhvr>
                                      <p:tavLst>
                                        <p:tav tm="0">
                                          <p:val>
                                            <p:strVal val="hidden"/>
                                          </p:val>
                                        </p:tav>
                                        <p:tav tm="50000">
                                          <p:val>
                                            <p:strVal val="visible"/>
                                          </p:val>
                                        </p:tav>
                                      </p:tavLst>
                                    </p:anim>
                                  </p:childTnLst>
                                </p:cTn>
                              </p:par>
                              <p:par>
                                <p:cTn id="249" presetID="1" presetClass="exit" presetSubtype="0" fill="hold" grpId="23" nodeType="withEffect">
                                  <p:stCondLst>
                                    <p:cond delay="0"/>
                                  </p:stCondLst>
                                  <p:childTnLst>
                                    <p:set>
                                      <p:cBhvr>
                                        <p:cTn id="250" dur="1" fill="hold">
                                          <p:stCondLst>
                                            <p:cond delay="0"/>
                                          </p:stCondLst>
                                        </p:cTn>
                                        <p:tgtEl>
                                          <p:spTgt spid="21"/>
                                        </p:tgtEl>
                                        <p:attrNameLst>
                                          <p:attrName>style.visibility</p:attrName>
                                        </p:attrNameLst>
                                      </p:cBhvr>
                                      <p:to>
                                        <p:strVal val="hidden"/>
                                      </p:to>
                                    </p:set>
                                  </p:childTnLst>
                                </p:cTn>
                              </p:par>
                            </p:childTnLst>
                          </p:cTn>
                        </p:par>
                        <p:par>
                          <p:cTn id="251" fill="hold">
                            <p:stCondLst>
                              <p:cond delay="6000"/>
                            </p:stCondLst>
                            <p:childTnLst>
                              <p:par>
                                <p:cTn id="252" presetID="22" presetClass="entr" presetSubtype="8" fill="hold" grpId="0" nodeType="afterEffect">
                                  <p:stCondLst>
                                    <p:cond delay="0"/>
                                  </p:stCondLst>
                                  <p:childTnLst>
                                    <p:set>
                                      <p:cBhvr>
                                        <p:cTn id="253" dur="1" fill="hold">
                                          <p:stCondLst>
                                            <p:cond delay="0"/>
                                          </p:stCondLst>
                                        </p:cTn>
                                        <p:tgtEl>
                                          <p:spTgt spid="6163"/>
                                        </p:tgtEl>
                                        <p:attrNameLst>
                                          <p:attrName>style.visibility</p:attrName>
                                        </p:attrNameLst>
                                      </p:cBhvr>
                                      <p:to>
                                        <p:strVal val="visible"/>
                                      </p:to>
                                    </p:set>
                                    <p:animEffect transition="in" filter="wipe(left)">
                                      <p:cBhvr>
                                        <p:cTn id="254" dur="500"/>
                                        <p:tgtEl>
                                          <p:spTgt spid="6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bldLvl="0" animBg="1"/>
      <p:bldP spid="15" grpId="1" bldLvl="0" animBg="1"/>
      <p:bldP spid="15" grpId="2" bldLvl="0" animBg="1"/>
      <p:bldP spid="15" grpId="3" bldLvl="0" animBg="1"/>
      <p:bldP spid="16" grpId="0" bldLvl="0" animBg="1"/>
      <p:bldP spid="16" grpId="1" bldLvl="0" animBg="1"/>
      <p:bldP spid="16" grpId="2" bldLvl="0" animBg="1"/>
      <p:bldP spid="16" grpId="3" bldLvl="0" animBg="1"/>
      <p:bldP spid="17" grpId="0" bldLvl="0" animBg="1"/>
      <p:bldP spid="17" grpId="1" bldLvl="0" animBg="1"/>
      <p:bldP spid="17" grpId="2" bldLvl="0" animBg="1"/>
      <p:bldP spid="17" grpId="3" bldLvl="0" animBg="1"/>
      <p:bldP spid="18" grpId="0" bldLvl="0" animBg="1"/>
      <p:bldP spid="18" grpId="1" bldLvl="0" animBg="1"/>
      <p:bldP spid="18" grpId="2" bldLvl="0" animBg="1"/>
      <p:bldP spid="18" grpId="3" bldLvl="0" animBg="1"/>
      <p:bldP spid="19" grpId="0" bldLvl="0" animBg="1"/>
      <p:bldP spid="19" grpId="1" bldLvl="0" animBg="1"/>
      <p:bldP spid="19" grpId="2" bldLvl="0" animBg="1"/>
      <p:bldP spid="19" grpId="3" bldLvl="0" animBg="1"/>
      <p:bldP spid="20" grpId="0" bldLvl="0" animBg="1"/>
      <p:bldP spid="20" grpId="1" bldLvl="0" animBg="1"/>
      <p:bldP spid="20" grpId="2" bldLvl="0" animBg="1"/>
      <p:bldP spid="20" grpId="3" bldLvl="0" animBg="1"/>
      <p:bldP spid="20" grpId="4" bldLvl="0" animBg="1"/>
      <p:bldP spid="20" grpId="5" bldLvl="0" animBg="1"/>
      <p:bldP spid="20" grpId="6" bldLvl="0" animBg="1"/>
      <p:bldP spid="20" grpId="7" bldLvl="0" animBg="1"/>
      <p:bldP spid="20" grpId="8" bldLvl="0" animBg="1"/>
      <p:bldP spid="20" grpId="9" bldLvl="0" animBg="1"/>
      <p:bldP spid="20" grpId="10" bldLvl="0" animBg="1"/>
      <p:bldP spid="20" grpId="11" bldLvl="0" animBg="1"/>
      <p:bldP spid="20" grpId="12" bldLvl="0" animBg="1"/>
      <p:bldP spid="20" grpId="13" bldLvl="0" animBg="1"/>
      <p:bldP spid="20" grpId="14" bldLvl="0" animBg="1"/>
      <p:bldP spid="20" grpId="15" bldLvl="0" animBg="1"/>
      <p:bldP spid="20" grpId="16" bldLvl="0" animBg="1"/>
      <p:bldP spid="20" grpId="17" bldLvl="0" animBg="1"/>
      <p:bldP spid="21" grpId="0" bldLvl="0" animBg="1"/>
      <p:bldP spid="21" grpId="1" bldLvl="0" animBg="1"/>
      <p:bldP spid="21" grpId="2" bldLvl="0" animBg="1"/>
      <p:bldP spid="21" grpId="3" bldLvl="0" animBg="1"/>
      <p:bldP spid="21" grpId="4" bldLvl="0" animBg="1"/>
      <p:bldP spid="21" grpId="5" bldLvl="0" animBg="1"/>
      <p:bldP spid="21" grpId="6" bldLvl="0" animBg="1"/>
      <p:bldP spid="21" grpId="7" bldLvl="0" animBg="1"/>
      <p:bldP spid="21" grpId="8" bldLvl="0" animBg="1"/>
      <p:bldP spid="21" grpId="9" bldLvl="0" animBg="1"/>
      <p:bldP spid="21" grpId="10" bldLvl="0" animBg="1"/>
      <p:bldP spid="21" grpId="11" bldLvl="0" animBg="1"/>
      <p:bldP spid="21" grpId="12" bldLvl="0" animBg="1"/>
      <p:bldP spid="21" grpId="13" bldLvl="0" animBg="1"/>
      <p:bldP spid="21" grpId="14" bldLvl="0" animBg="1"/>
      <p:bldP spid="21" grpId="15" bldLvl="0" animBg="1"/>
      <p:bldP spid="21" grpId="16" bldLvl="0" animBg="1"/>
      <p:bldP spid="21" grpId="17" bldLvl="0" animBg="1"/>
      <p:bldP spid="21" grpId="18" bldLvl="0" animBg="1"/>
      <p:bldP spid="21" grpId="19" bldLvl="0" animBg="1"/>
      <p:bldP spid="21" grpId="20" bldLvl="0" animBg="1"/>
      <p:bldP spid="21" grpId="21" bldLvl="0" animBg="1"/>
      <p:bldP spid="21" grpId="22" bldLvl="0" animBg="1"/>
      <p:bldP spid="21" grpId="23" bldLvl="0" animBg="1"/>
      <p:bldP spid="22" grpId="0" bldLvl="0" animBg="1"/>
      <p:bldP spid="22" grpId="1" bldLvl="0" animBg="1"/>
      <p:bldP spid="22" grpId="2" bldLvl="0" animBg="1"/>
      <p:bldP spid="22" grpId="3" bldLvl="0" animBg="1"/>
      <p:bldP spid="22" grpId="4" bldLvl="0" animBg="1"/>
      <p:bldP spid="22" grpId="5" bldLvl="0" animBg="1"/>
      <p:bldP spid="22" grpId="6" bldLvl="0" animBg="1"/>
      <p:bldP spid="22" grpId="7" bldLvl="0" animBg="1"/>
      <p:bldP spid="22" grpId="8" bldLvl="0" animBg="1"/>
      <p:bldP spid="22" grpId="9" bldLvl="0" animBg="1"/>
      <p:bldP spid="22" grpId="10" bldLvl="0" animBg="1"/>
      <p:bldP spid="22" grpId="11" bldLvl="0" animBg="1"/>
      <p:bldP spid="23" grpId="0" bldLvl="0" animBg="1"/>
      <p:bldP spid="23" grpId="1" bldLvl="0" animBg="1"/>
      <p:bldP spid="23" grpId="2" bldLvl="0" animBg="1"/>
      <p:bldP spid="23" grpId="3" bldLvl="0" animBg="1"/>
      <p:bldP spid="23" grpId="4" bldLvl="0" animBg="1"/>
      <p:bldP spid="23" grpId="5" bldLvl="0" animBg="1"/>
      <p:bldP spid="23" grpId="6" bldLvl="0" animBg="1"/>
      <p:bldP spid="23" grpId="7" bldLvl="0" animBg="1"/>
      <p:bldP spid="23" grpId="8" bldLvl="0" animBg="1"/>
      <p:bldP spid="23" grpId="9" bldLvl="0" animBg="1"/>
      <p:bldP spid="23" grpId="10" bldLvl="0" animBg="1"/>
      <p:bldP spid="23" grpId="11" bldLvl="0" animBg="1"/>
      <p:bldP spid="24" grpId="0" bldLvl="0" animBg="1"/>
      <p:bldP spid="24" grpId="1" bldLvl="0" animBg="1"/>
      <p:bldP spid="24" grpId="2" bldLvl="0" animBg="1"/>
      <p:bldP spid="616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矩形 121859"/>
          <p:cNvSpPr/>
          <p:nvPr/>
        </p:nvSpPr>
        <p:spPr>
          <a:xfrm>
            <a:off x="468302" y="527050"/>
            <a:ext cx="8135948" cy="1308735"/>
          </a:xfrm>
          <a:prstGeom prst="rect">
            <a:avLst/>
          </a:prstGeom>
          <a:noFill/>
          <a:ln w="9525">
            <a:noFill/>
          </a:ln>
        </p:spPr>
        <p:txBody>
          <a:bodyPr anchor="ctr">
            <a:spAutoFit/>
          </a:bodyPr>
          <a:lstStyle/>
          <a:p>
            <a:pPr eaLnBrk="1" hangingPunct="1">
              <a:lnSpc>
                <a:spcPct val="110000"/>
              </a:lnSpc>
              <a:defRPr/>
            </a:pPr>
            <a:r>
              <a:rPr lang="en-US" altLang="zh-CN"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负反馈控制原理</a:t>
            </a:r>
            <a:r>
              <a:rPr lang="en-US" altLang="zh-CN"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a:t>
            </a:r>
            <a:r>
              <a:rPr lang="en-US" altLang="zh-CN"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 </a:t>
            </a:r>
            <a:r>
              <a:rPr lang="en-US" altLang="zh-CN"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    </a:t>
            </a:r>
            <a:r>
              <a:rPr lang="zh-CN" altLang="en-US" sz="2400" noProof="1">
                <a:solidFill>
                  <a:srgbClr val="000000"/>
                </a:solidFill>
                <a:latin typeface="华文细黑" panose="02010600040101010101" pitchFamily="2" charset="-122"/>
                <a:ea typeface="华文细黑" panose="02010600040101010101" pitchFamily="2" charset="-122"/>
              </a:rPr>
              <a:t>通过负反馈产生偏差，根据偏差产生控制作用，以达到最终消除偏差或使偏差减小到容许范围内的控制原理，称为负反馈控制原理，简称反馈控制原理。 </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19458" name="矩形 121860"/>
          <p:cNvSpPr/>
          <p:nvPr/>
        </p:nvSpPr>
        <p:spPr>
          <a:xfrm>
            <a:off x="468302" y="2039926"/>
            <a:ext cx="8086725" cy="497216"/>
          </a:xfrm>
          <a:prstGeom prst="rect">
            <a:avLst/>
          </a:prstGeom>
          <a:noFill/>
          <a:ln w="9525">
            <a:noFill/>
          </a:ln>
        </p:spPr>
        <p:txBody>
          <a:bodyPr anchor="ctr">
            <a:spAutoFit/>
          </a:bodyPr>
          <a:lstStyle/>
          <a:p>
            <a:pPr eaLnBrk="1" hangingPunct="1">
              <a:lnSpc>
                <a:spcPct val="110000"/>
              </a:lnSpc>
              <a:defRPr/>
            </a:pP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闭环控制系统又称为反馈控制系统或偏差控制系统。</a:t>
            </a:r>
            <a:endPar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endParaRPr>
          </a:p>
        </p:txBody>
      </p:sp>
      <p:sp>
        <p:nvSpPr>
          <p:cNvPr id="30724"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A583D4-23B6-4B20-90DD-5EE1D4512BE8}"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3072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7D2B70-4701-4B56-B99E-7AFAE027F62B}"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2" name="矩形 120841"/>
          <p:cNvSpPr/>
          <p:nvPr/>
        </p:nvSpPr>
        <p:spPr>
          <a:xfrm>
            <a:off x="7115175" y="-1"/>
            <a:ext cx="2027238"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闭环控制系统控制原理</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21508" name="矩形 121862"/>
          <p:cNvSpPr>
            <a:spLocks noChangeArrowheads="1"/>
          </p:cNvSpPr>
          <p:nvPr/>
        </p:nvSpPr>
        <p:spPr bwMode="auto">
          <a:xfrm>
            <a:off x="468313" y="2852738"/>
            <a:ext cx="82073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800000"/>
              </a:buClr>
              <a:buFont typeface="Wingdings" panose="05000000000000000000" pitchFamily="2" charset="2"/>
              <a:buChar char="n"/>
            </a:pPr>
            <a:r>
              <a:rPr lang="en-US" altLang="zh-CN" sz="2400">
                <a:solidFill>
                  <a:srgbClr val="000000"/>
                </a:solidFill>
                <a:latin typeface="华文细黑" panose="02010600040101010101" pitchFamily="2" charset="-122"/>
                <a:ea typeface="华文细黑" panose="02010600040101010101" pitchFamily="2" charset="-122"/>
              </a:rPr>
              <a:t>  </a:t>
            </a:r>
            <a:r>
              <a:rPr lang="zh-CN" altLang="en-US" sz="2400">
                <a:solidFill>
                  <a:srgbClr val="000000"/>
                </a:solidFill>
                <a:latin typeface="华文细黑" panose="02010600040101010101" pitchFamily="2" charset="-122"/>
                <a:ea typeface="华文细黑" panose="02010600040101010101" pitchFamily="2" charset="-122"/>
              </a:rPr>
              <a:t>从系统输入量到系统被控量之间的通道称为前向通道；</a:t>
            </a:r>
            <a:endParaRPr lang="en-US" altLang="zh-CN" sz="2400">
              <a:solidFill>
                <a:srgbClr val="000000"/>
              </a:solidFill>
              <a:latin typeface="华文细黑" panose="02010600040101010101" pitchFamily="2" charset="-122"/>
              <a:ea typeface="华文细黑" panose="02010600040101010101" pitchFamily="2" charset="-122"/>
            </a:endParaRPr>
          </a:p>
          <a:p>
            <a:pPr eaLnBrk="1" hangingPunct="1">
              <a:lnSpc>
                <a:spcPct val="125000"/>
              </a:lnSpc>
              <a:buClr>
                <a:srgbClr val="800000"/>
              </a:buClr>
              <a:buFont typeface="Wingdings" panose="05000000000000000000" pitchFamily="2" charset="2"/>
              <a:buChar char="n"/>
            </a:pPr>
            <a:r>
              <a:rPr lang="en-US" altLang="zh-CN" sz="2400">
                <a:solidFill>
                  <a:srgbClr val="000000"/>
                </a:solidFill>
                <a:latin typeface="华文细黑" panose="02010600040101010101" pitchFamily="2" charset="-122"/>
                <a:ea typeface="华文细黑" panose="02010600040101010101" pitchFamily="2" charset="-122"/>
              </a:rPr>
              <a:t>  </a:t>
            </a:r>
            <a:r>
              <a:rPr lang="zh-CN" altLang="en-US" sz="2400">
                <a:solidFill>
                  <a:srgbClr val="000000"/>
                </a:solidFill>
                <a:latin typeface="华文细黑" panose="02010600040101010101" pitchFamily="2" charset="-122"/>
                <a:ea typeface="华文细黑" panose="02010600040101010101" pitchFamily="2" charset="-122"/>
              </a:rPr>
              <a:t>从被控量到输入端的反馈信号之间的通道称为反馈通道。 </a:t>
            </a:r>
            <a:endParaRPr lang="zh-CN" altLang="en-US" sz="2400">
              <a:solidFill>
                <a:srgbClr val="000000"/>
              </a:solidFill>
              <a:latin typeface="华文细黑" panose="02010600040101010101" pitchFamily="2" charset="-122"/>
              <a:ea typeface="华文细黑" panose="02010600040101010101" pitchFamily="2" charset="-122"/>
            </a:endParaRPr>
          </a:p>
        </p:txBody>
      </p:sp>
      <p:graphicFrame>
        <p:nvGraphicFramePr>
          <p:cNvPr id="3" name="对象 2"/>
          <p:cNvGraphicFramePr/>
          <p:nvPr/>
        </p:nvGraphicFramePr>
        <p:xfrm>
          <a:off x="2039938" y="4041775"/>
          <a:ext cx="4273550" cy="1917700"/>
        </p:xfrm>
        <a:graphic>
          <a:graphicData uri="http://schemas.openxmlformats.org/presentationml/2006/ole">
            <mc:AlternateContent xmlns:mc="http://schemas.openxmlformats.org/markup-compatibility/2006">
              <mc:Choice xmlns:v="urn:schemas-microsoft-com:vml" Requires="v">
                <p:oleObj spid="_x0000_s4" name="" r:id="rId1" imgW="7416800" imgH="3086100" progId="Visio.Drawing.11">
                  <p:embed/>
                </p:oleObj>
              </mc:Choice>
              <mc:Fallback>
                <p:oleObj name="" r:id="rId1" imgW="7416800" imgH="3086100" progId="Visio.Drawing.11">
                  <p:embed/>
                  <p:pic>
                    <p:nvPicPr>
                      <p:cNvPr id="0" name="对象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938" y="4041775"/>
                        <a:ext cx="427355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845FF73-66C2-4CBA-9EED-73E20FA943B7}"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11274" name="Rectangle 19"/>
          <p:cNvSpPr/>
          <p:nvPr/>
        </p:nvSpPr>
        <p:spPr>
          <a:xfrm>
            <a:off x="594678" y="458780"/>
            <a:ext cx="3611880" cy="460375"/>
          </a:xfrm>
          <a:prstGeom prst="rect">
            <a:avLst/>
          </a:prstGeom>
          <a:noFill/>
          <a:ln w="9525">
            <a:noFill/>
          </a:ln>
        </p:spPr>
        <p:txBody>
          <a:bodyPr wrap="none">
            <a:spAutoFit/>
          </a:bodyPr>
          <a:lstStyle/>
          <a:p>
            <a:pPr marL="342900" indent="-342900" algn="r" eaLnBrk="1" hangingPunct="1">
              <a:defRPr/>
            </a:pPr>
            <a:r>
              <a:rPr lang="en-US" altLang="zh-CN"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 </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【闭环控制系统的特点】</a:t>
            </a:r>
            <a:endPar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endParaRPr>
          </a:p>
        </p:txBody>
      </p:sp>
      <p:sp>
        <p:nvSpPr>
          <p:cNvPr id="31748" name="Rectangle 20"/>
          <p:cNvSpPr>
            <a:spLocks noChangeArrowheads="1"/>
          </p:cNvSpPr>
          <p:nvPr/>
        </p:nvSpPr>
        <p:spPr bwMode="auto">
          <a:xfrm>
            <a:off x="617538" y="930275"/>
            <a:ext cx="779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rgbClr val="9999FF"/>
              </a:buClr>
              <a:buFont typeface="Wingdings" panose="05000000000000000000" pitchFamily="2" charset="2"/>
              <a:buChar char="n"/>
            </a:pPr>
            <a:r>
              <a:rPr lang="zh-CN" altLang="en-US" sz="2400">
                <a:solidFill>
                  <a:srgbClr val="000000"/>
                </a:solidFill>
                <a:latin typeface="华文细黑" panose="02010600040101010101" pitchFamily="2" charset="-122"/>
                <a:ea typeface="华文细黑" panose="02010600040101010101" pitchFamily="2" charset="-122"/>
              </a:rPr>
              <a:t>闭环控制系统是利用负反馈的作用来减小系统误差的。</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3" name="文本框 2"/>
          <p:cNvSpPr txBox="1">
            <a:spLocks noChangeArrowheads="1"/>
          </p:cNvSpPr>
          <p:nvPr/>
        </p:nvSpPr>
        <p:spPr bwMode="auto">
          <a:xfrm>
            <a:off x="617538" y="1547813"/>
            <a:ext cx="77978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rgbClr val="9999FF"/>
              </a:buClr>
              <a:buFont typeface="Wingdings" panose="05000000000000000000" pitchFamily="2" charset="2"/>
              <a:buChar char="n"/>
            </a:pPr>
            <a:r>
              <a:rPr lang="zh-CN" altLang="en-US" sz="2400">
                <a:solidFill>
                  <a:srgbClr val="000000"/>
                </a:solidFill>
                <a:latin typeface="华文细黑" panose="02010600040101010101" pitchFamily="2" charset="-122"/>
                <a:ea typeface="华文细黑" panose="02010600040101010101" pitchFamily="2" charset="-122"/>
                <a:sym typeface="宋体" panose="02010600030101010101" pitchFamily="2" charset="-122"/>
              </a:rPr>
              <a:t>闭环控制系统能够有效地抑制被反馈通道包围的前向通道中各种扰动对系统输出量的影响。</a:t>
            </a:r>
            <a:endParaRPr lang="zh-CN" altLang="en-US" sz="2400">
              <a:solidFill>
                <a:srgbClr val="000000"/>
              </a:solidFill>
              <a:latin typeface="华文细黑" panose="02010600040101010101" pitchFamily="2" charset="-122"/>
              <a:ea typeface="华文细黑" panose="02010600040101010101" pitchFamily="2" charset="-122"/>
              <a:sym typeface="宋体" panose="02010600030101010101" pitchFamily="2" charset="-122"/>
            </a:endParaRPr>
          </a:p>
        </p:txBody>
      </p:sp>
      <p:graphicFrame>
        <p:nvGraphicFramePr>
          <p:cNvPr id="4" name="对象 3"/>
          <p:cNvGraphicFramePr/>
          <p:nvPr/>
        </p:nvGraphicFramePr>
        <p:xfrm>
          <a:off x="974725" y="2540000"/>
          <a:ext cx="4679950" cy="1516063"/>
        </p:xfrm>
        <a:graphic>
          <a:graphicData uri="http://schemas.openxmlformats.org/presentationml/2006/ole">
            <mc:AlternateContent xmlns:mc="http://schemas.openxmlformats.org/markup-compatibility/2006">
              <mc:Choice xmlns:v="urn:schemas-microsoft-com:vml" Requires="v">
                <p:oleObj spid="_x0000_s2" name="" r:id="rId1" imgW="4025900" imgH="1270000" progId="Visio.Drawing.11">
                  <p:embed/>
                </p:oleObj>
              </mc:Choice>
              <mc:Fallback>
                <p:oleObj name="" r:id="rId1" imgW="4025900" imgH="1270000" progId="Visio.Drawing.11">
                  <p:embed/>
                  <p:pic>
                    <p:nvPicPr>
                      <p:cNvPr id="0" name="对象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25" y="2540000"/>
                        <a:ext cx="467995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 name="组合 7"/>
          <p:cNvGrpSpPr/>
          <p:nvPr/>
        </p:nvGrpSpPr>
        <p:grpSpPr bwMode="auto">
          <a:xfrm>
            <a:off x="900113" y="4095750"/>
            <a:ext cx="8066087" cy="814388"/>
            <a:chOff x="1418" y="6451"/>
            <a:chExt cx="12702" cy="1282"/>
          </a:xfrm>
        </p:grpSpPr>
        <p:graphicFrame>
          <p:nvGraphicFramePr>
            <p:cNvPr id="31760" name="Object 15"/>
            <p:cNvGraphicFramePr/>
            <p:nvPr/>
          </p:nvGraphicFramePr>
          <p:xfrm>
            <a:off x="10290" y="6451"/>
            <a:ext cx="2592" cy="1282"/>
          </p:xfrm>
          <a:graphic>
            <a:graphicData uri="http://schemas.openxmlformats.org/presentationml/2006/ole">
              <mc:AlternateContent xmlns:mc="http://schemas.openxmlformats.org/markup-compatibility/2006">
                <mc:Choice xmlns:v="urn:schemas-microsoft-com:vml" Requires="v">
                  <p:oleObj spid="_x0000_s5" name="" r:id="rId3" imgW="901700" imgH="431800" progId="Equation.3">
                    <p:embed/>
                  </p:oleObj>
                </mc:Choice>
                <mc:Fallback>
                  <p:oleObj name="" r:id="rId3" imgW="901700" imgH="431800" progId="Equation.3">
                    <p:embed/>
                    <p:pic>
                      <p:nvPicPr>
                        <p:cNvPr id="0" name="Object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0" y="6451"/>
                          <a:ext cx="2592"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61" name="Rectangle 16"/>
            <p:cNvSpPr>
              <a:spLocks noChangeArrowheads="1"/>
            </p:cNvSpPr>
            <p:nvPr/>
          </p:nvSpPr>
          <p:spPr bwMode="auto">
            <a:xfrm>
              <a:off x="1418" y="6637"/>
              <a:ext cx="12702" cy="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en-US" altLang="zh-CN" sz="2400">
                  <a:solidFill>
                    <a:srgbClr val="3333CC"/>
                  </a:solidFill>
                  <a:latin typeface="华文细黑" panose="02010600040101010101" pitchFamily="2" charset="-122"/>
                  <a:ea typeface="华文细黑" panose="02010600040101010101" pitchFamily="2" charset="-122"/>
                </a:rPr>
                <a:t> </a:t>
              </a:r>
              <a:r>
                <a:rPr lang="zh-CN" altLang="en-US" sz="2400">
                  <a:solidFill>
                    <a:srgbClr val="000000"/>
                  </a:solidFill>
                  <a:latin typeface="华文细黑" panose="02010600040101010101" pitchFamily="2" charset="-122"/>
                  <a:ea typeface="华文细黑" panose="02010600040101010101" pitchFamily="2" charset="-122"/>
                </a:rPr>
                <a:t>而对于闭环控制系统，当输入为零时，有</a:t>
              </a:r>
              <a:endParaRPr lang="zh-CN" altLang="en-US" sz="2400">
                <a:solidFill>
                  <a:srgbClr val="000000"/>
                </a:solidFill>
                <a:latin typeface="华文细黑" panose="02010600040101010101" pitchFamily="2" charset="-122"/>
                <a:ea typeface="华文细黑" panose="02010600040101010101" pitchFamily="2" charset="-122"/>
              </a:endParaRPr>
            </a:p>
          </p:txBody>
        </p:sp>
      </p:grpSp>
      <p:grpSp>
        <p:nvGrpSpPr>
          <p:cNvPr id="7" name="组合 6"/>
          <p:cNvGrpSpPr/>
          <p:nvPr/>
        </p:nvGrpSpPr>
        <p:grpSpPr bwMode="auto">
          <a:xfrm>
            <a:off x="5883275" y="2571750"/>
            <a:ext cx="2763838" cy="1476375"/>
            <a:chOff x="9377" y="4276"/>
            <a:chExt cx="4354" cy="2325"/>
          </a:xfrm>
        </p:grpSpPr>
        <p:graphicFrame>
          <p:nvGraphicFramePr>
            <p:cNvPr id="31758" name="Object 14"/>
            <p:cNvGraphicFramePr/>
            <p:nvPr/>
          </p:nvGraphicFramePr>
          <p:xfrm>
            <a:off x="11495" y="5773"/>
            <a:ext cx="1494" cy="685"/>
          </p:xfrm>
          <a:graphic>
            <a:graphicData uri="http://schemas.openxmlformats.org/presentationml/2006/ole">
              <mc:AlternateContent xmlns:mc="http://schemas.openxmlformats.org/markup-compatibility/2006">
                <mc:Choice xmlns:v="urn:schemas-microsoft-com:vml" Requires="v">
                  <p:oleObj spid="_x0000_s6" name="" r:id="rId5" imgW="481965" imgH="215900" progId="Equation.3">
                    <p:embed/>
                  </p:oleObj>
                </mc:Choice>
                <mc:Fallback>
                  <p:oleObj name="" r:id="rId5" imgW="481965" imgH="215900" progId="Equation.3">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5" y="5773"/>
                          <a:ext cx="1494" cy="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59" name="文本框 5"/>
            <p:cNvSpPr txBox="1">
              <a:spLocks noChangeArrowheads="1"/>
            </p:cNvSpPr>
            <p:nvPr/>
          </p:nvSpPr>
          <p:spPr bwMode="auto">
            <a:xfrm>
              <a:off x="9377" y="4276"/>
              <a:ext cx="4354" cy="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当系统是开环控制系统，并且输入为零时，有</a:t>
              </a:r>
              <a:endParaRPr lang="zh-CN" altLang="en-US" sz="2400">
                <a:solidFill>
                  <a:srgbClr val="000000"/>
                </a:solidFill>
                <a:latin typeface="华文细黑" panose="02010600040101010101" pitchFamily="2" charset="-122"/>
                <a:ea typeface="华文细黑" panose="02010600040101010101" pitchFamily="2" charset="-122"/>
              </a:endParaRPr>
            </a:p>
          </p:txBody>
        </p:sp>
      </p:grpSp>
      <p:grpSp>
        <p:nvGrpSpPr>
          <p:cNvPr id="11" name="组合 10"/>
          <p:cNvGrpSpPr/>
          <p:nvPr/>
        </p:nvGrpSpPr>
        <p:grpSpPr bwMode="auto">
          <a:xfrm>
            <a:off x="1062038" y="4987925"/>
            <a:ext cx="7799387" cy="1087438"/>
            <a:chOff x="1447" y="8081"/>
            <a:chExt cx="12282" cy="1712"/>
          </a:xfrm>
        </p:grpSpPr>
        <p:graphicFrame>
          <p:nvGraphicFramePr>
            <p:cNvPr id="31756" name="Object 17"/>
            <p:cNvGraphicFramePr/>
            <p:nvPr/>
          </p:nvGraphicFramePr>
          <p:xfrm>
            <a:off x="1447" y="9096"/>
            <a:ext cx="1853" cy="664"/>
          </p:xfrm>
          <a:graphic>
            <a:graphicData uri="http://schemas.openxmlformats.org/presentationml/2006/ole">
              <mc:AlternateContent xmlns:mc="http://schemas.openxmlformats.org/markup-compatibility/2006">
                <mc:Choice xmlns:v="urn:schemas-microsoft-com:vml" Requires="v">
                  <p:oleObj spid="_x0000_s9" name="" r:id="rId7" imgW="647700" imgH="228600" progId="Equation.DSMT4">
                    <p:embed/>
                  </p:oleObj>
                </mc:Choice>
                <mc:Fallback>
                  <p:oleObj name="" r:id="rId7" imgW="647700" imgH="228600" progId="Equation.DSMT4">
                    <p:embed/>
                    <p:pic>
                      <p:nvPicPr>
                        <p:cNvPr id="0"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 y="9096"/>
                          <a:ext cx="185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文本框 9"/>
            <p:cNvSpPr txBox="1"/>
            <p:nvPr/>
          </p:nvSpPr>
          <p:spPr>
            <a:xfrm>
              <a:off x="1559" y="8081"/>
              <a:ext cx="12171" cy="1713"/>
            </a:xfrm>
            <a:prstGeom prst="rect">
              <a:avLst/>
            </a:prstGeom>
            <a:noFill/>
          </p:spPr>
          <p:txBody>
            <a:bodyPr>
              <a:spAutoFit/>
            </a:bodyPr>
            <a:lstStyle/>
            <a:p>
              <a:pPr marL="342900" indent="-342900" eaLnBrk="1" hangingPunct="1">
                <a:lnSpc>
                  <a:spcPct val="135000"/>
                </a:lnSpc>
                <a:defRPr/>
              </a:pP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cs typeface="华文细黑" panose="02010600040101010101" pitchFamily="2" charset="-122"/>
                  <a:sym typeface="+mn-ea"/>
                </a:rPr>
                <a:t>【可知】</a:t>
              </a:r>
              <a:r>
                <a:rPr lang="zh-CN" altLang="en-US" sz="2400" noProof="1">
                  <a:solidFill>
                    <a:srgbClr val="000000"/>
                  </a:solidFill>
                  <a:latin typeface="华文细黑" panose="02010600040101010101" pitchFamily="2" charset="-122"/>
                  <a:ea typeface="华文细黑" panose="02010600040101010101" pitchFamily="2" charset="-122"/>
                  <a:cs typeface="华文细黑" panose="02010600040101010101" pitchFamily="2" charset="-122"/>
                  <a:sym typeface="+mn-ea"/>
                </a:rPr>
                <a:t>在闭环控制系统中由扰动引起的输出被减小了                  </a:t>
              </a:r>
              <a:r>
                <a:rPr lang="en-US" altLang="zh-CN" sz="2400" noProof="1">
                  <a:solidFill>
                    <a:srgbClr val="000000"/>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2400" noProof="1">
                  <a:solidFill>
                    <a:srgbClr val="000000"/>
                  </a:solidFill>
                  <a:latin typeface="华文细黑" panose="02010600040101010101" pitchFamily="2" charset="-122"/>
                  <a:ea typeface="华文细黑" panose="02010600040101010101" pitchFamily="2" charset="-122"/>
                  <a:cs typeface="华文细黑" panose="02010600040101010101" pitchFamily="2" charset="-122"/>
                  <a:sym typeface="+mn-ea"/>
                </a:rPr>
                <a:t>倍，即闭环控制系统具有抑制扰动的能力。</a:t>
              </a:r>
              <a:endParaRPr lang="zh-CN" altLang="en-US" sz="2400" noProof="1">
                <a:solidFill>
                  <a:srgbClr val="000000"/>
                </a:solidFill>
                <a:latin typeface="华文细黑" panose="02010600040101010101" pitchFamily="2" charset="-122"/>
                <a:ea typeface="华文细黑" panose="02010600040101010101" pitchFamily="2" charset="-122"/>
                <a:cs typeface="华文细黑" panose="02010600040101010101" pitchFamily="2" charset="-122"/>
              </a:endParaRPr>
            </a:p>
          </p:txBody>
        </p:sp>
      </p:grpSp>
      <p:sp>
        <p:nvSpPr>
          <p:cNvPr id="28687" name="矩形 120841"/>
          <p:cNvSpPr/>
          <p:nvPr/>
        </p:nvSpPr>
        <p:spPr>
          <a:xfrm>
            <a:off x="7316470" y="-1"/>
            <a:ext cx="1827213"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闭环控制系统的特点</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3175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1A880FC-8A13-4FC8-BFC4-DD9961762A2E}"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0DE92A-8201-4C8C-831D-062E563ED96E}"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3" name="文本框 2"/>
          <p:cNvSpPr txBox="1"/>
          <p:nvPr/>
        </p:nvSpPr>
        <p:spPr>
          <a:xfrm>
            <a:off x="539750" y="441325"/>
            <a:ext cx="8045450" cy="1476375"/>
          </a:xfrm>
          <a:prstGeom prst="rect">
            <a:avLst/>
          </a:prstGeom>
          <a:noFill/>
        </p:spPr>
        <p:txBody>
          <a:bodyPr>
            <a:spAutoFit/>
          </a:bodyPr>
          <a:lstStyle/>
          <a:p>
            <a:pPr marL="342900" indent="-342900" eaLnBrk="1" hangingPunct="1">
              <a:lnSpc>
                <a:spcPct val="125000"/>
              </a:lnSpc>
              <a:spcBef>
                <a:spcPts val="0"/>
              </a:spcBef>
              <a:spcAft>
                <a:spcPts val="0"/>
              </a:spcAft>
              <a:buClr>
                <a:srgbClr val="9999FF"/>
              </a:buClr>
              <a:buFont typeface="Wingdings" panose="05000000000000000000" charset="0"/>
              <a:buChar char="n"/>
              <a:defRPr/>
            </a:pPr>
            <a:r>
              <a:rPr lang="zh-CN" altLang="en-US" sz="2400" noProof="1">
                <a:solidFill>
                  <a:srgbClr val="000000"/>
                </a:solidFill>
                <a:latin typeface="华文细黑" panose="02010600040101010101" pitchFamily="2" charset="-122"/>
                <a:ea typeface="华文细黑" panose="02010600040101010101" pitchFamily="2" charset="-122"/>
                <a:cs typeface="华文细黑" panose="02010600040101010101" pitchFamily="2" charset="-122"/>
                <a:sym typeface="+mn-ea"/>
              </a:rPr>
              <a:t>闭环控制系统可以减小前向通道的参数变化对输出量的影响。也即降低系统对前向通道参数变化的灵敏度。    </a:t>
            </a:r>
            <a:endParaRPr lang="zh-CN" altLang="en-US" sz="2400" noProof="1">
              <a:solidFill>
                <a:srgbClr val="000000"/>
              </a:solidFill>
              <a:latin typeface="华文细黑" panose="02010600040101010101" pitchFamily="2" charset="-122"/>
              <a:ea typeface="华文细黑" panose="02010600040101010101" pitchFamily="2" charset="-122"/>
              <a:cs typeface="华文细黑" panose="02010600040101010101" pitchFamily="2" charset="-122"/>
            </a:endParaRPr>
          </a:p>
          <a:p>
            <a:pPr marL="443230" indent="-443230" eaLnBrk="1" hangingPunct="1">
              <a:lnSpc>
                <a:spcPct val="125000"/>
              </a:lnSpc>
              <a:spcBef>
                <a:spcPts val="0"/>
              </a:spcBef>
              <a:spcAft>
                <a:spcPts val="0"/>
              </a:spcAft>
              <a:buClr>
                <a:srgbClr val="000000"/>
              </a:buClr>
              <a:defRPr/>
            </a:pPr>
            <a:r>
              <a:rPr lang="zh-CN" altLang="en-US" sz="2400" noProof="1">
                <a:solidFill>
                  <a:srgbClr val="000000"/>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2400" noProof="1">
                <a:solidFill>
                  <a:srgbClr val="0000FF"/>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zh-CN" altLang="en-US" sz="2400" noProof="1">
              <a:latin typeface="华文细黑" panose="02010600040101010101" pitchFamily="2" charset="-122"/>
              <a:ea typeface="华文细黑" panose="02010600040101010101" pitchFamily="2" charset="-122"/>
              <a:cs typeface="华文细黑" panose="02010600040101010101" pitchFamily="2" charset="-122"/>
            </a:endParaRPr>
          </a:p>
        </p:txBody>
      </p:sp>
      <p:graphicFrame>
        <p:nvGraphicFramePr>
          <p:cNvPr id="32772" name="Object 5"/>
          <p:cNvGraphicFramePr>
            <a:graphicFrameLocks noGrp="1"/>
          </p:cNvGraphicFramePr>
          <p:nvPr/>
        </p:nvGraphicFramePr>
        <p:xfrm>
          <a:off x="5051425" y="1530350"/>
          <a:ext cx="4213225" cy="1238250"/>
        </p:xfrm>
        <a:graphic>
          <a:graphicData uri="http://schemas.openxmlformats.org/presentationml/2006/ole">
            <mc:AlternateContent xmlns:mc="http://schemas.openxmlformats.org/markup-compatibility/2006">
              <mc:Choice xmlns:v="urn:schemas-microsoft-com:vml" Requires="v">
                <p:oleObj spid="_x0000_s2" name="" r:id="rId1" imgW="2908300" imgH="863600" progId="Visio.Drawing.11">
                  <p:embed/>
                </p:oleObj>
              </mc:Choice>
              <mc:Fallback>
                <p:oleObj name="" r:id="rId1" imgW="2908300" imgH="863600" progId="Visio.Drawing.11">
                  <p:embed/>
                  <p:pic>
                    <p:nvPicPr>
                      <p:cNvPr id="0" name="Object 5"/>
                      <p:cNvPicPr>
                        <a:picLocks noGrp="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425" y="1530350"/>
                        <a:ext cx="421322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73" name="对象 4">
            <a:hlinkClick r:id="" action="ppaction://ole?verb=1"/>
          </p:cNvPr>
          <p:cNvGraphicFramePr>
            <a:graphicFrameLocks noChangeAspect="1"/>
          </p:cNvGraphicFramePr>
          <p:nvPr/>
        </p:nvGraphicFramePr>
        <p:xfrm>
          <a:off x="1039813" y="2079625"/>
          <a:ext cx="2039937" cy="760413"/>
        </p:xfrm>
        <a:graphic>
          <a:graphicData uri="http://schemas.openxmlformats.org/presentationml/2006/ole">
            <mc:AlternateContent xmlns:mc="http://schemas.openxmlformats.org/markup-compatibility/2006">
              <mc:Choice xmlns:v="urn:schemas-microsoft-com:vml" Requires="v">
                <p:oleObj spid="_x0000_s4" name="" r:id="rId3" imgW="1054100" imgH="393700" progId="Equation.KSEE3">
                  <p:embed/>
                </p:oleObj>
              </mc:Choice>
              <mc:Fallback>
                <p:oleObj name="" r:id="rId3" imgW="1054100" imgH="393700" progId="Equation.KSEE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813" y="2079625"/>
                        <a:ext cx="2039937"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文本框 7"/>
          <p:cNvSpPr txBox="1"/>
          <p:nvPr/>
        </p:nvSpPr>
        <p:spPr>
          <a:xfrm>
            <a:off x="984250" y="1547494"/>
            <a:ext cx="2316480" cy="460375"/>
          </a:xfrm>
          <a:prstGeom prst="rect">
            <a:avLst/>
          </a:prstGeom>
          <a:noFill/>
        </p:spPr>
        <p:txBody>
          <a:bodyPr wrap="none">
            <a:spAutoFit/>
          </a:bodyPr>
          <a:lstStyle/>
          <a:p>
            <a:pPr eaLnBrk="1" hangingPunct="1">
              <a:defRPr/>
            </a:pP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cs typeface="华文细黑" panose="02010600040101010101" pitchFamily="2" charset="-122"/>
                <a:sym typeface="+mn-ea"/>
              </a:rPr>
              <a:t>【灵敏度定义】</a:t>
            </a:r>
            <a:endParaRPr lang="zh-CN" altLang="en-US" sz="2400" noProof="1">
              <a:latin typeface="华文细黑" panose="02010600040101010101" pitchFamily="2" charset="-122"/>
              <a:ea typeface="华文细黑" panose="02010600040101010101" pitchFamily="2" charset="-122"/>
              <a:cs typeface="华文细黑" panose="02010600040101010101" pitchFamily="2" charset="-122"/>
            </a:endParaRPr>
          </a:p>
        </p:txBody>
      </p:sp>
      <p:grpSp>
        <p:nvGrpSpPr>
          <p:cNvPr id="14" name="组合 13"/>
          <p:cNvGrpSpPr/>
          <p:nvPr/>
        </p:nvGrpSpPr>
        <p:grpSpPr bwMode="auto">
          <a:xfrm>
            <a:off x="942975" y="4591050"/>
            <a:ext cx="5645150" cy="1430338"/>
            <a:chOff x="1477" y="6932"/>
            <a:chExt cx="8890" cy="2253"/>
          </a:xfrm>
        </p:grpSpPr>
        <p:graphicFrame>
          <p:nvGraphicFramePr>
            <p:cNvPr id="32786" name="Object 11"/>
            <p:cNvGraphicFramePr/>
            <p:nvPr/>
          </p:nvGraphicFramePr>
          <p:xfrm>
            <a:off x="1585" y="8002"/>
            <a:ext cx="8782" cy="1183"/>
          </p:xfrm>
          <a:graphic>
            <a:graphicData uri="http://schemas.openxmlformats.org/presentationml/2006/ole">
              <mc:AlternateContent xmlns:mc="http://schemas.openxmlformats.org/markup-compatibility/2006">
                <mc:Choice xmlns:v="urn:schemas-microsoft-com:vml" Requires="v">
                  <p:oleObj spid="_x0000_s5" name="Equation" r:id="rId5" imgW="2667000" imgH="393700" progId="Equation.DSMT4">
                    <p:embed/>
                  </p:oleObj>
                </mc:Choice>
                <mc:Fallback>
                  <p:oleObj name="Equation" r:id="rId5" imgW="2667000" imgH="393700" progId="Equation.DSMT4">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5" y="8002"/>
                          <a:ext cx="8782" cy="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文本框 8"/>
            <p:cNvSpPr txBox="1"/>
            <p:nvPr/>
          </p:nvSpPr>
          <p:spPr>
            <a:xfrm>
              <a:off x="1477" y="6932"/>
              <a:ext cx="8782" cy="803"/>
            </a:xfrm>
            <a:prstGeom prst="rect">
              <a:avLst/>
            </a:prstGeom>
            <a:noFill/>
          </p:spPr>
          <p:txBody>
            <a:bodyPr>
              <a:spAutoFit/>
            </a:bodyPr>
            <a:lstStyle/>
            <a:p>
              <a:pPr marL="443230" indent="-443230" eaLnBrk="1" hangingPunct="1">
                <a:lnSpc>
                  <a:spcPct val="125000"/>
                </a:lnSpc>
                <a:spcBef>
                  <a:spcPts val="0"/>
                </a:spcBef>
                <a:spcAft>
                  <a:spcPts val="0"/>
                </a:spcAft>
                <a:buClr>
                  <a:srgbClr val="000000"/>
                </a:buClr>
                <a:defRPr/>
              </a:pP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cs typeface="华文细黑" panose="02010600040101010101" pitchFamily="2" charset="-122"/>
                  <a:sym typeface="+mn-ea"/>
                </a:rPr>
                <a:t>闭环系统的增益和灵敏度分别为：</a:t>
              </a:r>
              <a:endPar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p:txBody>
        </p:sp>
      </p:grpSp>
      <p:grpSp>
        <p:nvGrpSpPr>
          <p:cNvPr id="13" name="组合 12"/>
          <p:cNvGrpSpPr/>
          <p:nvPr/>
        </p:nvGrpSpPr>
        <p:grpSpPr bwMode="auto">
          <a:xfrm>
            <a:off x="939800" y="2921000"/>
            <a:ext cx="4711700" cy="1428750"/>
            <a:chOff x="1477" y="4585"/>
            <a:chExt cx="7422" cy="2250"/>
          </a:xfrm>
        </p:grpSpPr>
        <p:sp>
          <p:nvSpPr>
            <p:cNvPr id="6" name="文本框 5"/>
            <p:cNvSpPr txBox="1"/>
            <p:nvPr/>
          </p:nvSpPr>
          <p:spPr>
            <a:xfrm>
              <a:off x="1477" y="4585"/>
              <a:ext cx="7422" cy="803"/>
            </a:xfrm>
            <a:prstGeom prst="rect">
              <a:avLst/>
            </a:prstGeom>
            <a:noFill/>
          </p:spPr>
          <p:txBody>
            <a:bodyPr>
              <a:spAutoFit/>
            </a:bodyPr>
            <a:lstStyle/>
            <a:p>
              <a:pPr marL="443230" indent="-443230" eaLnBrk="1" hangingPunct="1">
                <a:lnSpc>
                  <a:spcPct val="125000"/>
                </a:lnSpc>
                <a:spcBef>
                  <a:spcPts val="0"/>
                </a:spcBef>
                <a:spcAft>
                  <a:spcPts val="0"/>
                </a:spcAft>
                <a:buClr>
                  <a:srgbClr val="000000"/>
                </a:buClr>
                <a:defRPr/>
              </a:pP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cs typeface="华文细黑" panose="02010600040101010101" pitchFamily="2" charset="-122"/>
                  <a:sym typeface="+mn-ea"/>
                </a:rPr>
                <a:t>开环系统的增益和灵敏度分别为：</a:t>
              </a:r>
              <a:endPar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p:txBody>
        </p:sp>
        <p:graphicFrame>
          <p:nvGraphicFramePr>
            <p:cNvPr id="32785" name="对象 11">
              <a:hlinkClick r:id="" action="ppaction://ole?verb=1"/>
            </p:cNvPr>
            <p:cNvGraphicFramePr>
              <a:graphicFrameLocks noChangeAspect="1"/>
            </p:cNvGraphicFramePr>
            <p:nvPr/>
          </p:nvGraphicFramePr>
          <p:xfrm>
            <a:off x="1595" y="5684"/>
            <a:ext cx="5680" cy="1151"/>
          </p:xfrm>
          <a:graphic>
            <a:graphicData uri="http://schemas.openxmlformats.org/presentationml/2006/ole">
              <mc:AlternateContent xmlns:mc="http://schemas.openxmlformats.org/markup-compatibility/2006">
                <mc:Choice xmlns:v="urn:schemas-microsoft-com:vml" Requires="v">
                  <p:oleObj spid="_x0000_s7" name="Equation" r:id="rId7" imgW="1943100" imgH="393700" progId="Equation.DSMT4">
                    <p:embed/>
                  </p:oleObj>
                </mc:Choice>
                <mc:Fallback>
                  <p:oleObj name="Equation" r:id="rId7" imgW="1943100" imgH="393700" progId="Equation.DSMT4">
                    <p:embed/>
                    <p:pic>
                      <p:nvPicPr>
                        <p:cNvPr id="0" name="对象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5" y="5684"/>
                          <a:ext cx="5680" cy="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0" name="组合 9"/>
          <p:cNvGrpSpPr/>
          <p:nvPr/>
        </p:nvGrpSpPr>
        <p:grpSpPr bwMode="auto">
          <a:xfrm>
            <a:off x="5867400" y="2997200"/>
            <a:ext cx="2847975" cy="2193925"/>
            <a:chOff x="9236" y="4913"/>
            <a:chExt cx="4484" cy="3455"/>
          </a:xfrm>
        </p:grpSpPr>
        <p:sp>
          <p:nvSpPr>
            <p:cNvPr id="29710" name="文本框 14"/>
            <p:cNvSpPr txBox="1"/>
            <p:nvPr/>
          </p:nvSpPr>
          <p:spPr>
            <a:xfrm>
              <a:off x="9297" y="4913"/>
              <a:ext cx="4423" cy="3366"/>
            </a:xfrm>
            <a:prstGeom prst="rect">
              <a:avLst/>
            </a:prstGeom>
            <a:noFill/>
            <a:ln w="9525">
              <a:noFill/>
            </a:ln>
          </p:spPr>
          <p:txBody>
            <a:bodyPr>
              <a:spAutoFit/>
            </a:bodyPr>
            <a:lstStyle/>
            <a:p>
              <a:pPr eaLnBrk="1" hangingPunct="1">
                <a:lnSpc>
                  <a:spcPct val="125000"/>
                </a:lnSpc>
                <a:spcBef>
                  <a:spcPts val="0"/>
                </a:spcBef>
                <a:spcAft>
                  <a:spcPts val="0"/>
                </a:spcAft>
                <a:defRPr/>
              </a:pPr>
              <a:r>
                <a:rPr lang="zh-CN" altLang="en-US"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闭环控制系统用增益的损失换取了系统对参数变化和干扰灵敏度的降低，亦即换取了对系统响应的控制能力。（</a:t>
              </a:r>
              <a:r>
                <a:rPr lang="en-US" altLang="zh-CN" i="1"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M</a:t>
              </a:r>
              <a:r>
                <a:rPr lang="zh-CN" altLang="en-US"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称为系统的传递函数或系统增益）</a:t>
              </a:r>
              <a:endParaRPr lang="zh-CN" altLang="en-US"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流程图: 可选过程 10"/>
            <p:cNvSpPr/>
            <p:nvPr/>
          </p:nvSpPr>
          <p:spPr>
            <a:xfrm>
              <a:off x="9236" y="4946"/>
              <a:ext cx="4424" cy="3422"/>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grpSp>
      <p:sp>
        <p:nvSpPr>
          <p:cNvPr id="29712" name="矩形 120841"/>
          <p:cNvSpPr/>
          <p:nvPr/>
        </p:nvSpPr>
        <p:spPr>
          <a:xfrm>
            <a:off x="7316470" y="-1"/>
            <a:ext cx="1827213"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闭环控制系统的特点</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3277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BC4AE9-3065-4DF9-8D68-6F570BB46AE3}" type="slidenum">
              <a:rPr lang="zh-CN" altLang="en-US" smtClean="0">
                <a:latin typeface="Garamond" panose="02020404030301010803" pitchFamily="18" charset="0"/>
              </a:rPr>
            </a:fld>
            <a:endParaRPr lang="zh-CN" altLang="en-US">
              <a:latin typeface="Garamond" panose="02020404030301010803" pitchFamily="18" charset="0"/>
            </a:endParaRPr>
          </a:p>
        </p:txBody>
      </p:sp>
      <p:graphicFrame>
        <p:nvGraphicFramePr>
          <p:cNvPr id="32780" name="对象 11">
            <a:hlinkClick r:id="" action="ppaction://ole?verb=1"/>
          </p:cNvPr>
          <p:cNvGraphicFramePr>
            <a:graphicFrameLocks noChangeAspect="1"/>
          </p:cNvGraphicFramePr>
          <p:nvPr/>
        </p:nvGraphicFramePr>
        <p:xfrm>
          <a:off x="3095625" y="2073275"/>
          <a:ext cx="2870200" cy="760413"/>
        </p:xfrm>
        <a:graphic>
          <a:graphicData uri="http://schemas.openxmlformats.org/presentationml/2006/ole">
            <mc:AlternateContent xmlns:mc="http://schemas.openxmlformats.org/markup-compatibility/2006">
              <mc:Choice xmlns:v="urn:schemas-microsoft-com:vml" Requires="v">
                <p:oleObj spid="_x0000_s12" name="" r:id="rId9" imgW="1485900" imgH="393700" progId="Equation.KSEE3">
                  <p:embed/>
                </p:oleObj>
              </mc:Choice>
              <mc:Fallback>
                <p:oleObj name="" r:id="rId9" imgW="1485900" imgH="393700" progId="Equation.KSEE3">
                  <p:embed/>
                  <p:pic>
                    <p:nvPicPr>
                      <p:cNvPr id="0" name="对象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5625" y="2073275"/>
                        <a:ext cx="287020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C0F0ACE-6F9C-4CC8-AEB8-02217D52ED7F}"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33795" name="Rectangle 12"/>
          <p:cNvSpPr>
            <a:spLocks noChangeArrowheads="1"/>
          </p:cNvSpPr>
          <p:nvPr/>
        </p:nvSpPr>
        <p:spPr bwMode="auto">
          <a:xfrm>
            <a:off x="457200" y="527050"/>
            <a:ext cx="8153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9999FF"/>
              </a:buClr>
              <a:buFont typeface="Wingdings" panose="05000000000000000000" pitchFamily="2" charset="2"/>
              <a:buChar char="n"/>
            </a:pPr>
            <a:r>
              <a:rPr lang="zh-CN" altLang="en-US" sz="2400">
                <a:solidFill>
                  <a:srgbClr val="000000"/>
                </a:solidFill>
                <a:latin typeface="华文细黑" panose="02010600040101010101" pitchFamily="2" charset="-122"/>
                <a:ea typeface="华文细黑" panose="02010600040101010101" pitchFamily="2" charset="-122"/>
              </a:rPr>
              <a:t>由于增加了反馈通道，使闭环控制系统增加了元器件的数目和系统的复杂程度。</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33796" name="Rectangle 5"/>
          <p:cNvSpPr>
            <a:spLocks noChangeArrowheads="1"/>
          </p:cNvSpPr>
          <p:nvPr/>
        </p:nvSpPr>
        <p:spPr bwMode="auto">
          <a:xfrm>
            <a:off x="142875" y="3349625"/>
            <a:ext cx="90011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a:solidFill>
                  <a:srgbClr val="000000"/>
                </a:solidFill>
                <a:latin typeface="Times New Roman" panose="02020603050405020304" pitchFamily="18" charset="0"/>
              </a:rPr>
              <a:t> </a:t>
            </a:r>
            <a:endParaRPr lang="zh-CN" altLang="en-US" sz="2200">
              <a:solidFill>
                <a:srgbClr val="000000"/>
              </a:solidFill>
              <a:latin typeface="Times New Roman" panose="02020603050405020304" pitchFamily="18" charset="0"/>
            </a:endParaRPr>
          </a:p>
        </p:txBody>
      </p:sp>
      <p:sp>
        <p:nvSpPr>
          <p:cNvPr id="3" name="文本框 2"/>
          <p:cNvSpPr txBox="1"/>
          <p:nvPr/>
        </p:nvSpPr>
        <p:spPr>
          <a:xfrm>
            <a:off x="475615" y="1614169"/>
            <a:ext cx="8154670" cy="4246241"/>
          </a:xfrm>
          <a:prstGeom prst="rect">
            <a:avLst/>
          </a:prstGeom>
          <a:noFill/>
        </p:spPr>
        <p:txBody>
          <a:bodyPr>
            <a:spAutoFit/>
          </a:bodyPr>
          <a:lstStyle/>
          <a:p>
            <a:pPr marL="285750" indent="-285750" eaLnBrk="1" hangingPunct="1">
              <a:lnSpc>
                <a:spcPct val="125000"/>
              </a:lnSpc>
              <a:spcBef>
                <a:spcPts val="0"/>
              </a:spcBef>
              <a:spcAft>
                <a:spcPts val="0"/>
              </a:spcAft>
              <a:buClr>
                <a:srgbClr val="9999FF"/>
              </a:buClr>
              <a:buFont typeface="Wingdings" panose="05000000000000000000" charset="0"/>
              <a:buChar char="n"/>
              <a:defRPr/>
            </a:pPr>
            <a:r>
              <a:rPr lang="zh-CN" altLang="en-US" sz="2400" noProof="1">
                <a:solidFill>
                  <a:srgbClr val="000000"/>
                </a:solidFill>
                <a:latin typeface="华文细黑" panose="02010600040101010101" pitchFamily="2" charset="-122"/>
                <a:ea typeface="华文细黑" panose="02010600040101010101" pitchFamily="2" charset="-122"/>
                <a:sym typeface="+mn-ea"/>
              </a:rPr>
              <a:t>闭环控制系统带来了系统</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sym typeface="+mn-ea"/>
              </a:rPr>
              <a:t>稳定性问题</a:t>
            </a:r>
            <a:r>
              <a:rPr lang="zh-CN" altLang="en-US" sz="2400" noProof="1">
                <a:solidFill>
                  <a:srgbClr val="000000"/>
                </a:solidFill>
                <a:latin typeface="华文细黑" panose="02010600040101010101" pitchFamily="2" charset="-122"/>
                <a:ea typeface="华文细黑" panose="02010600040101010101" pitchFamily="2" charset="-122"/>
                <a:sym typeface="+mn-ea"/>
              </a:rPr>
              <a:t>。</a:t>
            </a:r>
            <a:endParaRPr lang="zh-CN" altLang="en-US" sz="2400" noProof="1">
              <a:solidFill>
                <a:srgbClr val="000000"/>
              </a:solidFill>
              <a:latin typeface="华文细黑" panose="02010600040101010101" pitchFamily="2" charset="-122"/>
              <a:ea typeface="华文细黑" panose="02010600040101010101" pitchFamily="2" charset="-122"/>
              <a:sym typeface="+mn-ea"/>
            </a:endParaRPr>
          </a:p>
          <a:p>
            <a:pPr eaLnBrk="1" hangingPunct="1">
              <a:lnSpc>
                <a:spcPct val="125000"/>
              </a:lnSpc>
              <a:spcBef>
                <a:spcPts val="0"/>
              </a:spcBef>
              <a:spcAft>
                <a:spcPts val="0"/>
              </a:spcAft>
              <a:buClr>
                <a:srgbClr val="9999FF"/>
              </a:buClr>
              <a:buFont typeface="Wingdings" panose="05000000000000000000" charset="0"/>
              <a:buNone/>
              <a:defRPr/>
            </a:pPr>
            <a:r>
              <a:rPr lang="zh-CN" altLang="en-US" sz="2400" noProof="1">
                <a:solidFill>
                  <a:srgbClr val="000000"/>
                </a:solidFill>
                <a:latin typeface="华文细黑" panose="02010600040101010101" pitchFamily="2" charset="-122"/>
                <a:ea typeface="华文细黑" panose="02010600040101010101" pitchFamily="2" charset="-122"/>
                <a:sym typeface="+mn-ea"/>
              </a:rPr>
              <a:t>        对于开环控制系统，只要被控对象稳定，系统就能稳定地工作。</a:t>
            </a:r>
            <a:endParaRPr lang="zh-CN" altLang="en-US" sz="2400" noProof="1">
              <a:solidFill>
                <a:srgbClr val="000000"/>
              </a:solidFill>
              <a:latin typeface="华文细黑" panose="02010600040101010101" pitchFamily="2" charset="-122"/>
              <a:ea typeface="华文细黑" panose="02010600040101010101" pitchFamily="2" charset="-122"/>
              <a:sym typeface="+mn-ea"/>
            </a:endParaRPr>
          </a:p>
          <a:p>
            <a:pPr eaLnBrk="1" hangingPunct="1">
              <a:lnSpc>
                <a:spcPct val="125000"/>
              </a:lnSpc>
              <a:spcBef>
                <a:spcPts val="0"/>
              </a:spcBef>
              <a:spcAft>
                <a:spcPts val="0"/>
              </a:spcAft>
              <a:buClr>
                <a:srgbClr val="9999FF"/>
              </a:buClr>
              <a:buFont typeface="Wingdings" panose="05000000000000000000" charset="0"/>
              <a:buNone/>
              <a:defRPr/>
            </a:pPr>
            <a:r>
              <a:rPr lang="zh-CN" altLang="en-US" sz="2400" noProof="1">
                <a:solidFill>
                  <a:srgbClr val="000000"/>
                </a:solidFill>
                <a:latin typeface="华文细黑" panose="02010600040101010101" pitchFamily="2" charset="-122"/>
                <a:ea typeface="华文细黑" panose="02010600040101010101" pitchFamily="2" charset="-122"/>
                <a:sym typeface="+mn-ea"/>
              </a:rPr>
              <a:t>        在闭环控制系统中，输出信号被反馈到系统输入端，与参考输入比较后形成偏差信号，控制器再按照偏差信号的大小对被控对象进行控制。在这个过程中，由于控制系统存在惯性，可能引起超调，造成系统的等幅或增幅振荡，使系统变成不稳定，从而产生了闭环控制系统的</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sym typeface="+mn-ea"/>
              </a:rPr>
              <a:t>稳定性问题</a:t>
            </a:r>
            <a:r>
              <a:rPr lang="zh-CN" altLang="en-US" sz="2400" noProof="1">
                <a:solidFill>
                  <a:srgbClr val="000000"/>
                </a:solidFill>
                <a:latin typeface="华文细黑" panose="02010600040101010101" pitchFamily="2" charset="-122"/>
                <a:ea typeface="华文细黑" panose="02010600040101010101" pitchFamily="2" charset="-122"/>
                <a:sym typeface="+mn-ea"/>
              </a:rPr>
              <a:t>。关于稳定性问题详见第三章描述。</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3379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C6ECA8-4E06-42ED-BD9F-464B3CAC4A11}"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29712" name="矩形 120841"/>
          <p:cNvSpPr/>
          <p:nvPr/>
        </p:nvSpPr>
        <p:spPr>
          <a:xfrm>
            <a:off x="7316470" y="-1"/>
            <a:ext cx="1827213"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闭环控制系统的特点</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9B27CB-5216-4B4D-BDCF-054C69E4C415}" type="datetime2">
              <a:rPr lang="zh-CN" altLang="zh-CN" smtClean="0">
                <a:latin typeface="Garamond" panose="02020404030301010803" pitchFamily="18" charset="0"/>
              </a:rPr>
            </a:fld>
            <a:endParaRPr lang="zh-CN" altLang="zh-CN">
              <a:latin typeface="Garamond" panose="02020404030301010803" pitchFamily="18" charset="0"/>
            </a:endParaRPr>
          </a:p>
        </p:txBody>
      </p:sp>
      <p:graphicFrame>
        <p:nvGraphicFramePr>
          <p:cNvPr id="34819" name="Object 74"/>
          <p:cNvGraphicFramePr>
            <a:graphicFrameLocks noGrp="1"/>
          </p:cNvGraphicFramePr>
          <p:nvPr/>
        </p:nvGraphicFramePr>
        <p:xfrm>
          <a:off x="69850" y="3422650"/>
          <a:ext cx="9040813" cy="2640013"/>
        </p:xfrm>
        <a:graphic>
          <a:graphicData uri="http://schemas.openxmlformats.org/presentationml/2006/ole">
            <mc:AlternateContent xmlns:mc="http://schemas.openxmlformats.org/markup-compatibility/2006">
              <mc:Choice xmlns:v="urn:schemas-microsoft-com:vml" Requires="v">
                <p:oleObj spid="_x0000_s2" name="" r:id="rId1" imgW="9309100" imgH="2565400" progId="Visio.Drawing.11">
                  <p:embed/>
                </p:oleObj>
              </mc:Choice>
              <mc:Fallback>
                <p:oleObj name="" r:id="rId1" imgW="9309100" imgH="2565400" progId="Visio.Drawing.11">
                  <p:embed/>
                  <p:pic>
                    <p:nvPicPr>
                      <p:cNvPr id="0" name="Object 74"/>
                      <p:cNvPicPr>
                        <a:picLocks noGrp="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 y="3422650"/>
                        <a:ext cx="9040813"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69" name="Rectangle 103"/>
          <p:cNvSpPr>
            <a:spLocks noGrp="1"/>
          </p:cNvSpPr>
          <p:nvPr/>
        </p:nvSpPr>
        <p:spPr>
          <a:xfrm>
            <a:off x="457200" y="331469"/>
            <a:ext cx="5163185" cy="433706"/>
          </a:xfrm>
          <a:prstGeom prst="rect">
            <a:avLst/>
          </a:prstGeom>
          <a:noFill/>
          <a:ln>
            <a:noFill/>
          </a:ln>
        </p:spPr>
        <p:txBody>
          <a:bodyPr/>
          <a:lstStyle>
            <a:lvl1pPr algn="l" rtl="0" eaLnBrk="0" fontAlgn="base" hangingPunct="0">
              <a:spcBef>
                <a:spcPct val="0"/>
              </a:spcBef>
              <a:spcAft>
                <a:spcPct val="0"/>
              </a:spcAft>
              <a:defRPr kumimoji="1" sz="2000">
                <a:solidFill>
                  <a:schemeClr val="tx2"/>
                </a:solidFill>
                <a:latin typeface="+mj-lt"/>
                <a:ea typeface="+mj-ea"/>
                <a:cs typeface="+mj-cs"/>
              </a:defRPr>
            </a:lvl1pPr>
            <a:lvl2pPr algn="l" rtl="0" eaLnBrk="0" fontAlgn="base" hangingPunct="0">
              <a:spcBef>
                <a:spcPct val="0"/>
              </a:spcBef>
              <a:spcAft>
                <a:spcPct val="0"/>
              </a:spcAft>
              <a:defRPr kumimoji="1" sz="20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20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20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20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20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20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20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2000">
                <a:solidFill>
                  <a:schemeClr val="tx2"/>
                </a:solidFill>
                <a:latin typeface="Times New Roman" panose="02020603050405020304" pitchFamily="18" charset="0"/>
                <a:ea typeface="宋体" panose="02010600030101010101" pitchFamily="2" charset="-122"/>
              </a:defRPr>
            </a:lvl9pPr>
          </a:lstStyle>
          <a:p>
            <a:pPr>
              <a:defRPr/>
            </a:pPr>
            <a:r>
              <a:rPr lang="zh-CN" altLang="en-US" sz="2400" noProof="1">
                <a:gradFill>
                  <a:gsLst>
                    <a:gs pos="0">
                      <a:srgbClr val="E30000"/>
                    </a:gs>
                    <a:gs pos="100000">
                      <a:srgbClr val="760303"/>
                    </a:gs>
                  </a:gsLst>
                  <a:lin scaled="0"/>
                </a:gradFill>
                <a:latin typeface="Verdana" panose="020B0604030504040204" pitchFamily="34" charset="0"/>
                <a:ea typeface="华文细黑" panose="02010600040101010101" pitchFamily="2" charset="-122"/>
                <a:cs typeface="+mn-cs"/>
                <a:sym typeface="+mn-ea"/>
              </a:rPr>
              <a:t>（三）、闭环控制系统的组成</a:t>
            </a:r>
            <a:endParaRPr lang="zh-CN" altLang="en-US" sz="2400" noProof="1">
              <a:solidFill>
                <a:srgbClr val="FF0000"/>
              </a:solidFill>
              <a:ea typeface="华文中宋" panose="02010600040101010101" pitchFamily="2" charset="-122"/>
            </a:endParaRPr>
          </a:p>
        </p:txBody>
      </p:sp>
      <p:grpSp>
        <p:nvGrpSpPr>
          <p:cNvPr id="3" name="Group 113"/>
          <p:cNvGrpSpPr/>
          <p:nvPr/>
        </p:nvGrpSpPr>
        <p:grpSpPr bwMode="auto">
          <a:xfrm>
            <a:off x="107950" y="1196975"/>
            <a:ext cx="3816350" cy="3324225"/>
            <a:chOff x="68" y="754"/>
            <a:chExt cx="2404" cy="2094"/>
          </a:xfrm>
        </p:grpSpPr>
        <p:sp>
          <p:nvSpPr>
            <p:cNvPr id="34857" name="AutoShape 105"/>
            <p:cNvSpPr>
              <a:spLocks noChangeArrowheads="1"/>
            </p:cNvSpPr>
            <p:nvPr/>
          </p:nvSpPr>
          <p:spPr bwMode="auto">
            <a:xfrm>
              <a:off x="249" y="2296"/>
              <a:ext cx="363" cy="362"/>
            </a:xfrm>
            <a:prstGeom prst="upArrow">
              <a:avLst>
                <a:gd name="adj1" fmla="val 50000"/>
                <a:gd name="adj2" fmla="val 25000"/>
              </a:avLst>
            </a:prstGeom>
            <a:solidFill>
              <a:srgbClr val="CCECFF"/>
            </a:solidFill>
            <a:ln w="9525">
              <a:solidFill>
                <a:srgbClr val="0000FF"/>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grpSp>
          <p:nvGrpSpPr>
            <p:cNvPr id="34858" name="Group 106"/>
            <p:cNvGrpSpPr/>
            <p:nvPr/>
          </p:nvGrpSpPr>
          <p:grpSpPr bwMode="auto">
            <a:xfrm>
              <a:off x="68" y="1480"/>
              <a:ext cx="2404" cy="1368"/>
              <a:chOff x="45" y="1752"/>
              <a:chExt cx="2404" cy="1368"/>
            </a:xfrm>
          </p:grpSpPr>
          <p:sp>
            <p:nvSpPr>
              <p:cNvPr id="34862" name="Rectangle 107"/>
              <p:cNvSpPr>
                <a:spLocks noChangeArrowheads="1"/>
              </p:cNvSpPr>
              <p:nvPr/>
            </p:nvSpPr>
            <p:spPr bwMode="auto">
              <a:xfrm>
                <a:off x="68" y="1752"/>
                <a:ext cx="2381" cy="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0000FF"/>
                    </a:solidFill>
                    <a:latin typeface="Times New Roman" panose="02020603050405020304" pitchFamily="18" charset="0"/>
                    <a:ea typeface="华文细黑" panose="02010600040101010101" pitchFamily="2" charset="-122"/>
                  </a:rPr>
                  <a:t>Given device</a:t>
                </a:r>
                <a:r>
                  <a:rPr lang="en-US" altLang="zh-CN" sz="2000">
                    <a:latin typeface="Times New Roman" panose="02020603050405020304" pitchFamily="18" charset="0"/>
                    <a:ea typeface="华文细黑" panose="02010600040101010101" pitchFamily="2" charset="-122"/>
                  </a:rPr>
                  <a:t>: </a:t>
                </a:r>
                <a:r>
                  <a:rPr lang="en-US" altLang="zh-CN" sz="2000">
                    <a:solidFill>
                      <a:srgbClr val="000000"/>
                    </a:solidFill>
                    <a:latin typeface="Times New Roman" panose="02020603050405020304" pitchFamily="18" charset="0"/>
                    <a:ea typeface="华文细黑" panose="02010600040101010101" pitchFamily="2" charset="-122"/>
                  </a:rPr>
                  <a:t>A given device is used to provide a reference signal that is proportional to the desired output.</a:t>
                </a:r>
                <a:endParaRPr lang="en-US" altLang="zh-CN" sz="2000">
                  <a:solidFill>
                    <a:srgbClr val="000000"/>
                  </a:solidFill>
                  <a:latin typeface="Times New Roman" panose="02020603050405020304" pitchFamily="18" charset="0"/>
                  <a:ea typeface="华文细黑" panose="02010600040101010101" pitchFamily="2" charset="-122"/>
                </a:endParaRPr>
              </a:p>
            </p:txBody>
          </p:sp>
          <p:sp>
            <p:nvSpPr>
              <p:cNvPr id="34863" name="AutoShape 108"/>
              <p:cNvSpPr>
                <a:spLocks noChangeArrowheads="1"/>
              </p:cNvSpPr>
              <p:nvPr/>
            </p:nvSpPr>
            <p:spPr bwMode="auto">
              <a:xfrm>
                <a:off x="45" y="1769"/>
                <a:ext cx="2336" cy="754"/>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grpSp>
        <p:grpSp>
          <p:nvGrpSpPr>
            <p:cNvPr id="34859" name="Group 109"/>
            <p:cNvGrpSpPr/>
            <p:nvPr/>
          </p:nvGrpSpPr>
          <p:grpSpPr bwMode="auto">
            <a:xfrm>
              <a:off x="68" y="754"/>
              <a:ext cx="2381" cy="680"/>
              <a:chOff x="22" y="1066"/>
              <a:chExt cx="2381" cy="640"/>
            </a:xfrm>
          </p:grpSpPr>
          <p:sp>
            <p:nvSpPr>
              <p:cNvPr id="34860" name="Rectangle 110"/>
              <p:cNvSpPr>
                <a:spLocks noChangeArrowheads="1"/>
              </p:cNvSpPr>
              <p:nvPr/>
            </p:nvSpPr>
            <p:spPr bwMode="auto">
              <a:xfrm>
                <a:off x="22" y="1066"/>
                <a:ext cx="2381"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3333CC"/>
                    </a:solidFill>
                    <a:latin typeface="Times New Roman" panose="02020603050405020304" pitchFamily="18" charset="0"/>
                    <a:ea typeface="华文细黑" panose="02010600040101010101" pitchFamily="2" charset="-122"/>
                  </a:rPr>
                  <a:t>给定装置 ：</a:t>
                </a:r>
                <a:r>
                  <a:rPr lang="zh-CN" altLang="en-US" sz="2000">
                    <a:solidFill>
                      <a:srgbClr val="000000"/>
                    </a:solidFill>
                    <a:latin typeface="Times New Roman" panose="02020603050405020304" pitchFamily="18" charset="0"/>
                    <a:ea typeface="华文细黑" panose="02010600040101010101" pitchFamily="2" charset="-122"/>
                  </a:rPr>
                  <a:t> 其功能是给出与期望的被控量相对应的系统输入量（即参考输入信号或给定值）。</a:t>
                </a:r>
                <a:endParaRPr lang="zh-CN" altLang="en-US" sz="2000">
                  <a:solidFill>
                    <a:srgbClr val="000000"/>
                  </a:solidFill>
                  <a:latin typeface="Times New Roman" panose="02020603050405020304" pitchFamily="18" charset="0"/>
                  <a:ea typeface="华文细黑" panose="02010600040101010101" pitchFamily="2" charset="-122"/>
                </a:endParaRPr>
              </a:p>
            </p:txBody>
          </p:sp>
          <p:sp>
            <p:nvSpPr>
              <p:cNvPr id="34861" name="AutoShape 111"/>
              <p:cNvSpPr>
                <a:spLocks noChangeArrowheads="1"/>
              </p:cNvSpPr>
              <p:nvPr/>
            </p:nvSpPr>
            <p:spPr bwMode="auto">
              <a:xfrm>
                <a:off x="22" y="1071"/>
                <a:ext cx="2359" cy="635"/>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grpSp>
      </p:grpSp>
      <p:grpSp>
        <p:nvGrpSpPr>
          <p:cNvPr id="5" name="Group 114"/>
          <p:cNvGrpSpPr/>
          <p:nvPr/>
        </p:nvGrpSpPr>
        <p:grpSpPr bwMode="auto">
          <a:xfrm>
            <a:off x="106363" y="1268413"/>
            <a:ext cx="6049962" cy="3095625"/>
            <a:chOff x="22" y="799"/>
            <a:chExt cx="3811" cy="1950"/>
          </a:xfrm>
        </p:grpSpPr>
        <p:sp>
          <p:nvSpPr>
            <p:cNvPr id="34851" name="AutoShape 115"/>
            <p:cNvSpPr>
              <a:spLocks noChangeArrowheads="1"/>
            </p:cNvSpPr>
            <p:nvPr/>
          </p:nvSpPr>
          <p:spPr bwMode="auto">
            <a:xfrm>
              <a:off x="545" y="1434"/>
              <a:ext cx="45" cy="46"/>
            </a:xfrm>
            <a:prstGeom prst="wedgeEllipseCallout">
              <a:avLst>
                <a:gd name="adj1" fmla="val -43750"/>
                <a:gd name="adj2" fmla="val 7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Tx/>
                <a:buBlip>
                  <a:blip r:embed="rId3"/>
                </a:buBlip>
              </a:pPr>
              <a:endParaRPr lang="zh-CN" altLang="zh-CN" sz="2000">
                <a:latin typeface="Times New Roman" panose="02020603050405020304" pitchFamily="18" charset="0"/>
                <a:ea typeface="华文细黑" panose="02010600040101010101" pitchFamily="2" charset="-122"/>
              </a:endParaRPr>
            </a:p>
          </p:txBody>
        </p:sp>
        <p:sp>
          <p:nvSpPr>
            <p:cNvPr id="34852" name="AutoShape 116"/>
            <p:cNvSpPr>
              <a:spLocks noChangeArrowheads="1"/>
            </p:cNvSpPr>
            <p:nvPr/>
          </p:nvSpPr>
          <p:spPr bwMode="auto">
            <a:xfrm>
              <a:off x="1020" y="2296"/>
              <a:ext cx="363" cy="453"/>
            </a:xfrm>
            <a:prstGeom prst="upArrow">
              <a:avLst>
                <a:gd name="adj1" fmla="val 50000"/>
                <a:gd name="adj2" fmla="val 31152"/>
              </a:avLst>
            </a:prstGeom>
            <a:solidFill>
              <a:srgbClr val="CCECFF"/>
            </a:solidFill>
            <a:ln w="9525">
              <a:solidFill>
                <a:srgbClr val="0000FF"/>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sp>
          <p:nvSpPr>
            <p:cNvPr id="34853" name="Rectangle 117"/>
            <p:cNvSpPr>
              <a:spLocks noChangeArrowheads="1"/>
            </p:cNvSpPr>
            <p:nvPr/>
          </p:nvSpPr>
          <p:spPr bwMode="auto">
            <a:xfrm>
              <a:off x="22" y="1480"/>
              <a:ext cx="3811"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0000FF"/>
                  </a:solidFill>
                  <a:latin typeface="Times New Roman" panose="02020603050405020304" pitchFamily="18" charset="0"/>
                  <a:ea typeface="华文细黑" panose="02010600040101010101" pitchFamily="2" charset="-122"/>
                </a:rPr>
                <a:t>Comparator or Error detector : </a:t>
              </a:r>
              <a:r>
                <a:rPr lang="en-US" altLang="zh-CN" sz="2000">
                  <a:solidFill>
                    <a:srgbClr val="000000"/>
                  </a:solidFill>
                  <a:latin typeface="Times New Roman" panose="02020603050405020304" pitchFamily="18" charset="0"/>
                  <a:ea typeface="华文细黑" panose="02010600040101010101" pitchFamily="2" charset="-122"/>
                </a:rPr>
                <a:t>A comparator is used to compute the difference between the reference signal and the sensor output to give the controller a measure of the system error.</a:t>
              </a:r>
              <a:r>
                <a:rPr lang="en-US" altLang="zh-CN" sz="2000">
                  <a:latin typeface="Times New Roman" panose="02020603050405020304" pitchFamily="18" charset="0"/>
                  <a:ea typeface="华文细黑" panose="02010600040101010101" pitchFamily="2" charset="-122"/>
                </a:rPr>
                <a:t> </a:t>
              </a:r>
              <a:endParaRPr lang="en-US" altLang="zh-CN" sz="2000">
                <a:solidFill>
                  <a:srgbClr val="000000"/>
                </a:solidFill>
                <a:latin typeface="Times New Roman" panose="02020603050405020304" pitchFamily="18" charset="0"/>
                <a:ea typeface="华文细黑" panose="02010600040101010101" pitchFamily="2" charset="-122"/>
              </a:endParaRPr>
            </a:p>
          </p:txBody>
        </p:sp>
        <p:sp>
          <p:nvSpPr>
            <p:cNvPr id="34854" name="Rectangle 118"/>
            <p:cNvSpPr>
              <a:spLocks noChangeArrowheads="1"/>
            </p:cNvSpPr>
            <p:nvPr/>
          </p:nvSpPr>
          <p:spPr bwMode="auto">
            <a:xfrm>
              <a:off x="22" y="799"/>
              <a:ext cx="3811"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3333CC"/>
                  </a:solidFill>
                  <a:latin typeface="Times New Roman" panose="02020603050405020304" pitchFamily="18" charset="0"/>
                  <a:ea typeface="华文细黑" panose="02010600040101010101" pitchFamily="2" charset="-122"/>
                </a:rPr>
                <a:t>比较元件：</a:t>
              </a:r>
              <a:r>
                <a:rPr lang="zh-CN" altLang="en-US" sz="2000">
                  <a:solidFill>
                    <a:srgbClr val="000000"/>
                  </a:solidFill>
                  <a:latin typeface="Times New Roman" panose="02020603050405020304" pitchFamily="18" charset="0"/>
                  <a:ea typeface="华文细黑" panose="02010600040101010101" pitchFamily="2" charset="-122"/>
                </a:rPr>
                <a:t>其功能是将检测元件测量到的被控量的实际值，与给定装置提供的给定值进行比较，求出它们之间的偏差。</a:t>
              </a:r>
              <a:endParaRPr lang="zh-CN" altLang="en-US" sz="2000">
                <a:solidFill>
                  <a:srgbClr val="000000"/>
                </a:solidFill>
                <a:latin typeface="Times New Roman" panose="02020603050405020304" pitchFamily="18" charset="0"/>
                <a:ea typeface="华文细黑" panose="02010600040101010101" pitchFamily="2" charset="-122"/>
              </a:endParaRPr>
            </a:p>
          </p:txBody>
        </p:sp>
        <p:sp>
          <p:nvSpPr>
            <p:cNvPr id="34855" name="AutoShape 119"/>
            <p:cNvSpPr>
              <a:spLocks noChangeArrowheads="1"/>
            </p:cNvSpPr>
            <p:nvPr/>
          </p:nvSpPr>
          <p:spPr bwMode="auto">
            <a:xfrm>
              <a:off x="22" y="1479"/>
              <a:ext cx="3764" cy="772"/>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sp>
          <p:nvSpPr>
            <p:cNvPr id="34856" name="AutoShape 120"/>
            <p:cNvSpPr>
              <a:spLocks noChangeArrowheads="1"/>
            </p:cNvSpPr>
            <p:nvPr/>
          </p:nvSpPr>
          <p:spPr bwMode="auto">
            <a:xfrm>
              <a:off x="22" y="799"/>
              <a:ext cx="3764" cy="589"/>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grpSp>
      <p:grpSp>
        <p:nvGrpSpPr>
          <p:cNvPr id="6" name="Group 121"/>
          <p:cNvGrpSpPr/>
          <p:nvPr/>
        </p:nvGrpSpPr>
        <p:grpSpPr bwMode="auto">
          <a:xfrm>
            <a:off x="1908175" y="981075"/>
            <a:ext cx="5327650" cy="3241675"/>
            <a:chOff x="0" y="526"/>
            <a:chExt cx="3356" cy="2042"/>
          </a:xfrm>
        </p:grpSpPr>
        <p:sp>
          <p:nvSpPr>
            <p:cNvPr id="34846" name="Rectangle 122"/>
            <p:cNvSpPr>
              <a:spLocks noChangeArrowheads="1"/>
            </p:cNvSpPr>
            <p:nvPr/>
          </p:nvSpPr>
          <p:spPr bwMode="auto">
            <a:xfrm>
              <a:off x="22" y="1298"/>
              <a:ext cx="3266"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0000FF"/>
                  </a:solidFill>
                  <a:latin typeface="Times New Roman" panose="02020603050405020304" pitchFamily="18" charset="0"/>
                  <a:ea typeface="华文细黑" panose="02010600040101010101" pitchFamily="2" charset="-122"/>
                </a:rPr>
                <a:t>Amplifier </a:t>
              </a:r>
              <a:r>
                <a:rPr lang="en-US" altLang="zh-CN" sz="2000">
                  <a:solidFill>
                    <a:srgbClr val="000000"/>
                  </a:solidFill>
                  <a:latin typeface="Times New Roman" panose="02020603050405020304" pitchFamily="18" charset="0"/>
                  <a:ea typeface="华文细黑" panose="02010600040101010101" pitchFamily="2" charset="-122"/>
                </a:rPr>
                <a:t>: An amplifier is used to amplify the week error signal  and the output of the amplifier is used to cause the actuator to modulate the process in order to reduce the error.</a:t>
              </a:r>
              <a:endParaRPr lang="en-US" altLang="zh-CN" sz="2000">
                <a:solidFill>
                  <a:srgbClr val="000000"/>
                </a:solidFill>
                <a:latin typeface="Times New Roman" panose="02020603050405020304" pitchFamily="18" charset="0"/>
                <a:ea typeface="华文细黑" panose="02010600040101010101" pitchFamily="2" charset="-122"/>
              </a:endParaRPr>
            </a:p>
          </p:txBody>
        </p:sp>
        <p:sp>
          <p:nvSpPr>
            <p:cNvPr id="34847" name="AutoShape 123"/>
            <p:cNvSpPr>
              <a:spLocks noChangeArrowheads="1"/>
            </p:cNvSpPr>
            <p:nvPr/>
          </p:nvSpPr>
          <p:spPr bwMode="auto">
            <a:xfrm>
              <a:off x="1292" y="2114"/>
              <a:ext cx="363" cy="454"/>
            </a:xfrm>
            <a:prstGeom prst="upArrow">
              <a:avLst>
                <a:gd name="adj1" fmla="val 50000"/>
                <a:gd name="adj2" fmla="val 31221"/>
              </a:avLst>
            </a:prstGeom>
            <a:solidFill>
              <a:srgbClr val="CCECFF"/>
            </a:solidFill>
            <a:ln w="9525">
              <a:solidFill>
                <a:srgbClr val="0000FF"/>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sp>
          <p:nvSpPr>
            <p:cNvPr id="34848" name="Rectangle 124"/>
            <p:cNvSpPr>
              <a:spLocks noChangeArrowheads="1"/>
            </p:cNvSpPr>
            <p:nvPr/>
          </p:nvSpPr>
          <p:spPr bwMode="auto">
            <a:xfrm>
              <a:off x="0" y="526"/>
              <a:ext cx="3356"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0000FF"/>
                  </a:solidFill>
                  <a:latin typeface="Times New Roman" panose="02020603050405020304" pitchFamily="18" charset="0"/>
                  <a:ea typeface="华文细黑" panose="02010600040101010101" pitchFamily="2" charset="-122"/>
                </a:rPr>
                <a:t>放大元件：</a:t>
              </a:r>
              <a:r>
                <a:rPr lang="zh-CN" altLang="en-US" sz="2000">
                  <a:solidFill>
                    <a:srgbClr val="000000"/>
                  </a:solidFill>
                  <a:latin typeface="Times New Roman" panose="02020603050405020304" pitchFamily="18" charset="0"/>
                  <a:ea typeface="华文细黑" panose="02010600040101010101" pitchFamily="2" charset="-122"/>
                </a:rPr>
                <a:t>通常位于低功率的输入端，由于提供的偏差信号通常很微弱，因此须用放大元件将其放大，以便推动执行机构去控制被控对象。</a:t>
              </a:r>
              <a:endParaRPr lang="zh-CN" altLang="en-US" sz="2000">
                <a:solidFill>
                  <a:srgbClr val="000000"/>
                </a:solidFill>
                <a:latin typeface="Times New Roman" panose="02020603050405020304" pitchFamily="18" charset="0"/>
                <a:ea typeface="华文细黑" panose="02010600040101010101" pitchFamily="2" charset="-122"/>
              </a:endParaRPr>
            </a:p>
          </p:txBody>
        </p:sp>
        <p:sp>
          <p:nvSpPr>
            <p:cNvPr id="34849" name="AutoShape 125"/>
            <p:cNvSpPr>
              <a:spLocks noChangeArrowheads="1"/>
            </p:cNvSpPr>
            <p:nvPr/>
          </p:nvSpPr>
          <p:spPr bwMode="auto">
            <a:xfrm>
              <a:off x="0" y="1298"/>
              <a:ext cx="3311" cy="771"/>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sp>
          <p:nvSpPr>
            <p:cNvPr id="34850" name="AutoShape 126"/>
            <p:cNvSpPr>
              <a:spLocks noChangeArrowheads="1"/>
            </p:cNvSpPr>
            <p:nvPr/>
          </p:nvSpPr>
          <p:spPr bwMode="auto">
            <a:xfrm>
              <a:off x="0" y="526"/>
              <a:ext cx="3334" cy="681"/>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grpSp>
      <p:grpSp>
        <p:nvGrpSpPr>
          <p:cNvPr id="7" name="Group 134"/>
          <p:cNvGrpSpPr/>
          <p:nvPr/>
        </p:nvGrpSpPr>
        <p:grpSpPr bwMode="auto">
          <a:xfrm>
            <a:off x="3708400" y="1125538"/>
            <a:ext cx="4395788" cy="3095625"/>
            <a:chOff x="248" y="618"/>
            <a:chExt cx="2769" cy="1950"/>
          </a:xfrm>
        </p:grpSpPr>
        <p:sp>
          <p:nvSpPr>
            <p:cNvPr id="34841" name="AutoShape 135"/>
            <p:cNvSpPr>
              <a:spLocks noChangeArrowheads="1"/>
            </p:cNvSpPr>
            <p:nvPr/>
          </p:nvSpPr>
          <p:spPr bwMode="auto">
            <a:xfrm>
              <a:off x="1383" y="2069"/>
              <a:ext cx="363" cy="499"/>
            </a:xfrm>
            <a:prstGeom prst="upArrow">
              <a:avLst>
                <a:gd name="adj1" fmla="val 50000"/>
                <a:gd name="adj2" fmla="val 34315"/>
              </a:avLst>
            </a:prstGeom>
            <a:solidFill>
              <a:srgbClr val="CCECFF"/>
            </a:solidFill>
            <a:ln w="9525">
              <a:solidFill>
                <a:srgbClr val="0000FF"/>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sp>
          <p:nvSpPr>
            <p:cNvPr id="34842" name="Rectangle 136"/>
            <p:cNvSpPr>
              <a:spLocks noChangeArrowheads="1"/>
            </p:cNvSpPr>
            <p:nvPr/>
          </p:nvSpPr>
          <p:spPr bwMode="auto">
            <a:xfrm>
              <a:off x="248" y="618"/>
              <a:ext cx="2677"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3333CC"/>
                  </a:solidFill>
                  <a:latin typeface="Times New Roman" panose="02020603050405020304" pitchFamily="18" charset="0"/>
                  <a:ea typeface="华文细黑" panose="02010600040101010101" pitchFamily="2" charset="-122"/>
                </a:rPr>
                <a:t>执行机构：</a:t>
              </a:r>
              <a:r>
                <a:rPr lang="zh-CN" altLang="en-US" sz="2000">
                  <a:solidFill>
                    <a:srgbClr val="000000"/>
                  </a:solidFill>
                  <a:latin typeface="Times New Roman" panose="02020603050405020304" pitchFamily="18" charset="0"/>
                  <a:ea typeface="华文细黑" panose="02010600040101010101" pitchFamily="2" charset="-122"/>
                </a:rPr>
                <a:t>其功能是执行控制作用并驱动被控对象，使被控量按照预定的规律变化。</a:t>
              </a:r>
              <a:endParaRPr lang="zh-CN" altLang="en-US" sz="2000">
                <a:solidFill>
                  <a:srgbClr val="000000"/>
                </a:solidFill>
                <a:latin typeface="Times New Roman" panose="02020603050405020304" pitchFamily="18" charset="0"/>
                <a:ea typeface="华文细黑" panose="02010600040101010101" pitchFamily="2" charset="-122"/>
              </a:endParaRPr>
            </a:p>
          </p:txBody>
        </p:sp>
        <p:sp>
          <p:nvSpPr>
            <p:cNvPr id="34843" name="Rectangle 137"/>
            <p:cNvSpPr>
              <a:spLocks noChangeArrowheads="1"/>
            </p:cNvSpPr>
            <p:nvPr/>
          </p:nvSpPr>
          <p:spPr bwMode="auto">
            <a:xfrm>
              <a:off x="293" y="1434"/>
              <a:ext cx="2724"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0000FF"/>
                  </a:solidFill>
                  <a:latin typeface="Times New Roman" panose="02020603050405020304" pitchFamily="18" charset="0"/>
                  <a:ea typeface="华文细黑" panose="02010600040101010101" pitchFamily="2" charset="-122"/>
                </a:rPr>
                <a:t>Actuator</a:t>
              </a:r>
              <a:r>
                <a:rPr lang="en-US" altLang="zh-CN" sz="2000">
                  <a:latin typeface="Times New Roman" panose="02020603050405020304" pitchFamily="18" charset="0"/>
                  <a:ea typeface="华文细黑" panose="02010600040101010101" pitchFamily="2" charset="-122"/>
                </a:rPr>
                <a:t> : </a:t>
              </a:r>
              <a:r>
                <a:rPr lang="en-US" altLang="zh-CN" sz="2000">
                  <a:solidFill>
                    <a:srgbClr val="000000"/>
                  </a:solidFill>
                  <a:latin typeface="Times New Roman" panose="02020603050405020304" pitchFamily="18" charset="0"/>
                  <a:ea typeface="华文细黑" panose="02010600040101010101" pitchFamily="2" charset="-122"/>
                </a:rPr>
                <a:t>An actuator is a device that provides the motive power to the process.</a:t>
              </a:r>
              <a:endParaRPr lang="en-US" altLang="zh-CN" sz="2000">
                <a:solidFill>
                  <a:srgbClr val="000000"/>
                </a:solidFill>
                <a:latin typeface="Times New Roman" panose="02020603050405020304" pitchFamily="18" charset="0"/>
                <a:ea typeface="华文细黑" panose="02010600040101010101" pitchFamily="2" charset="-122"/>
              </a:endParaRPr>
            </a:p>
          </p:txBody>
        </p:sp>
        <p:sp>
          <p:nvSpPr>
            <p:cNvPr id="34844" name="AutoShape 138"/>
            <p:cNvSpPr>
              <a:spLocks noChangeArrowheads="1"/>
            </p:cNvSpPr>
            <p:nvPr/>
          </p:nvSpPr>
          <p:spPr bwMode="auto">
            <a:xfrm>
              <a:off x="249" y="1464"/>
              <a:ext cx="2676" cy="589"/>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sp>
          <p:nvSpPr>
            <p:cNvPr id="34845" name="AutoShape 139"/>
            <p:cNvSpPr>
              <a:spLocks noChangeArrowheads="1"/>
            </p:cNvSpPr>
            <p:nvPr/>
          </p:nvSpPr>
          <p:spPr bwMode="auto">
            <a:xfrm>
              <a:off x="249" y="618"/>
              <a:ext cx="2677" cy="634"/>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grpSp>
      <p:grpSp>
        <p:nvGrpSpPr>
          <p:cNvPr id="8" name="Group 141"/>
          <p:cNvGrpSpPr/>
          <p:nvPr/>
        </p:nvGrpSpPr>
        <p:grpSpPr bwMode="auto">
          <a:xfrm>
            <a:off x="2268538" y="1412875"/>
            <a:ext cx="5257800" cy="4103688"/>
            <a:chOff x="883" y="1253"/>
            <a:chExt cx="3312" cy="2585"/>
          </a:xfrm>
        </p:grpSpPr>
        <p:grpSp>
          <p:nvGrpSpPr>
            <p:cNvPr id="34835" name="Group 142"/>
            <p:cNvGrpSpPr/>
            <p:nvPr/>
          </p:nvGrpSpPr>
          <p:grpSpPr bwMode="auto">
            <a:xfrm>
              <a:off x="883" y="1253"/>
              <a:ext cx="3312" cy="1418"/>
              <a:chOff x="883" y="1253"/>
              <a:chExt cx="3312" cy="1418"/>
            </a:xfrm>
          </p:grpSpPr>
          <p:sp>
            <p:nvSpPr>
              <p:cNvPr id="34837" name="Rectangle 143"/>
              <p:cNvSpPr>
                <a:spLocks noChangeArrowheads="1"/>
              </p:cNvSpPr>
              <p:nvPr/>
            </p:nvSpPr>
            <p:spPr bwMode="auto">
              <a:xfrm>
                <a:off x="883" y="1253"/>
                <a:ext cx="3311"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3333CC"/>
                    </a:solidFill>
                    <a:latin typeface="Times New Roman" panose="02020603050405020304" pitchFamily="18" charset="0"/>
                    <a:ea typeface="华文细黑" panose="02010600040101010101" pitchFamily="2" charset="-122"/>
                  </a:rPr>
                  <a:t>检测元件</a:t>
                </a:r>
                <a:r>
                  <a:rPr lang="en-US" altLang="zh-CN" sz="2000">
                    <a:solidFill>
                      <a:srgbClr val="3333CC"/>
                    </a:solidFill>
                    <a:latin typeface="Times New Roman" panose="02020603050405020304" pitchFamily="18" charset="0"/>
                    <a:ea typeface="华文细黑" panose="02010600040101010101" pitchFamily="2" charset="-122"/>
                  </a:rPr>
                  <a:t>:</a:t>
                </a:r>
                <a:r>
                  <a:rPr lang="zh-CN" altLang="en-US" sz="2000">
                    <a:solidFill>
                      <a:srgbClr val="000000"/>
                    </a:solidFill>
                    <a:latin typeface="Times New Roman" panose="02020603050405020304" pitchFamily="18" charset="0"/>
                    <a:ea typeface="华文细黑" panose="02010600040101010101" pitchFamily="2" charset="-122"/>
                  </a:rPr>
                  <a:t>其功能是测量被控制的物理量，并将其反馈到系统输入端。</a:t>
                </a:r>
                <a:endParaRPr lang="zh-CN" altLang="en-US" sz="2000">
                  <a:solidFill>
                    <a:srgbClr val="000000"/>
                  </a:solidFill>
                  <a:latin typeface="Times New Roman" panose="02020603050405020304" pitchFamily="18" charset="0"/>
                  <a:ea typeface="华文细黑" panose="02010600040101010101" pitchFamily="2" charset="-122"/>
                </a:endParaRPr>
              </a:p>
            </p:txBody>
          </p:sp>
          <p:sp>
            <p:nvSpPr>
              <p:cNvPr id="34838" name="AutoShape 144"/>
              <p:cNvSpPr>
                <a:spLocks noChangeArrowheads="1"/>
              </p:cNvSpPr>
              <p:nvPr/>
            </p:nvSpPr>
            <p:spPr bwMode="auto">
              <a:xfrm>
                <a:off x="883" y="1797"/>
                <a:ext cx="3312" cy="726"/>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sp>
            <p:nvSpPr>
              <p:cNvPr id="34839" name="Rectangle 145"/>
              <p:cNvSpPr>
                <a:spLocks noChangeArrowheads="1"/>
              </p:cNvSpPr>
              <p:nvPr/>
            </p:nvSpPr>
            <p:spPr bwMode="auto">
              <a:xfrm>
                <a:off x="884" y="1785"/>
                <a:ext cx="3311" cy="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0000FF"/>
                    </a:solidFill>
                    <a:latin typeface="Times New Roman" panose="02020603050405020304" pitchFamily="18" charset="0"/>
                    <a:ea typeface="华文细黑" panose="02010600040101010101" pitchFamily="2" charset="-122"/>
                  </a:rPr>
                  <a:t>Sensor</a:t>
                </a:r>
                <a:r>
                  <a:rPr lang="zh-CN" altLang="en-US" sz="2000">
                    <a:solidFill>
                      <a:srgbClr val="0000FF"/>
                    </a:solidFill>
                    <a:latin typeface="Times New Roman" panose="02020603050405020304" pitchFamily="18" charset="0"/>
                    <a:ea typeface="华文细黑" panose="02010600040101010101" pitchFamily="2" charset="-122"/>
                  </a:rPr>
                  <a:t>：</a:t>
                </a:r>
                <a:r>
                  <a:rPr lang="en-US" altLang="zh-CN" sz="2000">
                    <a:solidFill>
                      <a:srgbClr val="000000"/>
                    </a:solidFill>
                    <a:latin typeface="Times New Roman" panose="02020603050405020304" pitchFamily="18" charset="0"/>
                    <a:ea typeface="华文细黑" panose="02010600040101010101" pitchFamily="2" charset="-122"/>
                  </a:rPr>
                  <a:t>A sensor is used to measure the actual output response of the process, and its output will be used to compare with the desired output response.</a:t>
                </a:r>
                <a:endParaRPr lang="en-US" altLang="zh-CN" sz="2000">
                  <a:solidFill>
                    <a:srgbClr val="000000"/>
                  </a:solidFill>
                  <a:latin typeface="Times New Roman" panose="02020603050405020304" pitchFamily="18" charset="0"/>
                  <a:ea typeface="华文细黑" panose="02010600040101010101" pitchFamily="2" charset="-122"/>
                </a:endParaRPr>
              </a:p>
            </p:txBody>
          </p:sp>
          <p:sp>
            <p:nvSpPr>
              <p:cNvPr id="34840" name="AutoShape 146"/>
              <p:cNvSpPr>
                <a:spLocks noChangeArrowheads="1"/>
              </p:cNvSpPr>
              <p:nvPr/>
            </p:nvSpPr>
            <p:spPr bwMode="auto">
              <a:xfrm>
                <a:off x="883" y="1253"/>
                <a:ext cx="3312" cy="454"/>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grpSp>
        <p:sp>
          <p:nvSpPr>
            <p:cNvPr id="34836" name="AutoShape 147"/>
            <p:cNvSpPr>
              <a:spLocks noChangeArrowheads="1"/>
            </p:cNvSpPr>
            <p:nvPr/>
          </p:nvSpPr>
          <p:spPr bwMode="auto">
            <a:xfrm>
              <a:off x="2336" y="2614"/>
              <a:ext cx="363" cy="1224"/>
            </a:xfrm>
            <a:prstGeom prst="upArrow">
              <a:avLst>
                <a:gd name="adj1" fmla="val 50000"/>
                <a:gd name="adj2" fmla="val 84173"/>
              </a:avLst>
            </a:prstGeom>
            <a:solidFill>
              <a:srgbClr val="CCECFF"/>
            </a:solidFill>
            <a:ln w="9525">
              <a:solidFill>
                <a:srgbClr val="0000FF"/>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grpSp>
      <p:grpSp>
        <p:nvGrpSpPr>
          <p:cNvPr id="13" name="Group 206"/>
          <p:cNvGrpSpPr/>
          <p:nvPr/>
        </p:nvGrpSpPr>
        <p:grpSpPr bwMode="auto">
          <a:xfrm>
            <a:off x="827088" y="765175"/>
            <a:ext cx="5184775" cy="3790950"/>
            <a:chOff x="657" y="1525"/>
            <a:chExt cx="3266" cy="2388"/>
          </a:xfrm>
        </p:grpSpPr>
        <p:sp>
          <p:nvSpPr>
            <p:cNvPr id="34829" name="AutoShape 207"/>
            <p:cNvSpPr>
              <a:spLocks noChangeArrowheads="1"/>
            </p:cNvSpPr>
            <p:nvPr/>
          </p:nvSpPr>
          <p:spPr bwMode="auto">
            <a:xfrm>
              <a:off x="1927" y="3313"/>
              <a:ext cx="363" cy="452"/>
            </a:xfrm>
            <a:prstGeom prst="upArrow">
              <a:avLst>
                <a:gd name="adj1" fmla="val 50000"/>
                <a:gd name="adj2" fmla="val 31083"/>
              </a:avLst>
            </a:prstGeom>
            <a:solidFill>
              <a:srgbClr val="CCECFF"/>
            </a:solidFill>
            <a:ln w="9525">
              <a:solidFill>
                <a:srgbClr val="0000FF"/>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sp>
          <p:nvSpPr>
            <p:cNvPr id="34830" name="AutoShape 208"/>
            <p:cNvSpPr>
              <a:spLocks noChangeArrowheads="1"/>
            </p:cNvSpPr>
            <p:nvPr/>
          </p:nvSpPr>
          <p:spPr bwMode="auto">
            <a:xfrm>
              <a:off x="657" y="1525"/>
              <a:ext cx="3175" cy="862"/>
            </a:xfrm>
            <a:prstGeom prst="roundRect">
              <a:avLst>
                <a:gd name="adj" fmla="val 4690"/>
              </a:avLst>
            </a:prstGeom>
            <a:solidFill>
              <a:schemeClr val="bg1"/>
            </a:solidFill>
            <a:ln w="28575">
              <a:solidFill>
                <a:srgbClr val="3399FF"/>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sp>
          <p:nvSpPr>
            <p:cNvPr id="34831" name="Rectangle 209"/>
            <p:cNvSpPr>
              <a:spLocks noChangeArrowheads="1"/>
            </p:cNvSpPr>
            <p:nvPr/>
          </p:nvSpPr>
          <p:spPr bwMode="auto">
            <a:xfrm>
              <a:off x="657" y="1525"/>
              <a:ext cx="3266"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0000FF"/>
                  </a:solidFill>
                  <a:latin typeface="Times New Roman" panose="02020603050405020304" pitchFamily="18" charset="0"/>
                  <a:ea typeface="华文细黑" panose="02010600040101010101" pitchFamily="2" charset="-122"/>
                </a:rPr>
                <a:t>校正装置：</a:t>
              </a:r>
              <a:r>
                <a:rPr lang="zh-CN" altLang="en-US" sz="2000">
                  <a:solidFill>
                    <a:srgbClr val="000000"/>
                  </a:solidFill>
                  <a:latin typeface="Times New Roman" panose="02020603050405020304" pitchFamily="18" charset="0"/>
                  <a:ea typeface="华文细黑" panose="02010600040101010101" pitchFamily="2" charset="-122"/>
                </a:rPr>
                <a:t>其功能是对偏差信号进行加工处理和运算，以形成合适的控制作用，或形成适当的控制规律，从而使系统的被控量按预定的规律变化。</a:t>
              </a:r>
              <a:endParaRPr lang="zh-CN" altLang="en-US" sz="2000">
                <a:solidFill>
                  <a:srgbClr val="000000"/>
                </a:solidFill>
                <a:latin typeface="Times New Roman" panose="02020603050405020304" pitchFamily="18" charset="0"/>
                <a:ea typeface="华文细黑" panose="02010600040101010101" pitchFamily="2" charset="-122"/>
              </a:endParaRPr>
            </a:p>
          </p:txBody>
        </p:sp>
        <p:grpSp>
          <p:nvGrpSpPr>
            <p:cNvPr id="34832" name="Group 210"/>
            <p:cNvGrpSpPr/>
            <p:nvPr/>
          </p:nvGrpSpPr>
          <p:grpSpPr bwMode="auto">
            <a:xfrm>
              <a:off x="657" y="2499"/>
              <a:ext cx="3175" cy="1414"/>
              <a:chOff x="2381" y="527"/>
              <a:chExt cx="3039" cy="1414"/>
            </a:xfrm>
          </p:grpSpPr>
          <p:sp>
            <p:nvSpPr>
              <p:cNvPr id="34833" name="Rectangle 211"/>
              <p:cNvSpPr>
                <a:spLocks noChangeArrowheads="1"/>
              </p:cNvSpPr>
              <p:nvPr/>
            </p:nvSpPr>
            <p:spPr bwMode="auto">
              <a:xfrm>
                <a:off x="2382" y="527"/>
                <a:ext cx="3038" cy="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580" indent="-44958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0000FF"/>
                    </a:solidFill>
                    <a:latin typeface="Times New Roman" panose="02020603050405020304" pitchFamily="18" charset="0"/>
                    <a:ea typeface="华文细黑" panose="02010600040101010101" pitchFamily="2" charset="-122"/>
                  </a:rPr>
                  <a:t>Controller: </a:t>
                </a:r>
                <a:r>
                  <a:rPr lang="en-US" altLang="zh-CN" sz="2000">
                    <a:solidFill>
                      <a:srgbClr val="000000"/>
                    </a:solidFill>
                    <a:latin typeface="Times New Roman" panose="02020603050405020304" pitchFamily="18" charset="0"/>
                    <a:ea typeface="华文细黑" panose="02010600040101010101" pitchFamily="2" charset="-122"/>
                  </a:rPr>
                  <a:t>The controller will operate on the</a:t>
                </a:r>
                <a:endParaRPr lang="en-US" altLang="zh-CN" sz="2000">
                  <a:solidFill>
                    <a:srgbClr val="000000"/>
                  </a:solidFill>
                  <a:latin typeface="Times New Roman" panose="02020603050405020304" pitchFamily="18" charset="0"/>
                  <a:ea typeface="华文细黑" panose="02010600040101010101" pitchFamily="2" charset="-122"/>
                </a:endParaRPr>
              </a:p>
              <a:p>
                <a:pPr eaLnBrk="1" hangingPunct="1"/>
                <a:r>
                  <a:rPr lang="en-US" altLang="zh-CN" sz="2000">
                    <a:solidFill>
                      <a:srgbClr val="000000"/>
                    </a:solidFill>
                    <a:latin typeface="Times New Roman" panose="02020603050405020304" pitchFamily="18" charset="0"/>
                    <a:ea typeface="华文细黑" panose="02010600040101010101" pitchFamily="2" charset="-122"/>
                  </a:rPr>
                  <a:t>difference and provide the desired control </a:t>
                </a:r>
                <a:endParaRPr lang="en-US" altLang="zh-CN" sz="2000">
                  <a:solidFill>
                    <a:srgbClr val="000000"/>
                  </a:solidFill>
                  <a:latin typeface="Times New Roman" panose="02020603050405020304" pitchFamily="18" charset="0"/>
                  <a:ea typeface="华文细黑" panose="02010600040101010101" pitchFamily="2" charset="-122"/>
                </a:endParaRPr>
              </a:p>
              <a:p>
                <a:pPr eaLnBrk="1" hangingPunct="1"/>
                <a:r>
                  <a:rPr lang="en-US" altLang="zh-CN" sz="2000">
                    <a:solidFill>
                      <a:srgbClr val="000000"/>
                    </a:solidFill>
                    <a:latin typeface="Times New Roman" panose="02020603050405020304" pitchFamily="18" charset="0"/>
                    <a:ea typeface="华文细黑" panose="02010600040101010101" pitchFamily="2" charset="-122"/>
                  </a:rPr>
                  <a:t>signal to adjust the controlled variables to</a:t>
                </a:r>
                <a:endParaRPr lang="en-US" altLang="zh-CN" sz="2000">
                  <a:solidFill>
                    <a:srgbClr val="000000"/>
                  </a:solidFill>
                  <a:latin typeface="Times New Roman" panose="02020603050405020304" pitchFamily="18" charset="0"/>
                  <a:ea typeface="华文细黑" panose="02010600040101010101" pitchFamily="2" charset="-122"/>
                </a:endParaRPr>
              </a:p>
              <a:p>
                <a:pPr eaLnBrk="1" hangingPunct="1"/>
                <a:r>
                  <a:rPr lang="en-US" altLang="zh-CN" sz="2000">
                    <a:solidFill>
                      <a:srgbClr val="000000"/>
                    </a:solidFill>
                    <a:latin typeface="Times New Roman" panose="02020603050405020304" pitchFamily="18" charset="0"/>
                    <a:ea typeface="华文细黑" panose="02010600040101010101" pitchFamily="2" charset="-122"/>
                  </a:rPr>
                  <a:t>correct the error.</a:t>
                </a:r>
                <a:endParaRPr lang="en-US" altLang="zh-CN" sz="2000">
                  <a:solidFill>
                    <a:srgbClr val="000000"/>
                  </a:solidFill>
                  <a:latin typeface="Times New Roman" panose="02020603050405020304" pitchFamily="18" charset="0"/>
                  <a:ea typeface="华文细黑" panose="02010600040101010101" pitchFamily="2" charset="-122"/>
                </a:endParaRPr>
              </a:p>
            </p:txBody>
          </p:sp>
          <p:sp>
            <p:nvSpPr>
              <p:cNvPr id="34834" name="AutoShape 212"/>
              <p:cNvSpPr>
                <a:spLocks noChangeArrowheads="1"/>
              </p:cNvSpPr>
              <p:nvPr/>
            </p:nvSpPr>
            <p:spPr bwMode="auto">
              <a:xfrm>
                <a:off x="2381" y="541"/>
                <a:ext cx="3039" cy="754"/>
              </a:xfrm>
              <a:prstGeom prst="roundRect">
                <a:avLst>
                  <a:gd name="adj" fmla="val 4690"/>
                </a:avLst>
              </a:prstGeom>
              <a:noFill/>
              <a:ln w="28575">
                <a:solidFill>
                  <a:srgbClr val="3399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华文细黑" panose="02010600040101010101" pitchFamily="2" charset="-122"/>
                </a:endParaRPr>
              </a:p>
            </p:txBody>
          </p:sp>
        </p:grpSp>
      </p:grpSp>
      <p:sp>
        <p:nvSpPr>
          <p:cNvPr id="3482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8E4A71-708D-41A1-94EC-FAAE47B8CAFE}"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4" name="矩形 123908"/>
          <p:cNvSpPr/>
          <p:nvPr/>
        </p:nvSpPr>
        <p:spPr>
          <a:xfrm>
            <a:off x="6461122" y="-318"/>
            <a:ext cx="2682875" cy="306388"/>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闭环控制系统的组成</a:t>
            </a:r>
            <a:r>
              <a:rPr lang="en-US" altLang="zh-CN"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a:t>
            </a: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环节功能</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ppt_x</p:attrName>
                                        </p:attrNameLst>
                                      </p:cBhvr>
                                      <p:tavLst>
                                        <p:tav tm="0">
                                          <p:val>
                                            <p:strVal val="#ppt_x"/>
                                          </p:val>
                                        </p:tav>
                                        <p:tav tm="100000">
                                          <p:val>
                                            <p:strVal val="#ppt_x"/>
                                          </p:val>
                                        </p:tav>
                                      </p:tavLst>
                                    </p:anim>
                                    <p:anim calcmode="lin" valueType="num">
                                      <p:cBhvr>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2" presetClass="entr" presetSubtype="4"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ppt_x</p:attrName>
                                        </p:attrNameLst>
                                      </p:cBhvr>
                                      <p:tavLst>
                                        <p:tav tm="0">
                                          <p:val>
                                            <p:strVal val="#ppt_x"/>
                                          </p:val>
                                        </p:tav>
                                        <p:tav tm="100000">
                                          <p:val>
                                            <p:strVal val="#ppt_x"/>
                                          </p:val>
                                        </p:tav>
                                      </p:tavLst>
                                    </p:anim>
                                    <p:anim calcmode="lin" valueType="num">
                                      <p:cBhvr>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nodeType="clickEffect">
                                  <p:stCondLst>
                                    <p:cond delay="0"/>
                                  </p:stCondLst>
                                  <p:childTnLst>
                                    <p:animEffect transition="out" filter="wipe(down)">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par>
                                <p:cTn id="41" presetID="2" presetClass="entr" presetSubtype="4"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xit" presetSubtype="4" fill="hold" nodeType="clickEffect">
                                  <p:stCondLst>
                                    <p:cond delay="0"/>
                                  </p:stCondLst>
                                  <p:childTnLst>
                                    <p:animEffect transition="out" filter="wipe(down)">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ppt_x</p:attrName>
                                        </p:attrNameLst>
                                      </p:cBhvr>
                                      <p:tavLst>
                                        <p:tav tm="0">
                                          <p:val>
                                            <p:strVal val="#ppt_x"/>
                                          </p:val>
                                        </p:tav>
                                        <p:tav tm="100000">
                                          <p:val>
                                            <p:strVal val="#ppt_x"/>
                                          </p:val>
                                        </p:tav>
                                      </p:tavLst>
                                    </p:anim>
                                    <p:anim calcmode="lin" valueType="num">
                                      <p:cBhvr>
                                        <p:cTn id="5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矩形 123908"/>
          <p:cNvSpPr/>
          <p:nvPr/>
        </p:nvSpPr>
        <p:spPr>
          <a:xfrm>
            <a:off x="6461122" y="-318"/>
            <a:ext cx="2682875" cy="306388"/>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闭环控制系统的组成</a:t>
            </a:r>
            <a:r>
              <a:rPr lang="en-US" altLang="zh-CN"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a:t>
            </a: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环节功能</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35843"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0207DC-26BA-41D3-BF54-D7BCA597AEC0}"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35844"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1F5BA7-3324-4B73-BC72-300589668025}"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23553" name="矩形 125955"/>
          <p:cNvSpPr/>
          <p:nvPr/>
        </p:nvSpPr>
        <p:spPr>
          <a:xfrm>
            <a:off x="457511" y="358775"/>
            <a:ext cx="8207375" cy="460375"/>
          </a:xfrm>
          <a:prstGeom prst="rect">
            <a:avLst/>
          </a:prstGeom>
          <a:noFill/>
          <a:ln w="9525">
            <a:noFill/>
          </a:ln>
        </p:spPr>
        <p:txBody>
          <a:bodyPr anchor="ctr">
            <a:spAutoFit/>
          </a:bodyPr>
          <a:lstStyle/>
          <a:p>
            <a:pPr eaLnBrk="1" hangingPunct="1">
              <a:defRPr/>
            </a:pPr>
            <a:r>
              <a:rPr lang="zh-CN" altLang="en-US" sz="2400" noProof="1">
                <a:gradFill>
                  <a:gsLst>
                    <a:gs pos="0">
                      <a:srgbClr val="E30000"/>
                    </a:gs>
                    <a:gs pos="100000">
                      <a:srgbClr val="760303"/>
                    </a:gs>
                  </a:gsLst>
                  <a:lin scaled="0"/>
                </a:gradFill>
                <a:latin typeface="Verdana" panose="020B0604030504040204" pitchFamily="34" charset="0"/>
                <a:ea typeface="华文细黑" panose="02010600040101010101" pitchFamily="2" charset="-122"/>
              </a:rPr>
              <a:t>闭环控制系统各环节的功能</a:t>
            </a:r>
            <a:endParaRPr lang="zh-CN" altLang="en-US" sz="2400" noProof="1">
              <a:gradFill>
                <a:gsLst>
                  <a:gs pos="0">
                    <a:srgbClr val="E30000"/>
                  </a:gs>
                  <a:gs pos="100000">
                    <a:srgbClr val="760303"/>
                  </a:gs>
                </a:gsLst>
                <a:lin scaled="0"/>
              </a:gradFill>
              <a:latin typeface="Verdana" panose="020B0604030504040204" pitchFamily="34" charset="0"/>
              <a:ea typeface="华文细黑" panose="02010600040101010101" pitchFamily="2" charset="-122"/>
            </a:endParaRPr>
          </a:p>
        </p:txBody>
      </p:sp>
      <p:grpSp>
        <p:nvGrpSpPr>
          <p:cNvPr id="35846" name="组合 5"/>
          <p:cNvGrpSpPr/>
          <p:nvPr/>
        </p:nvGrpSpPr>
        <p:grpSpPr bwMode="auto">
          <a:xfrm>
            <a:off x="457200" y="819150"/>
            <a:ext cx="8188325" cy="1014413"/>
            <a:chOff x="737" y="1571"/>
            <a:chExt cx="12896" cy="1598"/>
          </a:xfrm>
        </p:grpSpPr>
        <p:sp>
          <p:nvSpPr>
            <p:cNvPr id="123908" name="矩形 123907"/>
            <p:cNvSpPr/>
            <p:nvPr/>
          </p:nvSpPr>
          <p:spPr>
            <a:xfrm>
              <a:off x="737" y="1571"/>
              <a:ext cx="12741" cy="1598"/>
            </a:xfrm>
            <a:prstGeom prst="rect">
              <a:avLst/>
            </a:prstGeom>
            <a:noFill/>
            <a:ln w="9525">
              <a:noFill/>
            </a:ln>
          </p:spPr>
          <p:txBody>
            <a:bodyPr anchor="ctr">
              <a:spAutoFit/>
            </a:bodyPr>
            <a:lstStyle/>
            <a:p>
              <a:pPr indent="266700" eaLnBrk="1" hangingPunct="1">
                <a:lnSpc>
                  <a:spcPct val="125000"/>
                </a:lnSpc>
                <a:buFontTx/>
                <a:buBlip>
                  <a:blip r:embed="rId1"/>
                </a:buBlip>
                <a:defRPr/>
              </a:pPr>
              <a:r>
                <a:rPr lang="en-US" altLang="zh-CN" sz="2400" noProof="1">
                  <a:solidFill>
                    <a:srgbClr val="000000"/>
                  </a:solidFill>
                  <a:latin typeface="华文细黑" panose="02010600040101010101" pitchFamily="2" charset="-122"/>
                  <a:ea typeface="华文细黑" panose="02010600040101010101" pitchFamily="2" charset="-122"/>
                </a:rPr>
                <a:t>  </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给定装置</a:t>
              </a:r>
              <a:r>
                <a:rPr lang="zh-CN" altLang="en-US" sz="2400" noProof="1">
                  <a:solidFill>
                    <a:srgbClr val="000000"/>
                  </a:solidFill>
                  <a:latin typeface="华文细黑" panose="02010600040101010101" pitchFamily="2" charset="-122"/>
                  <a:ea typeface="华文细黑" panose="02010600040101010101" pitchFamily="2" charset="-122"/>
                </a:rPr>
                <a:t>  其功能是给出与期望的被控量相对应的系统输入量（即参考输入信号或给定值）。</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2" name="流程图: 可选过程 1"/>
            <p:cNvSpPr/>
            <p:nvPr/>
          </p:nvSpPr>
          <p:spPr>
            <a:xfrm>
              <a:off x="850" y="1771"/>
              <a:ext cx="12783" cy="1360"/>
            </a:xfrm>
            <a:prstGeom prst="flowChartAlternateProcess">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grpSp>
      <p:grpSp>
        <p:nvGrpSpPr>
          <p:cNvPr id="7" name="组合 6"/>
          <p:cNvGrpSpPr/>
          <p:nvPr/>
        </p:nvGrpSpPr>
        <p:grpSpPr bwMode="auto">
          <a:xfrm>
            <a:off x="482600" y="1693863"/>
            <a:ext cx="8174038" cy="1476375"/>
            <a:chOff x="759" y="3158"/>
            <a:chExt cx="12874" cy="2325"/>
          </a:xfrm>
        </p:grpSpPr>
        <p:sp>
          <p:nvSpPr>
            <p:cNvPr id="3" name="矩形 2"/>
            <p:cNvSpPr/>
            <p:nvPr/>
          </p:nvSpPr>
          <p:spPr>
            <a:xfrm>
              <a:off x="759" y="3158"/>
              <a:ext cx="12740" cy="2325"/>
            </a:xfrm>
            <a:prstGeom prst="rect">
              <a:avLst/>
            </a:prstGeom>
            <a:noFill/>
            <a:ln w="9525">
              <a:noFill/>
            </a:ln>
          </p:spPr>
          <p:txBody>
            <a:bodyPr anchor="ctr">
              <a:spAutoFit/>
            </a:bodyPr>
            <a:lstStyle/>
            <a:p>
              <a:pPr indent="266700" eaLnBrk="1" hangingPunct="1">
                <a:lnSpc>
                  <a:spcPct val="125000"/>
                </a:lnSpc>
                <a:buFontTx/>
                <a:buBlip>
                  <a:blip r:embed="rId1"/>
                </a:buBlip>
                <a:defRPr/>
              </a:pPr>
              <a:r>
                <a:rPr lang="zh-CN" altLang="en-US" sz="2400" noProof="1">
                  <a:solidFill>
                    <a:srgbClr val="000000"/>
                  </a:solidFill>
                  <a:latin typeface="华文细黑" panose="02010600040101010101" pitchFamily="2" charset="-122"/>
                  <a:ea typeface="华文细黑" panose="02010600040101010101" pitchFamily="2" charset="-122"/>
                </a:rPr>
                <a:t>  </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比较元件 </a:t>
              </a:r>
              <a:r>
                <a:rPr lang="zh-CN" altLang="en-US" sz="2400" noProof="1">
                  <a:solidFill>
                    <a:srgbClr val="000000"/>
                  </a:solidFill>
                  <a:latin typeface="华文细黑" panose="02010600040101010101" pitchFamily="2" charset="-122"/>
                  <a:ea typeface="华文细黑" panose="02010600040101010101" pitchFamily="2" charset="-122"/>
                </a:rPr>
                <a:t> 其功能是将检测元件测量到的被控量的实际值，与给定装置提供的给定值进行比较，求出它们之间的偏差。</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4" name="流程图: 可选过程 3"/>
            <p:cNvSpPr/>
            <p:nvPr/>
          </p:nvSpPr>
          <p:spPr>
            <a:xfrm>
              <a:off x="819" y="3473"/>
              <a:ext cx="12814" cy="1700"/>
            </a:xfrm>
            <a:prstGeom prst="flowChartAlternateProcess">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grpSp>
      <p:grpSp>
        <p:nvGrpSpPr>
          <p:cNvPr id="9" name="组合 8"/>
          <p:cNvGrpSpPr/>
          <p:nvPr/>
        </p:nvGrpSpPr>
        <p:grpSpPr bwMode="auto">
          <a:xfrm>
            <a:off x="488950" y="2576513"/>
            <a:ext cx="8115300" cy="2398712"/>
            <a:chOff x="769" y="4682"/>
            <a:chExt cx="12781" cy="3780"/>
          </a:xfrm>
        </p:grpSpPr>
        <p:sp>
          <p:nvSpPr>
            <p:cNvPr id="5" name="矩形 4"/>
            <p:cNvSpPr/>
            <p:nvPr/>
          </p:nvSpPr>
          <p:spPr>
            <a:xfrm>
              <a:off x="769" y="4682"/>
              <a:ext cx="12740" cy="3779"/>
            </a:xfrm>
            <a:prstGeom prst="rect">
              <a:avLst/>
            </a:prstGeom>
            <a:noFill/>
            <a:ln w="9525">
              <a:noFill/>
            </a:ln>
          </p:spPr>
          <p:txBody>
            <a:bodyPr anchor="ctr">
              <a:spAutoFit/>
            </a:bodyPr>
            <a:lstStyle/>
            <a:p>
              <a:pPr eaLnBrk="1" hangingPunct="1">
                <a:lnSpc>
                  <a:spcPct val="125000"/>
                </a:lnSpc>
                <a:defRPr/>
              </a:pPr>
              <a:endParaRPr lang="zh-CN" altLang="en-US" sz="2400" noProof="1">
                <a:solidFill>
                  <a:srgbClr val="000000"/>
                </a:solidFill>
                <a:latin typeface="华文细黑" panose="02010600040101010101" pitchFamily="2" charset="-122"/>
                <a:ea typeface="华文细黑" panose="02010600040101010101" pitchFamily="2" charset="-122"/>
              </a:endParaRPr>
            </a:p>
            <a:p>
              <a:pPr indent="266700" eaLnBrk="1" hangingPunct="1">
                <a:lnSpc>
                  <a:spcPct val="125000"/>
                </a:lnSpc>
                <a:buFontTx/>
                <a:buBlip>
                  <a:blip r:embed="rId1"/>
                </a:buBlip>
                <a:defRPr/>
              </a:pPr>
              <a:r>
                <a:rPr lang="zh-CN" altLang="en-US" sz="2400" noProof="1">
                  <a:solidFill>
                    <a:srgbClr val="000000"/>
                  </a:solidFill>
                  <a:latin typeface="华文细黑" panose="02010600040101010101" pitchFamily="2" charset="-122"/>
                  <a:ea typeface="华文细黑" panose="02010600040101010101" pitchFamily="2" charset="-122"/>
                </a:rPr>
                <a:t>  </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放大元件</a:t>
              </a:r>
              <a:r>
                <a:rPr lang="zh-CN" altLang="en-US" sz="2400" noProof="1">
                  <a:solidFill>
                    <a:srgbClr val="000000"/>
                  </a:solidFill>
                  <a:latin typeface="华文细黑" panose="02010600040101010101" pitchFamily="2" charset="-122"/>
                  <a:ea typeface="华文细黑" panose="02010600040101010101" pitchFamily="2" charset="-122"/>
                </a:rPr>
                <a:t>  比较元件通常位于低功率的输入端，由于提供的偏差信号通常很微弱，因此须用放大元件将其放大，以便推动执行机构去控制被控对象。如果偏差是电信号，则可用电压放大器和功率放大器来进行放大。</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8" name="流程图: 可选过程 7"/>
            <p:cNvSpPr/>
            <p:nvPr/>
          </p:nvSpPr>
          <p:spPr>
            <a:xfrm>
              <a:off x="819" y="5513"/>
              <a:ext cx="12731" cy="2949"/>
            </a:xfrm>
            <a:prstGeom prst="flowChartAlternateProcess">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grpSp>
      <p:grpSp>
        <p:nvGrpSpPr>
          <p:cNvPr id="12" name="组合 11"/>
          <p:cNvGrpSpPr/>
          <p:nvPr/>
        </p:nvGrpSpPr>
        <p:grpSpPr bwMode="auto">
          <a:xfrm>
            <a:off x="485775" y="5051425"/>
            <a:ext cx="8118475" cy="1014413"/>
            <a:chOff x="765" y="7955"/>
            <a:chExt cx="12784" cy="1598"/>
          </a:xfrm>
        </p:grpSpPr>
        <p:sp>
          <p:nvSpPr>
            <p:cNvPr id="10" name="矩形 9"/>
            <p:cNvSpPr/>
            <p:nvPr/>
          </p:nvSpPr>
          <p:spPr>
            <a:xfrm>
              <a:off x="765" y="7955"/>
              <a:ext cx="12740" cy="1598"/>
            </a:xfrm>
            <a:prstGeom prst="rect">
              <a:avLst/>
            </a:prstGeom>
            <a:noFill/>
            <a:ln w="9525">
              <a:noFill/>
            </a:ln>
          </p:spPr>
          <p:txBody>
            <a:bodyPr anchor="ctr">
              <a:spAutoFit/>
            </a:bodyPr>
            <a:lstStyle/>
            <a:p>
              <a:pPr indent="266700" eaLnBrk="1" hangingPunct="1">
                <a:lnSpc>
                  <a:spcPct val="125000"/>
                </a:lnSpc>
                <a:buFontTx/>
                <a:buBlip>
                  <a:blip r:embed="rId1"/>
                </a:buBlip>
                <a:defRPr/>
              </a:pPr>
              <a:r>
                <a:rPr lang="zh-CN" altLang="en-US" sz="2400" noProof="1">
                  <a:solidFill>
                    <a:srgbClr val="000000"/>
                  </a:solidFill>
                  <a:latin typeface="华文细黑" panose="02010600040101010101" pitchFamily="2" charset="-122"/>
                  <a:ea typeface="华文细黑" panose="02010600040101010101" pitchFamily="2" charset="-122"/>
                </a:rPr>
                <a:t>  </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执行机构</a:t>
              </a:r>
              <a:r>
                <a:rPr lang="zh-CN" altLang="en-US" sz="2400" noProof="1">
                  <a:solidFill>
                    <a:srgbClr val="0000FF"/>
                  </a:solidFill>
                  <a:latin typeface="华文细黑" panose="02010600040101010101" pitchFamily="2" charset="-122"/>
                  <a:ea typeface="华文细黑" panose="02010600040101010101" pitchFamily="2" charset="-122"/>
                </a:rPr>
                <a:t> </a:t>
              </a:r>
              <a:r>
                <a:rPr lang="zh-CN" altLang="en-US" sz="2400" noProof="1">
                  <a:solidFill>
                    <a:srgbClr val="000000"/>
                  </a:solidFill>
                  <a:latin typeface="华文细黑" panose="02010600040101010101" pitchFamily="2" charset="-122"/>
                  <a:ea typeface="华文细黑" panose="02010600040101010101" pitchFamily="2" charset="-122"/>
                </a:rPr>
                <a:t> 其功能是执行控制作用并驱动被控对象，使被控量按照预定的规律变化。</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11" name="流程图: 可选过程 10"/>
            <p:cNvSpPr/>
            <p:nvPr/>
          </p:nvSpPr>
          <p:spPr>
            <a:xfrm>
              <a:off x="820" y="8033"/>
              <a:ext cx="12729" cy="1473"/>
            </a:xfrm>
            <a:prstGeom prst="flowChartAlternateProcess">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矩形 124932"/>
          <p:cNvSpPr/>
          <p:nvPr/>
        </p:nvSpPr>
        <p:spPr>
          <a:xfrm>
            <a:off x="6464300" y="7938"/>
            <a:ext cx="2678113" cy="306387"/>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闭环控制系统的组成</a:t>
            </a:r>
            <a:r>
              <a:rPr lang="en-US" altLang="zh-CN"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a:t>
            </a: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环节定义</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36867"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91FD6C-533E-4FDF-A300-1AF5C7252DA0}"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3686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022CAA4-6A3F-4831-8813-9398878AE8E0}" type="slidenum">
              <a:rPr lang="zh-CN" altLang="en-US" smtClean="0">
                <a:latin typeface="Garamond" panose="02020404030301010803" pitchFamily="18" charset="0"/>
              </a:rPr>
            </a:fld>
            <a:endParaRPr lang="zh-CN" altLang="en-US">
              <a:latin typeface="Garamond" panose="02020404030301010803" pitchFamily="18" charset="0"/>
            </a:endParaRPr>
          </a:p>
        </p:txBody>
      </p:sp>
      <p:grpSp>
        <p:nvGrpSpPr>
          <p:cNvPr id="36869" name="组合 3"/>
          <p:cNvGrpSpPr/>
          <p:nvPr/>
        </p:nvGrpSpPr>
        <p:grpSpPr bwMode="auto">
          <a:xfrm>
            <a:off x="457200" y="469900"/>
            <a:ext cx="8281988" cy="2860675"/>
            <a:chOff x="736" y="835"/>
            <a:chExt cx="13041" cy="4506"/>
          </a:xfrm>
        </p:grpSpPr>
        <p:sp>
          <p:nvSpPr>
            <p:cNvPr id="124932" name="矩形 124931"/>
            <p:cNvSpPr/>
            <p:nvPr/>
          </p:nvSpPr>
          <p:spPr>
            <a:xfrm>
              <a:off x="737" y="835"/>
              <a:ext cx="13040" cy="4506"/>
            </a:xfrm>
            <a:prstGeom prst="rect">
              <a:avLst/>
            </a:prstGeom>
            <a:noFill/>
            <a:ln w="9525">
              <a:noFill/>
            </a:ln>
          </p:spPr>
          <p:txBody>
            <a:bodyPr>
              <a:spAutoFit/>
            </a:bodyPr>
            <a:lstStyle/>
            <a:p>
              <a:pPr eaLnBrk="1" hangingPunct="1">
                <a:lnSpc>
                  <a:spcPct val="125000"/>
                </a:lnSpc>
                <a:spcBef>
                  <a:spcPts val="0"/>
                </a:spcBef>
                <a:spcAft>
                  <a:spcPts val="0"/>
                </a:spcAft>
                <a:buFontTx/>
                <a:buBlip>
                  <a:blip r:embed="rId1"/>
                </a:buBlip>
                <a:defRPr/>
              </a:pPr>
              <a:r>
                <a:rPr lang="en-US" altLang="zh-CN" sz="2400" noProof="1">
                  <a:solidFill>
                    <a:srgbClr val="0000FF"/>
                  </a:solidFill>
                  <a:latin typeface="华文细黑" panose="02010600040101010101" pitchFamily="2" charset="-122"/>
                  <a:ea typeface="华文细黑" panose="02010600040101010101" pitchFamily="2" charset="-122"/>
                </a:rPr>
                <a:t>  </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检测元件</a:t>
              </a:r>
              <a:r>
                <a:rPr lang="zh-CN" altLang="en-US" sz="2400" noProof="1">
                  <a:solidFill>
                    <a:srgbClr val="000000"/>
                  </a:solidFill>
                  <a:latin typeface="华文细黑" panose="02010600040101010101" pitchFamily="2" charset="-122"/>
                  <a:ea typeface="华文细黑" panose="02010600040101010101" pitchFamily="2" charset="-122"/>
                </a:rPr>
                <a:t>  其功能是测量被控制的物理量，并将其反馈到系统输入端。在闭环控制系统中检测元件及相关的元器件构成系统的反馈装置。如果被测量的物理量为电量，一般用电阻、电位器、电流互感器和电压互感器等来测量；如果被测量的物理量为非电量，通常检测元件应将其转换为电量，以便于处理。 </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2" name="流程图: 可选过程 1"/>
            <p:cNvSpPr/>
            <p:nvPr/>
          </p:nvSpPr>
          <p:spPr>
            <a:xfrm>
              <a:off x="736" y="865"/>
              <a:ext cx="13041" cy="4476"/>
            </a:xfrm>
            <a:prstGeom prst="flowChartAlternateProcess">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25000"/>
                </a:lnSpc>
                <a:spcBef>
                  <a:spcPts val="0"/>
                </a:spcBef>
                <a:spcAft>
                  <a:spcPts val="0"/>
                </a:spcAft>
                <a:defRPr/>
              </a:pPr>
              <a:endParaRPr lang="zh-CN" altLang="en-US" noProof="1"/>
            </a:p>
          </p:txBody>
        </p:sp>
      </p:grpSp>
      <p:grpSp>
        <p:nvGrpSpPr>
          <p:cNvPr id="5" name="组合 4"/>
          <p:cNvGrpSpPr/>
          <p:nvPr/>
        </p:nvGrpSpPr>
        <p:grpSpPr bwMode="auto">
          <a:xfrm>
            <a:off x="466725" y="3155950"/>
            <a:ext cx="8281988" cy="2851150"/>
            <a:chOff x="736" y="835"/>
            <a:chExt cx="13041" cy="4488"/>
          </a:xfrm>
        </p:grpSpPr>
        <p:sp>
          <p:nvSpPr>
            <p:cNvPr id="6" name="矩形 5"/>
            <p:cNvSpPr/>
            <p:nvPr/>
          </p:nvSpPr>
          <p:spPr>
            <a:xfrm>
              <a:off x="737" y="835"/>
              <a:ext cx="13040" cy="4360"/>
            </a:xfrm>
            <a:prstGeom prst="rect">
              <a:avLst/>
            </a:prstGeom>
            <a:noFill/>
            <a:ln w="9525">
              <a:noFill/>
            </a:ln>
          </p:spPr>
          <p:txBody>
            <a:bodyPr>
              <a:spAutoFit/>
            </a:bodyPr>
            <a:lstStyle/>
            <a:p>
              <a:pPr eaLnBrk="1" hangingPunct="1">
                <a:defRPr/>
              </a:pPr>
              <a:endParaRPr lang="zh-CN" altLang="en-US" sz="2400" noProof="1">
                <a:solidFill>
                  <a:srgbClr val="000000"/>
                </a:solidFill>
                <a:latin typeface="华文细黑" panose="02010600040101010101" pitchFamily="2" charset="-122"/>
                <a:ea typeface="华文细黑" panose="02010600040101010101" pitchFamily="2" charset="-122"/>
              </a:endParaRPr>
            </a:p>
            <a:p>
              <a:pPr eaLnBrk="1" hangingPunct="1">
                <a:lnSpc>
                  <a:spcPct val="125000"/>
                </a:lnSpc>
                <a:spcBef>
                  <a:spcPts val="0"/>
                </a:spcBef>
                <a:spcAft>
                  <a:spcPts val="0"/>
                </a:spcAft>
                <a:buFontTx/>
                <a:buBlip>
                  <a:blip r:embed="rId1"/>
                </a:buBlip>
                <a:defRPr/>
              </a:pPr>
              <a:r>
                <a:rPr lang="zh-CN" altLang="en-US" sz="2400" noProof="1">
                  <a:solidFill>
                    <a:srgbClr val="000000"/>
                  </a:solidFill>
                  <a:latin typeface="华文细黑" panose="02010600040101010101" pitchFamily="2" charset="-122"/>
                  <a:ea typeface="华文细黑" panose="02010600040101010101" pitchFamily="2" charset="-122"/>
                </a:rPr>
                <a:t>  </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控制器</a:t>
              </a:r>
              <a:r>
                <a:rPr lang="zh-CN" altLang="en-US" sz="2400" noProof="1">
                  <a:solidFill>
                    <a:srgbClr val="000000"/>
                  </a:solidFill>
                  <a:latin typeface="华文细黑" panose="02010600040101010101" pitchFamily="2" charset="-122"/>
                  <a:ea typeface="华文细黑" panose="02010600040101010101" pitchFamily="2" charset="-122"/>
                </a:rPr>
                <a:t>  </a:t>
              </a:r>
              <a:r>
                <a:rPr lang="zh-CN" altLang="en-US" sz="2400" noProof="1">
                  <a:solidFill>
                    <a:schemeClr val="tx2"/>
                  </a:solidFill>
                  <a:latin typeface="Times New Roman" panose="02020603050405020304" pitchFamily="18" charset="0"/>
                  <a:sym typeface="+mn-ea"/>
                </a:rPr>
                <a:t> </a:t>
              </a:r>
              <a:r>
                <a:rPr lang="zh-CN" altLang="en-US" sz="2400" noProof="1">
                  <a:solidFill>
                    <a:srgbClr val="000000"/>
                  </a:solidFill>
                  <a:latin typeface="华文细黑" panose="02010600040101010101" pitchFamily="2" charset="-122"/>
                  <a:ea typeface="华文细黑" panose="02010600040101010101" pitchFamily="2" charset="-122"/>
                  <a:sym typeface="+mn-ea"/>
                </a:rPr>
                <a:t>控制器的功能是对偏差信号进行加工处理和运算，以形成合适的控制作用或控制规律，从而使系统的被控量按预定的规律变化。通常在控制系统中，将校正装置和放大器组合在一起构成一个器件，称为控制器。在有计算机参与的控制系统中，往往用计算机作为控制器。</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7" name="流程图: 可选过程 6"/>
            <p:cNvSpPr/>
            <p:nvPr/>
          </p:nvSpPr>
          <p:spPr>
            <a:xfrm>
              <a:off x="736" y="1545"/>
              <a:ext cx="13041" cy="3778"/>
            </a:xfrm>
            <a:prstGeom prst="flowChartAlternateProcess">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矩形 125955"/>
          <p:cNvSpPr/>
          <p:nvPr/>
        </p:nvSpPr>
        <p:spPr>
          <a:xfrm>
            <a:off x="468302" y="358775"/>
            <a:ext cx="8207375" cy="460375"/>
          </a:xfrm>
          <a:prstGeom prst="rect">
            <a:avLst/>
          </a:prstGeom>
          <a:noFill/>
          <a:ln w="9525">
            <a:noFill/>
          </a:ln>
        </p:spPr>
        <p:txBody>
          <a:bodyPr anchor="ctr">
            <a:spAutoFit/>
          </a:bodyPr>
          <a:lstStyle/>
          <a:p>
            <a:pPr eaLnBrk="1" hangingPunct="1">
              <a:defRPr/>
            </a:pPr>
            <a:r>
              <a:rPr lang="zh-CN" altLang="en-US" sz="2400" noProof="1">
                <a:gradFill>
                  <a:gsLst>
                    <a:gs pos="0">
                      <a:srgbClr val="E30000"/>
                    </a:gs>
                    <a:gs pos="100000">
                      <a:srgbClr val="760303"/>
                    </a:gs>
                  </a:gsLst>
                  <a:lin scaled="0"/>
                </a:gradFill>
                <a:latin typeface="Verdana" panose="020B0604030504040204" pitchFamily="34" charset="0"/>
                <a:ea typeface="华文细黑" panose="02010600040101010101" pitchFamily="2" charset="-122"/>
              </a:rPr>
              <a:t>闭环控制系统各信号的定义</a:t>
            </a:r>
            <a:endParaRPr lang="zh-CN" altLang="en-US" sz="2400" noProof="1">
              <a:gradFill>
                <a:gsLst>
                  <a:gs pos="0">
                    <a:srgbClr val="E30000"/>
                  </a:gs>
                  <a:gs pos="100000">
                    <a:srgbClr val="760303"/>
                  </a:gs>
                </a:gsLst>
                <a:lin scaled="0"/>
              </a:gradFill>
              <a:latin typeface="Verdana" panose="020B0604030504040204" pitchFamily="34" charset="0"/>
              <a:ea typeface="华文细黑" panose="02010600040101010101" pitchFamily="2" charset="-122"/>
            </a:endParaRPr>
          </a:p>
        </p:txBody>
      </p:sp>
      <p:sp>
        <p:nvSpPr>
          <p:cNvPr id="125957" name="矩形 125956"/>
          <p:cNvSpPr/>
          <p:nvPr/>
        </p:nvSpPr>
        <p:spPr>
          <a:xfrm>
            <a:off x="468302" y="2760969"/>
            <a:ext cx="8280400" cy="3416300"/>
          </a:xfrm>
          <a:prstGeom prst="rect">
            <a:avLst/>
          </a:prstGeom>
          <a:noFill/>
          <a:ln w="9525">
            <a:noFill/>
          </a:ln>
        </p:spPr>
        <p:txBody>
          <a:bodyPr anchor="ctr">
            <a:spAutoFit/>
          </a:bodyPr>
          <a:lstStyle/>
          <a:p>
            <a:pPr indent="266700" eaLnBrk="1" hangingPunct="1">
              <a:buClr>
                <a:srgbClr val="800000"/>
              </a:buClr>
              <a:buFont typeface="Wingdings" panose="05000000000000000000" pitchFamily="2" charset="2"/>
              <a:buChar char="n"/>
              <a:defRPr/>
            </a:pPr>
            <a:r>
              <a:rPr lang="en-US" altLang="zh-CN" sz="2400" noProof="1">
                <a:solidFill>
                  <a:srgbClr val="0000FF"/>
                </a:solidFill>
                <a:latin typeface="华文细黑" panose="02010600040101010101" pitchFamily="2" charset="-122"/>
                <a:ea typeface="华文细黑" panose="02010600040101010101" pitchFamily="2" charset="-122"/>
              </a:rPr>
              <a:t>  </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输入信号：</a:t>
            </a:r>
            <a:r>
              <a:rPr lang="zh-CN" altLang="en-US" sz="2400" noProof="1">
                <a:solidFill>
                  <a:srgbClr val="000000"/>
                </a:solidFill>
                <a:latin typeface="华文细黑" panose="02010600040101010101" pitchFamily="2" charset="-122"/>
                <a:ea typeface="华文细黑" panose="02010600040101010101" pitchFamily="2" charset="-122"/>
              </a:rPr>
              <a:t>系统的输入信号是指参考输入，又称给定量、给定值或输入量。它是控制着输出量变化规律的指令信号。</a:t>
            </a:r>
            <a:endParaRPr lang="zh-CN" altLang="en-US" sz="2400" noProof="1">
              <a:solidFill>
                <a:srgbClr val="000000"/>
              </a:solidFill>
              <a:latin typeface="华文细黑" panose="02010600040101010101" pitchFamily="2" charset="-122"/>
              <a:ea typeface="华文细黑" panose="02010600040101010101" pitchFamily="2" charset="-122"/>
            </a:endParaRPr>
          </a:p>
          <a:p>
            <a:pPr indent="266700" eaLnBrk="1" hangingPunct="1">
              <a:buClr>
                <a:srgbClr val="800000"/>
              </a:buClr>
              <a:buFont typeface="Wingdings" panose="05000000000000000000" pitchFamily="2" charset="2"/>
              <a:buChar char="n"/>
              <a:defRPr/>
            </a:pPr>
            <a:r>
              <a:rPr lang="zh-CN" altLang="en-US" sz="2400" noProof="1">
                <a:solidFill>
                  <a:srgbClr val="000000"/>
                </a:solidFill>
                <a:latin typeface="华文细黑" panose="02010600040101010101" pitchFamily="2" charset="-122"/>
                <a:ea typeface="华文细黑" panose="02010600040101010101" pitchFamily="2" charset="-122"/>
              </a:rPr>
              <a:t>  </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输出信号：</a:t>
            </a:r>
            <a:r>
              <a:rPr lang="zh-CN" altLang="en-US" sz="2400" noProof="1">
                <a:solidFill>
                  <a:srgbClr val="000000"/>
                </a:solidFill>
                <a:latin typeface="华文细黑" panose="02010600040101010101" pitchFamily="2" charset="-122"/>
                <a:ea typeface="华文细黑" panose="02010600040101010101" pitchFamily="2" charset="-122"/>
              </a:rPr>
              <a:t>系统的输出信号是指被控对象中要求按一定规律变化的物理量，又称被控量或输出量，它与输入信号之间满足一定的函数关系。</a:t>
            </a:r>
            <a:endParaRPr lang="zh-CN" altLang="en-US" sz="2400" noProof="1">
              <a:solidFill>
                <a:srgbClr val="000000"/>
              </a:solidFill>
              <a:latin typeface="华文细黑" panose="02010600040101010101" pitchFamily="2" charset="-122"/>
              <a:ea typeface="华文细黑" panose="02010600040101010101" pitchFamily="2" charset="-122"/>
            </a:endParaRPr>
          </a:p>
          <a:p>
            <a:pPr indent="266700" eaLnBrk="1" hangingPunct="1">
              <a:buClr>
                <a:srgbClr val="800000"/>
              </a:buClr>
              <a:buFont typeface="Wingdings" panose="05000000000000000000" pitchFamily="2" charset="2"/>
              <a:buChar char="n"/>
              <a:defRPr/>
            </a:pPr>
            <a:r>
              <a:rPr lang="zh-CN" altLang="en-US" sz="2400" noProof="1">
                <a:solidFill>
                  <a:srgbClr val="000000"/>
                </a:solidFill>
                <a:latin typeface="华文细黑" panose="02010600040101010101" pitchFamily="2" charset="-122"/>
                <a:ea typeface="华文细黑" panose="02010600040101010101" pitchFamily="2" charset="-122"/>
              </a:rPr>
              <a:t>  </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反馈信号：</a:t>
            </a:r>
            <a:r>
              <a:rPr lang="zh-CN" altLang="en-US" sz="2400" noProof="1">
                <a:solidFill>
                  <a:srgbClr val="000000"/>
                </a:solidFill>
                <a:latin typeface="华文细黑" panose="02010600040101010101" pitchFamily="2" charset="-122"/>
                <a:ea typeface="华文细黑" panose="02010600040101010101" pitchFamily="2" charset="-122"/>
              </a:rPr>
              <a:t>由系统（或元件）输出端取出并反向送回系统（或元件）输入端的信号称为反馈信号。反馈有主反馈和局部反馈、正反馈和负反馈之分。当反馈通道中无反馈装置也即主反馈信号与输出信号相等时，称为单位反馈。</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34819" name="矩形 125958"/>
          <p:cNvSpPr/>
          <p:nvPr/>
        </p:nvSpPr>
        <p:spPr>
          <a:xfrm>
            <a:off x="7346950" y="-1"/>
            <a:ext cx="1795463" cy="5222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闭环控制系统的组成</a:t>
            </a:r>
            <a:r>
              <a:rPr lang="en-US" altLang="zh-CN"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a:t>
            </a: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信号定义</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37893"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34DA07-38AA-49F6-84E2-7385F3403AA1}"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37894"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083A92-CED1-49B4-BD9B-F9A319A634EE}" type="slidenum">
              <a:rPr lang="zh-CN" altLang="en-US" smtClean="0">
                <a:latin typeface="Garamond" panose="02020404030301010803" pitchFamily="18" charset="0"/>
              </a:rPr>
            </a:fld>
            <a:endParaRPr lang="zh-CN" altLang="en-US">
              <a:latin typeface="Garamond" panose="02020404030301010803" pitchFamily="18" charset="0"/>
            </a:endParaRPr>
          </a:p>
        </p:txBody>
      </p:sp>
      <p:graphicFrame>
        <p:nvGraphicFramePr>
          <p:cNvPr id="37895" name="Object 20"/>
          <p:cNvGraphicFramePr/>
          <p:nvPr/>
        </p:nvGraphicFramePr>
        <p:xfrm>
          <a:off x="1042988" y="620713"/>
          <a:ext cx="6985000" cy="2178050"/>
        </p:xfrm>
        <a:graphic>
          <a:graphicData uri="http://schemas.openxmlformats.org/presentationml/2006/ole">
            <mc:AlternateContent xmlns:mc="http://schemas.openxmlformats.org/markup-compatibility/2006">
              <mc:Choice xmlns:v="urn:schemas-microsoft-com:vml" Requires="v">
                <p:oleObj spid="_x0000_s2" name="" r:id="rId1" imgW="4335780" imgH="1356360" progId="Visio.Drawing.11">
                  <p:embed/>
                </p:oleObj>
              </mc:Choice>
              <mc:Fallback>
                <p:oleObj name="" r:id="rId1" imgW="4335780" imgH="1356360" progId="Visio.Drawing.11">
                  <p:embed/>
                  <p:pic>
                    <p:nvPicPr>
                      <p:cNvPr id="0" name="Object 2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620713"/>
                        <a:ext cx="6985000"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25957"/>
                                        </p:tgtEl>
                                        <p:attrNameLst>
                                          <p:attrName>style.visibility</p:attrName>
                                        </p:attrNameLst>
                                      </p:cBhvr>
                                      <p:to>
                                        <p:strVal val="visible"/>
                                      </p:to>
                                    </p:set>
                                    <p:anim calcmode="lin" valueType="num">
                                      <p:cBhvr>
                                        <p:cTn id="7" dur="1" fill="hold"/>
                                        <p:tgtEl>
                                          <p:spTgt spid="12595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B381662-0F5F-4603-BF23-0B13F7692DF1}" type="datetime2">
              <a:rPr lang="zh-CN" altLang="zh-CN" smtClean="0">
                <a:latin typeface="Garamond" panose="02020404030301010803" pitchFamily="18" charset="0"/>
              </a:rPr>
            </a:fld>
            <a:endParaRPr lang="zh-CN" altLang="zh-CN">
              <a:latin typeface="Garamond" panose="02020404030301010803" pitchFamily="18" charset="0"/>
            </a:endParaRPr>
          </a:p>
        </p:txBody>
      </p:sp>
      <p:grpSp>
        <p:nvGrpSpPr>
          <p:cNvPr id="7171" name="组合 5"/>
          <p:cNvGrpSpPr/>
          <p:nvPr/>
        </p:nvGrpSpPr>
        <p:grpSpPr bwMode="auto">
          <a:xfrm>
            <a:off x="457200" y="889000"/>
            <a:ext cx="8291513" cy="2784475"/>
            <a:chOff x="737" y="1400"/>
            <a:chExt cx="13057" cy="4385"/>
          </a:xfrm>
        </p:grpSpPr>
        <p:sp>
          <p:nvSpPr>
            <p:cNvPr id="39941" name="TextBox 4"/>
            <p:cNvSpPr txBox="1"/>
            <p:nvPr/>
          </p:nvSpPr>
          <p:spPr>
            <a:xfrm>
              <a:off x="4831" y="1400"/>
              <a:ext cx="8963" cy="4385"/>
            </a:xfrm>
            <a:prstGeom prst="rect">
              <a:avLst/>
            </a:prstGeom>
            <a:noFill/>
            <a:ln w="9525">
              <a:noFill/>
            </a:ln>
          </p:spPr>
          <p:txBody>
            <a:bodyPr>
              <a:spAutoFit/>
            </a:bodyPr>
            <a:lstStyle/>
            <a:p>
              <a:pPr marL="542925" indent="-542925" eaLnBrk="1" hangingPunct="1">
                <a:lnSpc>
                  <a:spcPct val="125000"/>
                </a:lnSpc>
                <a:spcBef>
                  <a:spcPts val="0"/>
                </a:spcBef>
                <a:spcAft>
                  <a:spcPts val="0"/>
                </a:spcAft>
                <a:defRPr/>
              </a:pP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1</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、专业核心课程，后续控制课程的基础</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endParaRPr>
            </a:p>
            <a:p>
              <a:pPr marL="542925" indent="-542925" eaLnBrk="1" hangingPunct="1">
                <a:lnSpc>
                  <a:spcPct val="125000"/>
                </a:lnSpc>
                <a:spcBef>
                  <a:spcPts val="0"/>
                </a:spcBef>
                <a:spcAft>
                  <a:spcPts val="0"/>
                </a:spcAft>
                <a:defRPr/>
              </a:pP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2</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、学会</a:t>
              </a:r>
              <a:r>
                <a:rPr lang="zh-CN" altLang="en-US" sz="28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cs typeface="Times New Roman" panose="02020603050405020304" pitchFamily="18" charset="0"/>
                </a:rPr>
                <a:t>“系统”</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的思维方法、</a:t>
              </a:r>
              <a:r>
                <a:rPr lang="zh-CN" altLang="en-US" sz="28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cs typeface="Times New Roman" panose="02020603050405020304" pitchFamily="18" charset="0"/>
                </a:rPr>
                <a:t>“反馈控制”</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解决问题的方法</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endParaRPr>
            </a:p>
            <a:p>
              <a:pPr marL="542925" indent="-542925" eaLnBrk="1" hangingPunct="1">
                <a:lnSpc>
                  <a:spcPct val="125000"/>
                </a:lnSpc>
                <a:spcBef>
                  <a:spcPts val="0"/>
                </a:spcBef>
                <a:spcAft>
                  <a:spcPts val="0"/>
                </a:spcAft>
                <a:defRPr/>
              </a:pP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3、 应用广泛</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175" name="左大括号 5"/>
            <p:cNvSpPr/>
            <p:nvPr/>
          </p:nvSpPr>
          <p:spPr bwMode="auto">
            <a:xfrm>
              <a:off x="4603" y="1711"/>
              <a:ext cx="322" cy="3837"/>
            </a:xfrm>
            <a:prstGeom prst="leftBrace">
              <a:avLst>
                <a:gd name="adj1" fmla="val 69235"/>
                <a:gd name="adj2" fmla="val 50250"/>
              </a:avLst>
            </a:prstGeom>
            <a:noFill/>
            <a:ln w="19050">
              <a:solidFill>
                <a:srgbClr val="0070C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70C0"/>
                </a:solidFill>
                <a:latin typeface="Times New Roman" panose="02020603050405020304" pitchFamily="18" charset="0"/>
                <a:ea typeface="华文细黑" panose="02010600040101010101" pitchFamily="2" charset="-122"/>
              </a:endParaRPr>
            </a:p>
          </p:txBody>
        </p:sp>
        <p:sp>
          <p:nvSpPr>
            <p:cNvPr id="2" name="文本框 3"/>
            <p:cNvSpPr txBox="1"/>
            <p:nvPr/>
          </p:nvSpPr>
          <p:spPr>
            <a:xfrm>
              <a:off x="737" y="3218"/>
              <a:ext cx="4208" cy="822"/>
            </a:xfrm>
            <a:prstGeom prst="rect">
              <a:avLst/>
            </a:prstGeom>
            <a:noFill/>
            <a:ln w="9525">
              <a:noFill/>
            </a:ln>
          </p:spPr>
          <p:txBody>
            <a:bodyPr wrap="none">
              <a:spAutoFit/>
            </a:bodyPr>
            <a:lstStyle/>
            <a:p>
              <a:pPr eaLnBrk="1" hangingPunct="1">
                <a:spcBef>
                  <a:spcPts val="4800"/>
                </a:spcBef>
                <a:defRPr/>
              </a:pP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课程的重要性：</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p:txBody>
        </p:sp>
      </p:grpSp>
      <p:sp>
        <p:nvSpPr>
          <p:cNvPr id="5" name="文本框 4"/>
          <p:cNvSpPr txBox="1"/>
          <p:nvPr/>
        </p:nvSpPr>
        <p:spPr>
          <a:xfrm>
            <a:off x="457200" y="4144010"/>
            <a:ext cx="7820660" cy="521967"/>
          </a:xfrm>
          <a:prstGeom prst="rect">
            <a:avLst/>
          </a:prstGeom>
          <a:noFill/>
        </p:spPr>
        <p:txBody>
          <a:bodyPr wrap="none">
            <a:spAutoFit/>
          </a:bodyPr>
          <a:lstStyle/>
          <a:p>
            <a:pPr eaLnBrk="1" hangingPunct="1">
              <a:defRPr/>
            </a:pP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sym typeface="+mn-ea"/>
              </a:rPr>
              <a:t>成绩组成：平时成绩（</a:t>
            </a: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sym typeface="+mn-ea"/>
              </a:rPr>
              <a:t>30%</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sym typeface="+mn-ea"/>
              </a:rPr>
              <a:t>）</a:t>
            </a: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sym typeface="+mn-ea"/>
              </a:rPr>
              <a:t>+ </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sym typeface="+mn-ea"/>
              </a:rPr>
              <a:t>期末成绩（</a:t>
            </a: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sym typeface="+mn-ea"/>
              </a:rPr>
              <a:t>70%</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sym typeface="+mn-ea"/>
              </a:rPr>
              <a:t>）</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sym typeface="+mn-ea"/>
            </a:endParaRPr>
          </a:p>
        </p:txBody>
      </p:sp>
      <p:sp>
        <p:nvSpPr>
          <p:cNvPr id="717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BF0451F-3CEF-40AC-B5A7-F1091BAC7067}"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矩形 126980"/>
          <p:cNvSpPr/>
          <p:nvPr/>
        </p:nvSpPr>
        <p:spPr>
          <a:xfrm>
            <a:off x="468302" y="3039744"/>
            <a:ext cx="8135948" cy="2861303"/>
          </a:xfrm>
          <a:prstGeom prst="rect">
            <a:avLst/>
          </a:prstGeom>
          <a:noFill/>
          <a:ln w="9525">
            <a:noFill/>
          </a:ln>
        </p:spPr>
        <p:txBody>
          <a:bodyPr anchor="ctr">
            <a:spAutoFit/>
          </a:bodyPr>
          <a:lstStyle/>
          <a:p>
            <a:pPr eaLnBrk="1" hangingPunct="1">
              <a:lnSpc>
                <a:spcPct val="125000"/>
              </a:lnSpc>
              <a:spcBef>
                <a:spcPts val="0"/>
              </a:spcBef>
              <a:spcAft>
                <a:spcPts val="0"/>
              </a:spcAft>
              <a:buClr>
                <a:srgbClr val="800000"/>
              </a:buClr>
              <a:buFont typeface="Wingdings" panose="05000000000000000000" charset="0"/>
              <a:buChar char="n"/>
              <a:defRPr/>
            </a:pP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 </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偏差信号：</a:t>
            </a:r>
            <a:r>
              <a:rPr lang="zh-CN" altLang="en-US" sz="2400" noProof="1">
                <a:solidFill>
                  <a:srgbClr val="000000"/>
                </a:solidFill>
                <a:latin typeface="华文细黑" panose="02010600040101010101" pitchFamily="2" charset="-122"/>
                <a:ea typeface="华文细黑" panose="02010600040101010101" pitchFamily="2" charset="-122"/>
              </a:rPr>
              <a:t>它是指输入信号与主反馈信号之差。偏差信号简称偏差。</a:t>
            </a:r>
            <a:endParaRPr lang="zh-CN" altLang="en-US" sz="2400" noProof="1">
              <a:solidFill>
                <a:srgbClr val="000000"/>
              </a:solidFill>
              <a:latin typeface="华文细黑" panose="02010600040101010101" pitchFamily="2" charset="-122"/>
              <a:ea typeface="华文细黑" panose="02010600040101010101" pitchFamily="2" charset="-122"/>
            </a:endParaRPr>
          </a:p>
          <a:p>
            <a:pPr marL="342900" indent="-342900" eaLnBrk="1" hangingPunct="1">
              <a:lnSpc>
                <a:spcPct val="125000"/>
              </a:lnSpc>
              <a:spcBef>
                <a:spcPts val="0"/>
              </a:spcBef>
              <a:spcAft>
                <a:spcPts val="0"/>
              </a:spcAft>
              <a:buClr>
                <a:srgbClr val="800000"/>
              </a:buClr>
              <a:buFont typeface="Wingdings" panose="05000000000000000000" charset="0"/>
              <a:buChar char="n"/>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误差信号：</a:t>
            </a:r>
            <a:r>
              <a:rPr lang="zh-CN" altLang="en-US" sz="2400" noProof="1">
                <a:solidFill>
                  <a:srgbClr val="000000"/>
                </a:solidFill>
                <a:latin typeface="华文细黑" panose="02010600040101010101" pitchFamily="2" charset="-122"/>
                <a:ea typeface="华文细黑" panose="02010600040101010101" pitchFamily="2" charset="-122"/>
              </a:rPr>
              <a:t>它是指系统被控制量实际值与期望值之差，简称误差。在单位反馈情况下，误差值也就是偏差值，二者是相等的。在非单位反馈情况下，两者存在着一定的关系。</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38915"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3B5DBF-5CB6-43EE-933C-886E4B535550}"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38916"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D8D65A-3681-477D-9407-F055BAA756DA}"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2" name="矩形 125958"/>
          <p:cNvSpPr/>
          <p:nvPr/>
        </p:nvSpPr>
        <p:spPr>
          <a:xfrm>
            <a:off x="7319645" y="-1"/>
            <a:ext cx="1824038" cy="5222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闭环控制系统的组成</a:t>
            </a:r>
            <a:r>
              <a:rPr lang="en-US" altLang="zh-CN"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a:t>
            </a: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信号定义</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graphicFrame>
        <p:nvGraphicFramePr>
          <p:cNvPr id="38918" name="Object 20"/>
          <p:cNvGraphicFramePr/>
          <p:nvPr/>
        </p:nvGraphicFramePr>
        <p:xfrm>
          <a:off x="1042988" y="620713"/>
          <a:ext cx="6985000" cy="2178050"/>
        </p:xfrm>
        <a:graphic>
          <a:graphicData uri="http://schemas.openxmlformats.org/presentationml/2006/ole">
            <mc:AlternateContent xmlns:mc="http://schemas.openxmlformats.org/markup-compatibility/2006">
              <mc:Choice xmlns:v="urn:schemas-microsoft-com:vml" Requires="v">
                <p:oleObj spid="_x0000_s3" name="" r:id="rId1" imgW="4335780" imgH="1356360" progId="Visio.Drawing.11">
                  <p:embed/>
                </p:oleObj>
              </mc:Choice>
              <mc:Fallback>
                <p:oleObj name="" r:id="rId1" imgW="4335780" imgH="1356360" progId="Visio.Drawing.11">
                  <p:embed/>
                  <p:pic>
                    <p:nvPicPr>
                      <p:cNvPr id="0" name="Object 2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620713"/>
                        <a:ext cx="6985000"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26981"/>
                                        </p:tgtEl>
                                        <p:attrNameLst>
                                          <p:attrName>style.visibility</p:attrName>
                                        </p:attrNameLst>
                                      </p:cBhvr>
                                      <p:to>
                                        <p:strVal val="visible"/>
                                      </p:to>
                                    </p:set>
                                    <p:anim calcmode="lin" valueType="num">
                                      <p:cBhvr>
                                        <p:cTn id="7" dur="1" fill="hold"/>
                                        <p:tgtEl>
                                          <p:spTgt spid="12698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1C0001-B7DF-46EC-A317-B25F66DFF02B}"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2" name="矩形 125958"/>
          <p:cNvSpPr/>
          <p:nvPr/>
        </p:nvSpPr>
        <p:spPr>
          <a:xfrm>
            <a:off x="7318375" y="-1"/>
            <a:ext cx="1824038" cy="5222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闭环控制系统的组成</a:t>
            </a:r>
            <a:r>
              <a:rPr lang="en-US" altLang="zh-CN"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a:t>
            </a: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信号定义</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3" name="文本框 2"/>
          <p:cNvSpPr txBox="1"/>
          <p:nvPr/>
        </p:nvSpPr>
        <p:spPr>
          <a:xfrm>
            <a:off x="474980" y="3098800"/>
            <a:ext cx="8129270" cy="2831544"/>
          </a:xfrm>
          <a:prstGeom prst="rect">
            <a:avLst/>
          </a:prstGeom>
          <a:noFill/>
        </p:spPr>
        <p:txBody>
          <a:bodyPr>
            <a:spAutoFit/>
          </a:bodyPr>
          <a:lstStyle/>
          <a:p>
            <a:pPr marL="342900" indent="-342900" eaLnBrk="1" hangingPunct="1">
              <a:buClr>
                <a:srgbClr val="800000"/>
              </a:buClr>
              <a:buFont typeface="Wingdings" panose="05000000000000000000" charset="0"/>
              <a:buChar char="n"/>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sym typeface="+mn-ea"/>
              </a:rPr>
              <a:t>扰动信号：</a:t>
            </a:r>
            <a:r>
              <a:rPr lang="zh-CN" altLang="en-US" sz="2400" noProof="1">
                <a:solidFill>
                  <a:srgbClr val="000000"/>
                </a:solidFill>
                <a:latin typeface="华文细黑" panose="02010600040101010101" pitchFamily="2" charset="-122"/>
                <a:ea typeface="华文细黑" panose="02010600040101010101" pitchFamily="2" charset="-122"/>
                <a:sym typeface="+mn-ea"/>
              </a:rPr>
              <a:t>简称扰动或干扰，它与控制作用相反，是一种不希望的、影响系统输出的不利因素。扰动信号既可来自系统内部，又可来自系统外部，前者称为内部扰动，后者称为外部扰动。扰动信号也是一种输入量。</a:t>
            </a:r>
            <a:endParaRPr lang="zh-CN" altLang="en-US" sz="2400" noProof="1">
              <a:solidFill>
                <a:srgbClr val="000000"/>
              </a:solidFill>
              <a:latin typeface="华文细黑" panose="02010600040101010101" pitchFamily="2" charset="-122"/>
              <a:ea typeface="华文细黑" panose="02010600040101010101" pitchFamily="2" charset="-122"/>
              <a:sym typeface="+mn-ea"/>
            </a:endParaRPr>
          </a:p>
          <a:p>
            <a:pPr marL="342900" indent="-342900" eaLnBrk="1" hangingPunct="1">
              <a:spcBef>
                <a:spcPts val="1200"/>
              </a:spcBef>
              <a:buClr>
                <a:srgbClr val="800000"/>
              </a:buClr>
              <a:buFont typeface="Wingdings" panose="05000000000000000000" charset="0"/>
              <a:buChar char="n"/>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控制信号：</a:t>
            </a:r>
            <a:r>
              <a:rPr lang="zh-CN" altLang="en-US" sz="2400" noProof="1">
                <a:solidFill>
                  <a:srgbClr val="000000"/>
                </a:solidFill>
                <a:latin typeface="华文细黑" panose="02010600040101010101" pitchFamily="2" charset="-122"/>
                <a:ea typeface="华文细黑" panose="02010600040101010101" pitchFamily="2" charset="-122"/>
              </a:rPr>
              <a:t>又称为控制量。是由控制器输出的，以驱使执行机构动作，为了使控制对象（或被控量）达到期望的状态的信号。</a:t>
            </a:r>
            <a:endParaRPr lang="zh-CN" altLang="en-US" sz="2400" noProof="1">
              <a:solidFill>
                <a:srgbClr val="000000"/>
              </a:solidFill>
              <a:latin typeface="华文细黑" panose="02010600040101010101" pitchFamily="2" charset="-122"/>
              <a:ea typeface="华文细黑" panose="02010600040101010101" pitchFamily="2" charset="-122"/>
            </a:endParaRPr>
          </a:p>
        </p:txBody>
      </p:sp>
      <p:graphicFrame>
        <p:nvGraphicFramePr>
          <p:cNvPr id="39941" name="Object 20"/>
          <p:cNvGraphicFramePr/>
          <p:nvPr/>
        </p:nvGraphicFramePr>
        <p:xfrm>
          <a:off x="1042988" y="620713"/>
          <a:ext cx="6985000" cy="2178050"/>
        </p:xfrm>
        <a:graphic>
          <a:graphicData uri="http://schemas.openxmlformats.org/presentationml/2006/ole">
            <mc:AlternateContent xmlns:mc="http://schemas.openxmlformats.org/markup-compatibility/2006">
              <mc:Choice xmlns:v="urn:schemas-microsoft-com:vml" Requires="v">
                <p:oleObj spid="_x0000_s4" name="" r:id="rId1" imgW="4335780" imgH="1356360" progId="Visio.Drawing.11">
                  <p:embed/>
                </p:oleObj>
              </mc:Choice>
              <mc:Fallback>
                <p:oleObj name="" r:id="rId1" imgW="4335780" imgH="1356360" progId="Visio.Drawing.11">
                  <p:embed/>
                  <p:pic>
                    <p:nvPicPr>
                      <p:cNvPr id="0" name="Object 2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620713"/>
                        <a:ext cx="6985000"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42"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5AF7670-7958-4524-8F19-1C70F35FC7C2}"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矩形 130051"/>
          <p:cNvSpPr/>
          <p:nvPr/>
        </p:nvSpPr>
        <p:spPr>
          <a:xfrm>
            <a:off x="468630" y="297174"/>
            <a:ext cx="5398770" cy="583570"/>
          </a:xfrm>
          <a:prstGeom prst="rect">
            <a:avLst/>
          </a:prstGeom>
          <a:noFill/>
          <a:ln w="9525">
            <a:noFill/>
          </a:ln>
        </p:spPr>
        <p:txBody>
          <a:bodyPr anchor="ctr">
            <a:spAutoFit/>
          </a:bodyPr>
          <a:lstStyle/>
          <a:p>
            <a:pPr eaLnBrk="1" hangingPunct="1">
              <a:defRPr/>
            </a:pPr>
            <a:r>
              <a:rPr lang="zh-CN" altLang="en-US" sz="3200" noProof="1">
                <a:gradFill>
                  <a:gsLst>
                    <a:gs pos="0">
                      <a:srgbClr val="E30000"/>
                    </a:gs>
                    <a:gs pos="100000">
                      <a:srgbClr val="760303"/>
                    </a:gs>
                  </a:gsLst>
                  <a:lin scaled="0"/>
                </a:gradFill>
                <a:latin typeface="Verdana" panose="020B0604030504040204" pitchFamily="34" charset="0"/>
                <a:ea typeface="华文细黑" panose="02010600040101010101" pitchFamily="2" charset="-122"/>
              </a:rPr>
              <a:t>三、自动控制系统分类</a:t>
            </a:r>
            <a:r>
              <a:rPr lang="zh-CN" altLang="en-US" sz="3200" noProof="1">
                <a:gradFill>
                  <a:gsLst>
                    <a:gs pos="0">
                      <a:srgbClr val="E30000"/>
                    </a:gs>
                    <a:gs pos="100000">
                      <a:srgbClr val="760303"/>
                    </a:gs>
                  </a:gsLst>
                  <a:lin scaled="0"/>
                </a:gradFill>
                <a:ea typeface="华文细黑" panose="02010600040101010101" pitchFamily="2" charset="-122"/>
              </a:rPr>
              <a:t> </a:t>
            </a:r>
            <a:endParaRPr lang="zh-CN" altLang="en-US" sz="3200" noProof="1">
              <a:gradFill>
                <a:gsLst>
                  <a:gs pos="0">
                    <a:srgbClr val="E30000"/>
                  </a:gs>
                  <a:gs pos="100000">
                    <a:srgbClr val="760303"/>
                  </a:gs>
                </a:gsLst>
                <a:lin scaled="0"/>
              </a:gradFill>
              <a:ea typeface="华文细黑" panose="02010600040101010101" pitchFamily="2" charset="-122"/>
            </a:endParaRPr>
          </a:p>
        </p:txBody>
      </p:sp>
      <p:sp>
        <p:nvSpPr>
          <p:cNvPr id="27650" name="矩形 130052"/>
          <p:cNvSpPr/>
          <p:nvPr/>
        </p:nvSpPr>
        <p:spPr>
          <a:xfrm>
            <a:off x="539750" y="1121727"/>
            <a:ext cx="8064500" cy="460375"/>
          </a:xfrm>
          <a:prstGeom prst="rect">
            <a:avLst/>
          </a:prstGeom>
          <a:noFill/>
          <a:ln w="9525">
            <a:noFill/>
          </a:ln>
        </p:spPr>
        <p:txBody>
          <a:bodyPr anchor="ctr">
            <a:spAutoFit/>
          </a:bodyPr>
          <a:lstStyle/>
          <a:p>
            <a:pPr eaLnBrk="1" hangingPunct="1">
              <a:buClr>
                <a:srgbClr val="FF0000"/>
              </a:buClr>
              <a:defRPr/>
            </a:pPr>
            <a:r>
              <a:rPr lang="en-US" altLang="zh-CN" sz="2400" noProof="1">
                <a:gradFill>
                  <a:gsLst>
                    <a:gs pos="0">
                      <a:srgbClr val="E30000"/>
                    </a:gs>
                    <a:gs pos="100000">
                      <a:srgbClr val="760303"/>
                    </a:gs>
                  </a:gsLst>
                  <a:lin scaled="0"/>
                </a:gradFill>
                <a:latin typeface="Verdana" panose="020B0604030504040204" pitchFamily="34" charset="0"/>
                <a:ea typeface="华文细黑" panose="02010600040101010101" pitchFamily="2" charset="-122"/>
              </a:rPr>
              <a:t>1</a:t>
            </a:r>
            <a:r>
              <a:rPr lang="zh-CN" altLang="en-US" sz="2400" noProof="1">
                <a:gradFill>
                  <a:gsLst>
                    <a:gs pos="0">
                      <a:srgbClr val="E30000"/>
                    </a:gs>
                    <a:gs pos="100000">
                      <a:srgbClr val="760303"/>
                    </a:gs>
                  </a:gsLst>
                  <a:lin scaled="0"/>
                </a:gradFill>
                <a:latin typeface="Verdana" panose="020B0604030504040204" pitchFamily="34" charset="0"/>
                <a:ea typeface="华文细黑" panose="02010600040101010101" pitchFamily="2" charset="-122"/>
              </a:rPr>
              <a:t>、按输入信号特征分类</a:t>
            </a:r>
            <a:r>
              <a:rPr lang="zh-CN" altLang="en-US" noProof="1">
                <a:gradFill>
                  <a:gsLst>
                    <a:gs pos="0">
                      <a:srgbClr val="E30000"/>
                    </a:gs>
                    <a:gs pos="100000">
                      <a:srgbClr val="760303"/>
                    </a:gs>
                  </a:gsLst>
                  <a:lin scaled="0"/>
                </a:gradFill>
              </a:rPr>
              <a:t> </a:t>
            </a:r>
            <a:endParaRPr lang="zh-CN" altLang="en-US" noProof="1">
              <a:gradFill>
                <a:gsLst>
                  <a:gs pos="0">
                    <a:srgbClr val="E30000"/>
                  </a:gs>
                  <a:gs pos="100000">
                    <a:srgbClr val="760303"/>
                  </a:gs>
                </a:gsLst>
                <a:lin scaled="0"/>
              </a:gradFill>
            </a:endParaRPr>
          </a:p>
        </p:txBody>
      </p:sp>
      <p:sp>
        <p:nvSpPr>
          <p:cNvPr id="27651" name="矩形 130053"/>
          <p:cNvSpPr/>
          <p:nvPr/>
        </p:nvSpPr>
        <p:spPr>
          <a:xfrm>
            <a:off x="467994" y="1913890"/>
            <a:ext cx="6170296" cy="460375"/>
          </a:xfrm>
          <a:prstGeom prst="rect">
            <a:avLst/>
          </a:prstGeom>
          <a:noFill/>
          <a:ln w="9525">
            <a:noFill/>
          </a:ln>
        </p:spPr>
        <p:txBody>
          <a:bodyPr anchor="ctr">
            <a:spAutoFit/>
          </a:bodyPr>
          <a:lstStyle/>
          <a:p>
            <a:pPr eaLnBrk="1" hangingPunct="1">
              <a:defRPr/>
            </a:pPr>
            <a:r>
              <a:rPr lang="zh-CN" altLang="en-US" sz="2400" noProof="1">
                <a:gradFill>
                  <a:gsLst>
                    <a:gs pos="0">
                      <a:srgbClr val="007BD3"/>
                    </a:gs>
                    <a:gs pos="100000">
                      <a:srgbClr val="034373"/>
                    </a:gs>
                  </a:gsLst>
                  <a:lin scaled="0"/>
                </a:gradFill>
                <a:latin typeface="Verdana" panose="020B0604030504040204" pitchFamily="34" charset="0"/>
                <a:ea typeface="华文细黑" panose="02010600040101010101" pitchFamily="2" charset="-122"/>
              </a:rPr>
              <a:t>（</a:t>
            </a:r>
            <a:r>
              <a:rPr lang="en-US" altLang="zh-CN" sz="2400" noProof="1">
                <a:gradFill>
                  <a:gsLst>
                    <a:gs pos="0">
                      <a:srgbClr val="007BD3"/>
                    </a:gs>
                    <a:gs pos="100000">
                      <a:srgbClr val="034373"/>
                    </a:gs>
                  </a:gsLst>
                  <a:lin scaled="0"/>
                </a:gradFill>
                <a:latin typeface="Verdana" panose="020B0604030504040204" pitchFamily="34" charset="0"/>
                <a:ea typeface="华文细黑" panose="02010600040101010101" pitchFamily="2" charset="-122"/>
              </a:rPr>
              <a:t>1</a:t>
            </a:r>
            <a:r>
              <a:rPr lang="zh-CN" altLang="en-US" sz="2400" noProof="1">
                <a:gradFill>
                  <a:gsLst>
                    <a:gs pos="0">
                      <a:srgbClr val="007BD3"/>
                    </a:gs>
                    <a:gs pos="100000">
                      <a:srgbClr val="034373"/>
                    </a:gs>
                  </a:gsLst>
                  <a:lin scaled="0"/>
                </a:gradFill>
                <a:latin typeface="Verdana" panose="020B0604030504040204" pitchFamily="34" charset="0"/>
                <a:ea typeface="华文细黑" panose="02010600040101010101" pitchFamily="2" charset="-122"/>
              </a:rPr>
              <a:t>）恒值控制系统（自动调节系统）</a:t>
            </a:r>
            <a:r>
              <a:rPr lang="en-US" altLang="zh-CN" noProof="1">
                <a:gradFill>
                  <a:gsLst>
                    <a:gs pos="0">
                      <a:srgbClr val="007BD3"/>
                    </a:gs>
                    <a:gs pos="100000">
                      <a:srgbClr val="034373"/>
                    </a:gs>
                  </a:gsLst>
                  <a:lin scaled="0"/>
                </a:gradFill>
                <a:ea typeface="华文细黑" panose="02010600040101010101" pitchFamily="2" charset="-122"/>
              </a:rPr>
              <a:t> </a:t>
            </a:r>
            <a:endParaRPr lang="en-US" altLang="zh-CN" noProof="1">
              <a:gradFill>
                <a:gsLst>
                  <a:gs pos="0">
                    <a:srgbClr val="007BD3"/>
                  </a:gs>
                  <a:gs pos="100000">
                    <a:srgbClr val="034373"/>
                  </a:gs>
                </a:gsLst>
                <a:lin scaled="0"/>
              </a:gradFill>
              <a:ea typeface="华文细黑" panose="02010600040101010101" pitchFamily="2" charset="-122"/>
            </a:endParaRPr>
          </a:p>
        </p:txBody>
      </p:sp>
      <p:sp>
        <p:nvSpPr>
          <p:cNvPr id="40965" name="矩形 130054"/>
          <p:cNvSpPr>
            <a:spLocks noChangeArrowheads="1"/>
          </p:cNvSpPr>
          <p:nvPr/>
        </p:nvSpPr>
        <p:spPr bwMode="auto">
          <a:xfrm>
            <a:off x="515938" y="2492375"/>
            <a:ext cx="8110537"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55600" indent="-355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Blip>
                <a:blip r:embed="rId1"/>
              </a:buBlip>
            </a:pPr>
            <a:r>
              <a:rPr lang="zh-CN" altLang="en-US" sz="2400">
                <a:solidFill>
                  <a:srgbClr val="000000"/>
                </a:solidFill>
                <a:latin typeface="华文细黑" panose="02010600040101010101" pitchFamily="2" charset="-122"/>
                <a:ea typeface="华文细黑" panose="02010600040101010101" pitchFamily="2" charset="-122"/>
              </a:rPr>
              <a:t>系统的特点是输入信号为某个恒定不变的常数，要求系统的被控量尽可能保持在期望值附近；</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50000"/>
              </a:lnSpc>
              <a:buFontTx/>
              <a:buBlip>
                <a:blip r:embed="rId1"/>
              </a:buBlip>
            </a:pPr>
            <a:r>
              <a:rPr lang="zh-CN" altLang="en-US" sz="2400">
                <a:solidFill>
                  <a:srgbClr val="000000"/>
                </a:solidFill>
                <a:latin typeface="华文细黑" panose="02010600040101010101" pitchFamily="2" charset="-122"/>
                <a:ea typeface="华文细黑" panose="02010600040101010101" pitchFamily="2" charset="-122"/>
              </a:rPr>
              <a:t>系统面临的主要问题是存在使被控量偏离期望值的扰动；</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50000"/>
              </a:lnSpc>
              <a:buFontTx/>
              <a:buBlip>
                <a:blip r:embed="rId1"/>
              </a:buBlip>
            </a:pPr>
            <a:r>
              <a:rPr lang="zh-CN" altLang="en-US" sz="2400">
                <a:solidFill>
                  <a:srgbClr val="000000"/>
                </a:solidFill>
                <a:latin typeface="华文细黑" panose="02010600040101010101" pitchFamily="2" charset="-122"/>
                <a:ea typeface="华文细黑" panose="02010600040101010101" pitchFamily="2" charset="-122"/>
              </a:rPr>
              <a:t>控制的任务是要增强系统的抗扰动能力，使扰动作用于系统时，被控量尽快地恢复到期望值上。因此恒值控制系统又称为自动调节系统。 </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2" name="矩形 130055"/>
          <p:cNvSpPr/>
          <p:nvPr/>
        </p:nvSpPr>
        <p:spPr>
          <a:xfrm>
            <a:off x="7319645" y="-9526"/>
            <a:ext cx="1824038"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按输入信号特征分类</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40967"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F2C84A-D9DF-45F2-AEB1-43FB2FDDD932}"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4096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FE5FD2-A0ED-4063-BD68-149D7CA3F10F}"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矩形 131075"/>
          <p:cNvSpPr/>
          <p:nvPr/>
        </p:nvSpPr>
        <p:spPr>
          <a:xfrm>
            <a:off x="395277" y="435609"/>
            <a:ext cx="8208973" cy="1198874"/>
          </a:xfrm>
          <a:prstGeom prst="rect">
            <a:avLst/>
          </a:prstGeom>
          <a:noFill/>
          <a:ln w="9525">
            <a:noFill/>
          </a:ln>
        </p:spPr>
        <p:txBody>
          <a:bodyPr anchor="ctr">
            <a:spAutoFit/>
          </a:bodyPr>
          <a:lstStyle/>
          <a:p>
            <a:pPr eaLnBrk="1" hangingPunct="1">
              <a:defRPr/>
            </a:pP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例</a:t>
            </a: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noProof="1">
                <a:solidFill>
                  <a:srgbClr val="000000"/>
                </a:solidFill>
                <a:latin typeface="华文细黑" panose="02010600040101010101" pitchFamily="2" charset="-122"/>
                <a:ea typeface="华文细黑" panose="02010600040101010101" pitchFamily="2" charset="-122"/>
              </a:rPr>
              <a:t>瓦特发明的离心调速器的蒸汽机转速控制系统如下图所示。试叙述其工作原理，指出被控对象和被控量，并画出其原理方块图。 </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41987" name="矩形 131077"/>
          <p:cNvSpPr>
            <a:spLocks noChangeArrowheads="1"/>
          </p:cNvSpPr>
          <p:nvPr/>
        </p:nvSpPr>
        <p:spPr bwMode="auto">
          <a:xfrm>
            <a:off x="0" y="2147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8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1E7E5FE-56B5-4A9D-B7EF-4734F4A0EBEB}"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4198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EB5659-49DE-4C96-AAD0-DA60CD3C18D3}"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4" name="矩形 130055"/>
          <p:cNvSpPr/>
          <p:nvPr/>
        </p:nvSpPr>
        <p:spPr>
          <a:xfrm>
            <a:off x="7614920" y="-1"/>
            <a:ext cx="1528763"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瓦特蒸汽机控制</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graphicFrame>
        <p:nvGraphicFramePr>
          <p:cNvPr id="41991" name="Object 24"/>
          <p:cNvGraphicFramePr>
            <a:graphicFrameLocks noGrp="1"/>
          </p:cNvGraphicFramePr>
          <p:nvPr/>
        </p:nvGraphicFramePr>
        <p:xfrm>
          <a:off x="5414963" y="2357438"/>
          <a:ext cx="3729037" cy="2500312"/>
        </p:xfrm>
        <a:graphic>
          <a:graphicData uri="http://schemas.openxmlformats.org/presentationml/2006/ole">
            <mc:AlternateContent xmlns:mc="http://schemas.openxmlformats.org/markup-compatibility/2006">
              <mc:Choice xmlns:v="urn:schemas-microsoft-com:vml" Requires="v">
                <p:oleObj spid="_x0000_s2" name="" r:id="rId1" imgW="2784475" imgH="1870075" progId="Visio.Drawing.11">
                  <p:embed/>
                </p:oleObj>
              </mc:Choice>
              <mc:Fallback>
                <p:oleObj name="" r:id="rId1" imgW="2784475" imgH="1870075" progId="Visio.Drawing.11">
                  <p:embed/>
                  <p:pic>
                    <p:nvPicPr>
                      <p:cNvPr id="0" name="Object 24"/>
                      <p:cNvPicPr>
                        <a:picLocks noGrp="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963" y="2357438"/>
                        <a:ext cx="3729037"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41992" name="内容占位符 6" descr="54f16607e4b06685dedd1a25.gif"/>
          <p:cNvPicPr>
            <a:picLocks noChangeAspect="1" noChangeArrowheads="1"/>
          </p:cNvPicPr>
          <p:nvPr/>
        </p:nvPicPr>
        <p:blipFill>
          <a:blip r:embed="rId3"/>
          <a:srcRect/>
          <a:stretch>
            <a:fillRect/>
          </a:stretch>
        </p:blipFill>
        <p:spPr bwMode="auto">
          <a:xfrm>
            <a:off x="0" y="1643063"/>
            <a:ext cx="5715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33"/>
          <p:cNvGrpSpPr/>
          <p:nvPr/>
        </p:nvGrpSpPr>
        <p:grpSpPr bwMode="auto">
          <a:xfrm>
            <a:off x="2159000" y="2714625"/>
            <a:ext cx="1055688" cy="625475"/>
            <a:chOff x="2159000" y="2857500"/>
            <a:chExt cx="1055688" cy="625475"/>
          </a:xfrm>
        </p:grpSpPr>
        <p:sp>
          <p:nvSpPr>
            <p:cNvPr id="42017" name="椭圆 9"/>
            <p:cNvSpPr>
              <a:spLocks noChangeArrowheads="1"/>
            </p:cNvSpPr>
            <p:nvPr/>
          </p:nvSpPr>
          <p:spPr bwMode="auto">
            <a:xfrm>
              <a:off x="2159000" y="3340100"/>
              <a:ext cx="142875" cy="142875"/>
            </a:xfrm>
            <a:prstGeom prst="ellipse">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lIns="91429" tIns="45714" rIns="91429" bIns="45714" anchor="ctr"/>
            <a:lstStyle>
              <a:lvl1pPr marL="1548130" indent="-154178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70C0"/>
                </a:solidFill>
                <a:latin typeface="华文琥珀" panose="02010800040101010101" pitchFamily="2" charset="-122"/>
                <a:ea typeface="华文琥珀" panose="02010800040101010101" pitchFamily="2" charset="-122"/>
              </a:endParaRPr>
            </a:p>
          </p:txBody>
        </p:sp>
        <p:cxnSp>
          <p:nvCxnSpPr>
            <p:cNvPr id="17" name="直接箭头连接符 16"/>
            <p:cNvCxnSpPr/>
            <p:nvPr/>
          </p:nvCxnSpPr>
          <p:spPr>
            <a:xfrm rot="5400000" flipH="1" flipV="1">
              <a:off x="2286000" y="3143250"/>
              <a:ext cx="214313" cy="214313"/>
            </a:xfrm>
            <a:prstGeom prst="straightConnector1">
              <a:avLst/>
            </a:prstGeom>
            <a:ln w="2540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42019" name="TextBox 17"/>
            <p:cNvSpPr txBox="1">
              <a:spLocks noChangeArrowheads="1"/>
            </p:cNvSpPr>
            <p:nvPr/>
          </p:nvSpPr>
          <p:spPr bwMode="auto">
            <a:xfrm>
              <a:off x="2500313" y="2857500"/>
              <a:ext cx="7143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29" tIns="45714" rIns="91429" bIns="45714">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FF0000"/>
                  </a:solidFill>
                  <a:latin typeface="黑体" panose="02010609060101010101" pitchFamily="49" charset="-122"/>
                  <a:ea typeface="黑体" panose="02010609060101010101" pitchFamily="49" charset="-122"/>
                </a:rPr>
                <a:t>套筒</a:t>
              </a:r>
              <a:endParaRPr lang="zh-CN" altLang="en-US" sz="1400" b="1">
                <a:solidFill>
                  <a:srgbClr val="FF0000"/>
                </a:solidFill>
                <a:latin typeface="黑体" panose="02010609060101010101" pitchFamily="49" charset="-122"/>
                <a:ea typeface="黑体" panose="02010609060101010101" pitchFamily="49" charset="-122"/>
              </a:endParaRPr>
            </a:p>
          </p:txBody>
        </p:sp>
      </p:grpSp>
      <p:grpSp>
        <p:nvGrpSpPr>
          <p:cNvPr id="5" name="组合 49"/>
          <p:cNvGrpSpPr/>
          <p:nvPr/>
        </p:nvGrpSpPr>
        <p:grpSpPr bwMode="auto">
          <a:xfrm>
            <a:off x="0" y="2428875"/>
            <a:ext cx="2011363" cy="1214438"/>
            <a:chOff x="0" y="2571750"/>
            <a:chExt cx="2011363" cy="1214438"/>
          </a:xfrm>
        </p:grpSpPr>
        <p:sp>
          <p:nvSpPr>
            <p:cNvPr id="42010" name="椭圆 10"/>
            <p:cNvSpPr>
              <a:spLocks noChangeArrowheads="1"/>
            </p:cNvSpPr>
            <p:nvPr/>
          </p:nvSpPr>
          <p:spPr bwMode="auto">
            <a:xfrm>
              <a:off x="458788" y="3179763"/>
              <a:ext cx="214312" cy="177800"/>
            </a:xfrm>
            <a:prstGeom prst="ellipse">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lIns="91429" tIns="45714" rIns="91429" bIns="45714" anchor="ctr"/>
            <a:lstStyle>
              <a:lvl1pPr marL="1548130" indent="-154178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70C0"/>
                </a:solidFill>
                <a:latin typeface="华文琥珀" panose="02010800040101010101" pitchFamily="2" charset="-122"/>
                <a:ea typeface="华文琥珀" panose="02010800040101010101" pitchFamily="2" charset="-122"/>
              </a:endParaRPr>
            </a:p>
          </p:txBody>
        </p:sp>
        <p:grpSp>
          <p:nvGrpSpPr>
            <p:cNvPr id="42011" name="组合 11"/>
            <p:cNvGrpSpPr/>
            <p:nvPr/>
          </p:nvGrpSpPr>
          <p:grpSpPr bwMode="auto">
            <a:xfrm>
              <a:off x="630238" y="2571750"/>
              <a:ext cx="1381125" cy="892175"/>
              <a:chOff x="16229470" y="15819450"/>
              <a:chExt cx="1380161" cy="892063"/>
            </a:xfrm>
          </p:grpSpPr>
          <p:cxnSp>
            <p:nvCxnSpPr>
              <p:cNvPr id="13" name="直接箭头连接符 12"/>
              <p:cNvCxnSpPr>
                <a:stCxn id="42016" idx="0"/>
              </p:cNvCxnSpPr>
              <p:nvPr/>
            </p:nvCxnSpPr>
            <p:spPr>
              <a:xfrm rot="5400000" flipH="1" flipV="1">
                <a:off x="16797271" y="16249653"/>
                <a:ext cx="446032" cy="157053"/>
              </a:xfrm>
              <a:prstGeom prst="straightConnector1">
                <a:avLst/>
              </a:prstGeom>
              <a:ln w="2540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42015" name="TextBox 13"/>
              <p:cNvSpPr txBox="1">
                <a:spLocks noChangeArrowheads="1"/>
              </p:cNvSpPr>
              <p:nvPr/>
            </p:nvSpPr>
            <p:spPr bwMode="auto">
              <a:xfrm>
                <a:off x="16813155" y="15819450"/>
                <a:ext cx="642942"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FF0000"/>
                    </a:solidFill>
                    <a:latin typeface="Times New Roman" panose="02020603050405020304" pitchFamily="18" charset="0"/>
                  </a:rPr>
                  <a:t>杠杆</a:t>
                </a:r>
                <a:endParaRPr lang="zh-CN" altLang="en-US" sz="1400" b="1">
                  <a:solidFill>
                    <a:srgbClr val="FF0000"/>
                  </a:solidFill>
                  <a:latin typeface="Times New Roman" panose="02020603050405020304" pitchFamily="18" charset="0"/>
                  <a:cs typeface="Times New Roman" panose="02020603050405020304" pitchFamily="18" charset="0"/>
                </a:endParaRPr>
              </a:p>
            </p:txBody>
          </p:sp>
          <p:sp>
            <p:nvSpPr>
              <p:cNvPr id="42016" name="椭圆 14"/>
              <p:cNvSpPr>
                <a:spLocks noChangeArrowheads="1"/>
              </p:cNvSpPr>
              <p:nvPr/>
            </p:nvSpPr>
            <p:spPr bwMode="auto">
              <a:xfrm rot="933753">
                <a:off x="16229470" y="16548430"/>
                <a:ext cx="1380161" cy="163083"/>
              </a:xfrm>
              <a:prstGeom prst="ellipse">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marL="1548130" indent="-154178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70C0"/>
                  </a:solidFill>
                  <a:latin typeface="华文琥珀" panose="02010800040101010101" pitchFamily="2" charset="-122"/>
                  <a:ea typeface="华文琥珀" panose="02010800040101010101" pitchFamily="2" charset="-122"/>
                </a:endParaRPr>
              </a:p>
            </p:txBody>
          </p:sp>
        </p:grpSp>
        <p:cxnSp>
          <p:nvCxnSpPr>
            <p:cNvPr id="16" name="直接箭头连接符 15"/>
            <p:cNvCxnSpPr>
              <a:stCxn id="42010" idx="3"/>
              <a:endCxn id="42013" idx="0"/>
            </p:cNvCxnSpPr>
            <p:nvPr/>
          </p:nvCxnSpPr>
          <p:spPr>
            <a:xfrm rot="5400000">
              <a:off x="322263" y="3332163"/>
              <a:ext cx="168275" cy="168275"/>
            </a:xfrm>
            <a:prstGeom prst="straightConnector1">
              <a:avLst/>
            </a:prstGeom>
            <a:ln w="2540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42013" name="TextBox 18"/>
            <p:cNvSpPr txBox="1">
              <a:spLocks noChangeArrowheads="1"/>
            </p:cNvSpPr>
            <p:nvPr/>
          </p:nvSpPr>
          <p:spPr bwMode="auto">
            <a:xfrm>
              <a:off x="0" y="3500438"/>
              <a:ext cx="6429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29" tIns="45714" rIns="91429" bIns="45714">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FF0000"/>
                  </a:solidFill>
                  <a:latin typeface="黑体" panose="02010609060101010101" pitchFamily="49" charset="-122"/>
                  <a:ea typeface="黑体" panose="02010609060101010101" pitchFamily="49" charset="-122"/>
                </a:rPr>
                <a:t>阀门</a:t>
              </a:r>
              <a:endParaRPr lang="zh-CN" altLang="en-US" sz="1400" b="1">
                <a:solidFill>
                  <a:srgbClr val="FF0000"/>
                </a:solidFill>
                <a:latin typeface="黑体" panose="02010609060101010101" pitchFamily="49" charset="-122"/>
                <a:ea typeface="黑体" panose="02010609060101010101" pitchFamily="49" charset="-122"/>
              </a:endParaRPr>
            </a:p>
          </p:txBody>
        </p:sp>
      </p:grpSp>
      <p:sp>
        <p:nvSpPr>
          <p:cNvPr id="35" name="TextBox 34"/>
          <p:cNvSpPr txBox="1">
            <a:spLocks noChangeArrowheads="1"/>
          </p:cNvSpPr>
          <p:nvPr/>
        </p:nvSpPr>
        <p:spPr bwMode="auto">
          <a:xfrm>
            <a:off x="1143000" y="5570538"/>
            <a:ext cx="50958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38" tIns="9069" rIns="18138" bIns="9069">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00">
                <a:latin typeface="Times New Roman" panose="02020603050405020304" pitchFamily="18" charset="0"/>
                <a:ea typeface="华文细黑" panose="02010600040101010101" pitchFamily="2" charset="-122"/>
              </a:rPr>
              <a:t>负载</a:t>
            </a:r>
            <a:endParaRPr lang="zh-CN" altLang="en-US" sz="1700">
              <a:latin typeface="Times New Roman" panose="02020603050405020304" pitchFamily="18" charset="0"/>
              <a:ea typeface="华文细黑" panose="02010600040101010101" pitchFamily="2" charset="-122"/>
            </a:endParaRPr>
          </a:p>
        </p:txBody>
      </p:sp>
      <p:sp>
        <p:nvSpPr>
          <p:cNvPr id="36" name="矩形 35"/>
          <p:cNvSpPr>
            <a:spLocks noChangeArrowheads="1"/>
          </p:cNvSpPr>
          <p:nvPr/>
        </p:nvSpPr>
        <p:spPr bwMode="auto">
          <a:xfrm>
            <a:off x="2176463" y="5570538"/>
            <a:ext cx="12223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138" tIns="9069" rIns="18138" bIns="9069">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00">
                <a:latin typeface="Times New Roman" panose="02020603050405020304" pitchFamily="18" charset="0"/>
                <a:ea typeface="华文细黑" panose="02010600040101010101" pitchFamily="2" charset="-122"/>
              </a:rPr>
              <a:t>蒸汽机转速</a:t>
            </a:r>
            <a:r>
              <a:rPr lang="en-US" altLang="zh-CN" sz="1700" i="1">
                <a:latin typeface="Times New Roman" panose="02020603050405020304" pitchFamily="18" charset="0"/>
                <a:ea typeface="华文细黑" panose="02010600040101010101" pitchFamily="2" charset="-122"/>
              </a:rPr>
              <a:t>n</a:t>
            </a:r>
            <a:endParaRPr lang="zh-CN" altLang="en-US" sz="1700" i="1">
              <a:latin typeface="Times New Roman" panose="02020603050405020304" pitchFamily="18" charset="0"/>
              <a:ea typeface="华文细黑" panose="02010600040101010101" pitchFamily="2" charset="-122"/>
            </a:endParaRPr>
          </a:p>
        </p:txBody>
      </p:sp>
      <p:sp>
        <p:nvSpPr>
          <p:cNvPr id="37" name="矩形 36"/>
          <p:cNvSpPr>
            <a:spLocks noChangeArrowheads="1"/>
          </p:cNvSpPr>
          <p:nvPr/>
        </p:nvSpPr>
        <p:spPr bwMode="auto">
          <a:xfrm>
            <a:off x="3916363" y="5570538"/>
            <a:ext cx="4667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138" tIns="9069" rIns="18138" bIns="9069">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00">
                <a:latin typeface="Times New Roman" panose="02020603050405020304" pitchFamily="18" charset="0"/>
                <a:ea typeface="华文细黑" panose="02010600040101010101" pitchFamily="2" charset="-122"/>
              </a:rPr>
              <a:t>套筒</a:t>
            </a:r>
            <a:endParaRPr lang="zh-CN" altLang="en-US" sz="1700">
              <a:latin typeface="Times New Roman" panose="02020603050405020304" pitchFamily="18" charset="0"/>
              <a:ea typeface="华文细黑" panose="02010600040101010101" pitchFamily="2" charset="-122"/>
            </a:endParaRPr>
          </a:p>
        </p:txBody>
      </p:sp>
      <p:sp>
        <p:nvSpPr>
          <p:cNvPr id="38" name="矩形 37"/>
          <p:cNvSpPr>
            <a:spLocks noChangeArrowheads="1"/>
          </p:cNvSpPr>
          <p:nvPr/>
        </p:nvSpPr>
        <p:spPr bwMode="auto">
          <a:xfrm>
            <a:off x="7531100" y="5570538"/>
            <a:ext cx="12223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138" tIns="9069" rIns="18138" bIns="9069">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00">
                <a:latin typeface="Times New Roman" panose="02020603050405020304" pitchFamily="18" charset="0"/>
                <a:ea typeface="华文细黑" panose="02010600040101010101" pitchFamily="2" charset="-122"/>
              </a:rPr>
              <a:t>蒸汽机转速</a:t>
            </a:r>
            <a:r>
              <a:rPr lang="en-US" altLang="zh-CN" sz="1700" i="1">
                <a:latin typeface="Times New Roman" panose="02020603050405020304" pitchFamily="18" charset="0"/>
                <a:ea typeface="华文细黑" panose="02010600040101010101" pitchFamily="2" charset="-122"/>
              </a:rPr>
              <a:t>n</a:t>
            </a:r>
            <a:endParaRPr lang="zh-CN" altLang="en-US" sz="1700" i="1">
              <a:latin typeface="Times New Roman" panose="02020603050405020304" pitchFamily="18" charset="0"/>
              <a:ea typeface="华文细黑" panose="02010600040101010101" pitchFamily="2" charset="-122"/>
            </a:endParaRPr>
          </a:p>
        </p:txBody>
      </p:sp>
      <p:cxnSp>
        <p:nvCxnSpPr>
          <p:cNvPr id="39" name="直接箭头连接符 38"/>
          <p:cNvCxnSpPr>
            <a:stCxn id="42010" idx="3"/>
            <a:endCxn id="42013" idx="0"/>
          </p:cNvCxnSpPr>
          <p:nvPr/>
        </p:nvCxnSpPr>
        <p:spPr>
          <a:xfrm rot="5400000" flipH="1" flipV="1">
            <a:off x="1532731" y="5663407"/>
            <a:ext cx="325437" cy="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42010" idx="3"/>
            <a:endCxn id="42013" idx="0"/>
          </p:cNvCxnSpPr>
          <p:nvPr/>
        </p:nvCxnSpPr>
        <p:spPr>
          <a:xfrm rot="5400000" flipH="1" flipV="1">
            <a:off x="6981031" y="5663407"/>
            <a:ext cx="325437" cy="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42010" idx="3"/>
            <a:endCxn id="42013" idx="0"/>
          </p:cNvCxnSpPr>
          <p:nvPr/>
        </p:nvCxnSpPr>
        <p:spPr>
          <a:xfrm rot="5400000">
            <a:off x="3359944" y="5695157"/>
            <a:ext cx="312737" cy="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42010" idx="3"/>
            <a:endCxn id="42013" idx="0"/>
          </p:cNvCxnSpPr>
          <p:nvPr/>
        </p:nvCxnSpPr>
        <p:spPr>
          <a:xfrm rot="5400000">
            <a:off x="4344194" y="5695157"/>
            <a:ext cx="312737" cy="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矩形 42"/>
          <p:cNvSpPr>
            <a:spLocks noChangeArrowheads="1"/>
          </p:cNvSpPr>
          <p:nvPr/>
        </p:nvSpPr>
        <p:spPr bwMode="auto">
          <a:xfrm>
            <a:off x="4868863" y="5570538"/>
            <a:ext cx="22256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38" tIns="9069" rIns="18138" bIns="9069">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00">
                <a:latin typeface="Times New Roman" panose="02020603050405020304" pitchFamily="18" charset="0"/>
                <a:ea typeface="华文细黑" panose="02010600040101010101" pitchFamily="2" charset="-122"/>
              </a:rPr>
              <a:t>通过杠杆使阀门的开度</a:t>
            </a:r>
            <a:endParaRPr lang="zh-CN" altLang="en-US" sz="1700">
              <a:latin typeface="Times New Roman" panose="02020603050405020304" pitchFamily="18" charset="0"/>
              <a:ea typeface="华文细黑" panose="02010600040101010101" pitchFamily="2" charset="-122"/>
            </a:endParaRPr>
          </a:p>
        </p:txBody>
      </p:sp>
      <p:cxnSp>
        <p:nvCxnSpPr>
          <p:cNvPr id="44" name="直接箭头连接符 43"/>
          <p:cNvCxnSpPr>
            <a:stCxn id="42010" idx="3"/>
            <a:endCxn id="42013" idx="0"/>
          </p:cNvCxnSpPr>
          <p:nvPr/>
        </p:nvCxnSpPr>
        <p:spPr>
          <a:xfrm rot="5400000" flipH="1" flipV="1">
            <a:off x="8695531" y="5695157"/>
            <a:ext cx="325437" cy="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161925" y="5589588"/>
            <a:ext cx="1104900" cy="254000"/>
          </a:xfrm>
          <a:prstGeom prst="rect">
            <a:avLst/>
          </a:prstGeom>
        </p:spPr>
        <p:txBody>
          <a:bodyPr lIns="18138" tIns="9069" rIns="18138" bIns="9069">
            <a:spAutoFit/>
          </a:bodyPr>
          <a:lstStyle/>
          <a:p>
            <a:pPr eaLnBrk="1" hangingPunct="1">
              <a:lnSpc>
                <a:spcPct val="90000"/>
              </a:lnSpc>
              <a:spcBef>
                <a:spcPct val="20000"/>
              </a:spcBef>
              <a:defRPr/>
            </a:pPr>
            <a:r>
              <a:rPr kumimoji="1" lang="zh-CN" altLang="en-US" sz="1700" dirty="0">
                <a:solidFill>
                  <a:srgbClr val="0000FF"/>
                </a:solidFill>
                <a:effectLst>
                  <a:outerShdw blurRad="38100" dist="38100" dir="2700000" algn="tl">
                    <a:srgbClr val="000000">
                      <a:alpha val="43137"/>
                    </a:srgbClr>
                  </a:outerShdw>
                </a:effectLst>
                <a:latin typeface="Times New Roman" panose="02020603050405020304" pitchFamily="18" charset="0"/>
                <a:ea typeface="华文细黑" panose="02010600040101010101" pitchFamily="2" charset="-122"/>
              </a:rPr>
              <a:t>控制过程：</a:t>
            </a:r>
            <a:endParaRPr kumimoji="1" lang="zh-CN" altLang="en-US" sz="1700" dirty="0">
              <a:solidFill>
                <a:srgbClr val="0000FF"/>
              </a:solidFill>
              <a:effectLst>
                <a:outerShdw blurRad="38100" dist="38100" dir="2700000" algn="tl">
                  <a:srgbClr val="000000">
                    <a:alpha val="43137"/>
                  </a:srgbClr>
                </a:outerShdw>
              </a:effectLst>
              <a:latin typeface="Times New Roman" panose="02020603050405020304" pitchFamily="18" charset="0"/>
              <a:ea typeface="华文细黑" panose="02010600040101010101" pitchFamily="2" charset="-122"/>
            </a:endParaRPr>
          </a:p>
        </p:txBody>
      </p:sp>
      <p:sp>
        <p:nvSpPr>
          <p:cNvPr id="46" name="右箭头 45"/>
          <p:cNvSpPr>
            <a:spLocks noChangeArrowheads="1"/>
          </p:cNvSpPr>
          <p:nvPr/>
        </p:nvSpPr>
        <p:spPr bwMode="auto">
          <a:xfrm>
            <a:off x="1846263" y="5588000"/>
            <a:ext cx="282575" cy="214313"/>
          </a:xfrm>
          <a:prstGeom prst="rightArrow">
            <a:avLst>
              <a:gd name="adj1" fmla="val 50000"/>
              <a:gd name="adj2" fmla="val 49872"/>
            </a:avLst>
          </a:prstGeom>
          <a:solidFill>
            <a:srgbClr val="0066CC"/>
          </a:solidFill>
          <a:ln>
            <a:noFill/>
          </a:ln>
          <a:extLst>
            <a:ext uri="{91240B29-F687-4F45-9708-019B960494DF}">
              <a14:hiddenLine xmlns:a14="http://schemas.microsoft.com/office/drawing/2010/main" w="177800">
                <a:solidFill>
                  <a:srgbClr val="000000"/>
                </a:solidFill>
                <a:miter lim="800000"/>
                <a:headEnd/>
                <a:tailEnd/>
              </a14:hiddenLine>
            </a:ext>
          </a:extLst>
        </p:spPr>
        <p:txBody>
          <a:bodyPr lIns="18138" tIns="9069" rIns="18138" bIns="9069"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700">
              <a:solidFill>
                <a:srgbClr val="0070C0"/>
              </a:solidFill>
              <a:latin typeface="Times New Roman" panose="02020603050405020304" pitchFamily="18" charset="0"/>
              <a:ea typeface="华文细黑" panose="02010600040101010101" pitchFamily="2" charset="-122"/>
            </a:endParaRPr>
          </a:p>
        </p:txBody>
      </p:sp>
      <p:sp>
        <p:nvSpPr>
          <p:cNvPr id="47" name="右箭头 46"/>
          <p:cNvSpPr>
            <a:spLocks noChangeArrowheads="1"/>
          </p:cNvSpPr>
          <p:nvPr/>
        </p:nvSpPr>
        <p:spPr bwMode="auto">
          <a:xfrm>
            <a:off x="3627438" y="5588000"/>
            <a:ext cx="282575" cy="214313"/>
          </a:xfrm>
          <a:prstGeom prst="rightArrow">
            <a:avLst>
              <a:gd name="adj1" fmla="val 50000"/>
              <a:gd name="adj2" fmla="val 49872"/>
            </a:avLst>
          </a:prstGeom>
          <a:solidFill>
            <a:srgbClr val="0066CC"/>
          </a:solidFill>
          <a:ln>
            <a:noFill/>
          </a:ln>
          <a:extLst>
            <a:ext uri="{91240B29-F687-4F45-9708-019B960494DF}">
              <a14:hiddenLine xmlns:a14="http://schemas.microsoft.com/office/drawing/2010/main" w="177800">
                <a:solidFill>
                  <a:srgbClr val="000000"/>
                </a:solidFill>
                <a:miter lim="800000"/>
                <a:headEnd/>
                <a:tailEnd/>
              </a14:hiddenLine>
            </a:ext>
          </a:extLst>
        </p:spPr>
        <p:txBody>
          <a:bodyPr lIns="18138" tIns="9069" rIns="18138" bIns="9069"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700">
              <a:solidFill>
                <a:srgbClr val="0070C0"/>
              </a:solidFill>
              <a:latin typeface="Times New Roman" panose="02020603050405020304" pitchFamily="18" charset="0"/>
              <a:ea typeface="华文细黑" panose="02010600040101010101" pitchFamily="2" charset="-122"/>
            </a:endParaRPr>
          </a:p>
        </p:txBody>
      </p:sp>
      <p:sp>
        <p:nvSpPr>
          <p:cNvPr id="48" name="右箭头 47"/>
          <p:cNvSpPr>
            <a:spLocks noChangeArrowheads="1"/>
          </p:cNvSpPr>
          <p:nvPr/>
        </p:nvSpPr>
        <p:spPr bwMode="auto">
          <a:xfrm>
            <a:off x="4573588" y="5588000"/>
            <a:ext cx="284162" cy="214313"/>
          </a:xfrm>
          <a:prstGeom prst="rightArrow">
            <a:avLst>
              <a:gd name="adj1" fmla="val 50000"/>
              <a:gd name="adj2" fmla="val 50152"/>
            </a:avLst>
          </a:prstGeom>
          <a:solidFill>
            <a:srgbClr val="0066CC"/>
          </a:solidFill>
          <a:ln>
            <a:noFill/>
          </a:ln>
          <a:extLst>
            <a:ext uri="{91240B29-F687-4F45-9708-019B960494DF}">
              <a14:hiddenLine xmlns:a14="http://schemas.microsoft.com/office/drawing/2010/main" w="177800">
                <a:solidFill>
                  <a:srgbClr val="000000"/>
                </a:solidFill>
                <a:miter lim="800000"/>
                <a:headEnd/>
                <a:tailEnd/>
              </a14:hiddenLine>
            </a:ext>
          </a:extLst>
        </p:spPr>
        <p:txBody>
          <a:bodyPr lIns="18138" tIns="9069" rIns="18138" bIns="9069"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700">
              <a:solidFill>
                <a:srgbClr val="0070C0"/>
              </a:solidFill>
              <a:latin typeface="Times New Roman" panose="02020603050405020304" pitchFamily="18" charset="0"/>
              <a:ea typeface="华文细黑" panose="02010600040101010101" pitchFamily="2" charset="-122"/>
            </a:endParaRPr>
          </a:p>
        </p:txBody>
      </p:sp>
      <p:sp>
        <p:nvSpPr>
          <p:cNvPr id="49" name="右箭头 48"/>
          <p:cNvSpPr>
            <a:spLocks noChangeArrowheads="1"/>
          </p:cNvSpPr>
          <p:nvPr/>
        </p:nvSpPr>
        <p:spPr bwMode="auto">
          <a:xfrm>
            <a:off x="7216775" y="5588000"/>
            <a:ext cx="284163" cy="214313"/>
          </a:xfrm>
          <a:prstGeom prst="rightArrow">
            <a:avLst>
              <a:gd name="adj1" fmla="val 50000"/>
              <a:gd name="adj2" fmla="val 50152"/>
            </a:avLst>
          </a:prstGeom>
          <a:solidFill>
            <a:srgbClr val="0066CC"/>
          </a:solidFill>
          <a:ln>
            <a:noFill/>
          </a:ln>
          <a:extLst>
            <a:ext uri="{91240B29-F687-4F45-9708-019B960494DF}">
              <a14:hiddenLine xmlns:a14="http://schemas.microsoft.com/office/drawing/2010/main" w="177800">
                <a:solidFill>
                  <a:srgbClr val="000000"/>
                </a:solidFill>
                <a:miter lim="800000"/>
                <a:headEnd/>
                <a:tailEnd/>
              </a14:hiddenLine>
            </a:ext>
          </a:extLst>
        </p:spPr>
        <p:txBody>
          <a:bodyPr lIns="18138" tIns="9069" rIns="18138" bIns="9069"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700">
              <a:solidFill>
                <a:srgbClr val="0070C0"/>
              </a:solidFill>
              <a:latin typeface="Times New Roman" panose="02020603050405020304" pitchFamily="18" charset="0"/>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down)">
                                      <p:cBhvr>
                                        <p:cTn id="14" dur="500"/>
                                        <p:tgtEl>
                                          <p:spTgt spid="3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1000"/>
                            </p:stCondLst>
                            <p:childTnLst>
                              <p:par>
                                <p:cTn id="37" presetID="22" presetClass="entr" presetSubtype="1"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up)">
                                      <p:cBhvr>
                                        <p:cTn id="39" dur="10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500"/>
                                        <p:tgtEl>
                                          <p:spTgt spid="48"/>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par>
                                <p:cTn id="49" presetID="1"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35" presetClass="emph" presetSubtype="0" repeatCount="50000" fill="hold" nodeType="withEffect">
                                  <p:stCondLst>
                                    <p:cond delay="0"/>
                                  </p:stCondLst>
                                  <p:endCondLst>
                                    <p:cond evt="onNext" delay="0">
                                      <p:tgtEl>
                                        <p:sldTgt/>
                                      </p:tgtEl>
                                    </p:cond>
                                  </p:endCondLst>
                                  <p:childTnLst>
                                    <p:anim calcmode="discrete" valueType="str">
                                      <p:cBhvr>
                                        <p:cTn id="52" dur="1000" fill="hold"/>
                                        <p:tgtEl>
                                          <p:spTgt spid="3"/>
                                        </p:tgtEl>
                                        <p:attrNameLst>
                                          <p:attrName>style.visibility</p:attrName>
                                        </p:attrNameLst>
                                      </p:cBhvr>
                                      <p:tavLst>
                                        <p:tav tm="0">
                                          <p:val>
                                            <p:strVal val="hidden"/>
                                          </p:val>
                                        </p:tav>
                                        <p:tav tm="50000">
                                          <p:val>
                                            <p:strVal val="visible"/>
                                          </p:val>
                                        </p:tav>
                                      </p:tavLst>
                                    </p:anim>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down)">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left)">
                                      <p:cBhvr>
                                        <p:cTn id="61" dur="500"/>
                                        <p:tgtEl>
                                          <p:spTgt spid="49"/>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left)">
                                      <p:cBhvr>
                                        <p:cTn id="65" dur="500"/>
                                        <p:tgtEl>
                                          <p:spTgt spid="38"/>
                                        </p:tgtEl>
                                      </p:cBhvr>
                                    </p:animEffect>
                                  </p:childTnLst>
                                </p:cTn>
                              </p:par>
                            </p:childTnLst>
                          </p:cTn>
                        </p:par>
                        <p:par>
                          <p:cTn id="66" fill="hold">
                            <p:stCondLst>
                              <p:cond delay="1000"/>
                            </p:stCondLst>
                            <p:childTnLst>
                              <p:par>
                                <p:cTn id="67" presetID="22" presetClass="entr" presetSubtype="4"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down)">
                                      <p:cBhvr>
                                        <p:cTn id="6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43" grpId="0"/>
      <p:bldP spid="45" grpId="0"/>
      <p:bldP spid="46" grpId="0" bldLvl="0" animBg="1"/>
      <p:bldP spid="47" grpId="0" bldLvl="0" animBg="1"/>
      <p:bldP spid="48" grpId="0" bldLvl="0" animBg="1"/>
      <p:bldP spid="4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矩形 132099"/>
          <p:cNvSpPr/>
          <p:nvPr/>
        </p:nvSpPr>
        <p:spPr>
          <a:xfrm>
            <a:off x="539115" y="3196590"/>
            <a:ext cx="8195310" cy="3046095"/>
          </a:xfrm>
          <a:prstGeom prst="rect">
            <a:avLst/>
          </a:prstGeom>
          <a:noFill/>
          <a:ln w="9525">
            <a:noFill/>
          </a:ln>
        </p:spPr>
        <p:txBody>
          <a:bodyPr anchor="ctr">
            <a:spAutoFit/>
          </a:bodyPr>
          <a:lstStyle/>
          <a:p>
            <a:pPr eaLnBrk="1" hangingPunct="1">
              <a:defRPr/>
            </a:pP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控制原理</a:t>
            </a: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在蒸汽机正常运行时，飞锤旋转所产生的离心力与弹簧的反弹力相平衡，套筒保持某个高度，使阀门处于一个平衡位置。如果由于负载增大使蒸汽机转速</a:t>
            </a:r>
            <a:r>
              <a:rPr lang="en-US" altLang="zh-CN" sz="2400" i="1"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n</a:t>
            </a:r>
            <a:r>
              <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下降，则飞锤因离心力减小而使套筒向下滑动，并通过杠杆增大供汽阀门的开度，从而使蒸汽机的转速</a:t>
            </a:r>
            <a:r>
              <a:rPr lang="en-US" altLang="zh-CN" sz="2400" i="1"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n</a:t>
            </a:r>
            <a:r>
              <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回升。同理，如果由于负载减小使蒸汽机的转速</a:t>
            </a:r>
            <a:r>
              <a:rPr lang="en-US" altLang="zh-CN" sz="2400" i="1"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n</a:t>
            </a:r>
            <a:r>
              <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增加，则飞锤因离心力增加而使套筒上滑，并通过杠杆减小供汽阀门的开度，迫使蒸汽机转速回落。 </a:t>
            </a:r>
            <a:endParaRPr lang="zh-CN" altLang="en-US" sz="2400" noProof="1">
              <a:solidFill>
                <a:srgbClr val="000000"/>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43011" name="对象 132100"/>
          <p:cNvGraphicFramePr/>
          <p:nvPr/>
        </p:nvGraphicFramePr>
        <p:xfrm>
          <a:off x="1547813" y="169863"/>
          <a:ext cx="5400675" cy="3065462"/>
        </p:xfrm>
        <a:graphic>
          <a:graphicData uri="http://schemas.openxmlformats.org/presentationml/2006/ole">
            <mc:AlternateContent xmlns:mc="http://schemas.openxmlformats.org/markup-compatibility/2006">
              <mc:Choice xmlns:v="urn:schemas-microsoft-com:vml" Requires="v">
                <p:oleObj spid="_x0000_s2" name="" r:id="rId1" imgW="4763770" imgH="2709545" progId="Visio.Drawing.11">
                  <p:embed/>
                </p:oleObj>
              </mc:Choice>
              <mc:Fallback>
                <p:oleObj name="" r:id="rId1" imgW="4763770" imgH="2709545" progId="Visio.Drawing.11">
                  <p:embed/>
                  <p:pic>
                    <p:nvPicPr>
                      <p:cNvPr id="0" name="对象 13210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69863"/>
                        <a:ext cx="5400675"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12"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CCF833B-B312-4A0D-A443-C0B350D197BE}"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4301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B868EB-D765-411B-885A-CE62BE9A4D05}"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3" name="矩形 130055"/>
          <p:cNvSpPr/>
          <p:nvPr/>
        </p:nvSpPr>
        <p:spPr>
          <a:xfrm>
            <a:off x="7614920" y="-1"/>
            <a:ext cx="1528763"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sym typeface="宋体" panose="02010600030101010101" pitchFamily="2" charset="-122"/>
              </a:rPr>
              <a:t>瓦特蒸汽机控制</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sym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52F9B0C-A847-42BE-973B-D670C770E649}" type="datetime2">
              <a:rPr lang="zh-CN" altLang="zh-CN" smtClean="0">
                <a:latin typeface="Garamond" panose="02020404030301010803" pitchFamily="18" charset="0"/>
              </a:rPr>
            </a:fld>
            <a:endParaRPr lang="zh-CN" altLang="zh-CN">
              <a:latin typeface="Garamond" panose="02020404030301010803" pitchFamily="18" charset="0"/>
            </a:endParaRPr>
          </a:p>
        </p:txBody>
      </p:sp>
      <p:graphicFrame>
        <p:nvGraphicFramePr>
          <p:cNvPr id="44035" name="Object 24"/>
          <p:cNvGraphicFramePr>
            <a:graphicFrameLocks noGrp="1"/>
          </p:cNvGraphicFramePr>
          <p:nvPr/>
        </p:nvGraphicFramePr>
        <p:xfrm>
          <a:off x="457200" y="273050"/>
          <a:ext cx="3403600" cy="2286000"/>
        </p:xfrm>
        <a:graphic>
          <a:graphicData uri="http://schemas.openxmlformats.org/presentationml/2006/ole">
            <mc:AlternateContent xmlns:mc="http://schemas.openxmlformats.org/markup-compatibility/2006">
              <mc:Choice xmlns:v="urn:schemas-microsoft-com:vml" Requires="v">
                <p:oleObj spid="_x0000_s2" name="" r:id="rId1" imgW="2784475" imgH="1870075" progId="Visio.Drawing.11">
                  <p:embed/>
                </p:oleObj>
              </mc:Choice>
              <mc:Fallback>
                <p:oleObj name="" r:id="rId1" imgW="2784475" imgH="1870075" progId="Visio.Drawing.11">
                  <p:embed/>
                  <p:pic>
                    <p:nvPicPr>
                      <p:cNvPr id="0" name="Object 24"/>
                      <p:cNvPicPr>
                        <a:picLocks noGrp="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3050"/>
                        <a:ext cx="3403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36" name="Object 2"/>
          <p:cNvGraphicFramePr/>
          <p:nvPr/>
        </p:nvGraphicFramePr>
        <p:xfrm>
          <a:off x="1282700" y="3213100"/>
          <a:ext cx="6989763" cy="2714625"/>
        </p:xfrm>
        <a:graphic>
          <a:graphicData uri="http://schemas.openxmlformats.org/presentationml/2006/ole">
            <mc:AlternateContent xmlns:mc="http://schemas.openxmlformats.org/markup-compatibility/2006">
              <mc:Choice xmlns:v="urn:schemas-microsoft-com:vml" Requires="v">
                <p:oleObj spid="_x0000_s3" name="" r:id="rId3" imgW="4343400" imgH="1676400" progId="Visio.Drawing.11">
                  <p:embed/>
                </p:oleObj>
              </mc:Choice>
              <mc:Fallback>
                <p:oleObj name="" r:id="rId3" imgW="4343400" imgH="1676400" progId="Visio.Drawing.11">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700" y="3213100"/>
                        <a:ext cx="69897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4" name="组合 6"/>
          <p:cNvGrpSpPr/>
          <p:nvPr/>
        </p:nvGrpSpPr>
        <p:grpSpPr bwMode="auto">
          <a:xfrm>
            <a:off x="5956300" y="3375025"/>
            <a:ext cx="1627188" cy="1163638"/>
            <a:chOff x="27274656" y="12655387"/>
            <a:chExt cx="8206292" cy="5863468"/>
          </a:xfrm>
        </p:grpSpPr>
        <p:sp>
          <p:nvSpPr>
            <p:cNvPr id="44065" name="椭圆 7"/>
            <p:cNvSpPr>
              <a:spLocks noChangeArrowheads="1"/>
            </p:cNvSpPr>
            <p:nvPr/>
          </p:nvSpPr>
          <p:spPr bwMode="auto">
            <a:xfrm>
              <a:off x="27274656" y="15784822"/>
              <a:ext cx="5987232" cy="2734033"/>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0070C0"/>
                </a:solidFill>
                <a:latin typeface="华文细黑" panose="02010600040101010101" pitchFamily="2" charset="-122"/>
                <a:ea typeface="华文细黑" panose="02010600040101010101" pitchFamily="2" charset="-122"/>
              </a:endParaRPr>
            </a:p>
          </p:txBody>
        </p:sp>
        <p:cxnSp>
          <p:nvCxnSpPr>
            <p:cNvPr id="16" name="直接箭头连接符 15"/>
            <p:cNvCxnSpPr/>
            <p:nvPr/>
          </p:nvCxnSpPr>
          <p:spPr>
            <a:xfrm rot="5400000" flipH="1" flipV="1">
              <a:off x="31013950" y="14534863"/>
              <a:ext cx="991910" cy="816626"/>
            </a:xfrm>
            <a:prstGeom prst="straightConnector1">
              <a:avLst/>
            </a:prstGeom>
            <a:ln w="25400">
              <a:solidFill>
                <a:srgbClr val="C00000"/>
              </a:solidFill>
              <a:tailEnd type="arrow" w="sm" len="sm"/>
            </a:ln>
          </p:spPr>
          <p:style>
            <a:lnRef idx="1">
              <a:schemeClr val="accent1"/>
            </a:lnRef>
            <a:fillRef idx="0">
              <a:schemeClr val="accent1"/>
            </a:fillRef>
            <a:effectRef idx="0">
              <a:schemeClr val="accent1"/>
            </a:effectRef>
            <a:fontRef idx="minor">
              <a:schemeClr val="tx1"/>
            </a:fontRef>
          </p:style>
        </p:cxnSp>
        <p:sp>
          <p:nvSpPr>
            <p:cNvPr id="44067" name="矩形 9"/>
            <p:cNvSpPr>
              <a:spLocks noChangeArrowheads="1"/>
            </p:cNvSpPr>
            <p:nvPr/>
          </p:nvSpPr>
          <p:spPr bwMode="auto">
            <a:xfrm>
              <a:off x="30381646" y="12655387"/>
              <a:ext cx="5099302" cy="1706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C00000"/>
                  </a:solidFill>
                  <a:latin typeface="华文细黑" panose="02010600040101010101" pitchFamily="2" charset="-122"/>
                  <a:ea typeface="华文细黑" panose="02010600040101010101" pitchFamily="2" charset="-122"/>
                </a:rPr>
                <a:t>被控对象</a:t>
              </a:r>
              <a:endParaRPr lang="zh-CN" altLang="en-US" sz="1400" b="1">
                <a:solidFill>
                  <a:srgbClr val="C00000"/>
                </a:solidFill>
                <a:latin typeface="华文细黑" panose="02010600040101010101" pitchFamily="2" charset="-122"/>
                <a:ea typeface="华文细黑" panose="02010600040101010101" pitchFamily="2" charset="-122"/>
              </a:endParaRPr>
            </a:p>
          </p:txBody>
        </p:sp>
      </p:grpSp>
      <p:grpSp>
        <p:nvGrpSpPr>
          <p:cNvPr id="19" name="组合 10"/>
          <p:cNvGrpSpPr/>
          <p:nvPr/>
        </p:nvGrpSpPr>
        <p:grpSpPr bwMode="auto">
          <a:xfrm>
            <a:off x="7353300" y="3814763"/>
            <a:ext cx="1790700" cy="1365250"/>
            <a:chOff x="32323341" y="15821798"/>
            <a:chExt cx="9025932" cy="6883738"/>
          </a:xfrm>
        </p:grpSpPr>
        <p:sp>
          <p:nvSpPr>
            <p:cNvPr id="44062" name="椭圆 11"/>
            <p:cNvSpPr>
              <a:spLocks noChangeArrowheads="1"/>
            </p:cNvSpPr>
            <p:nvPr/>
          </p:nvSpPr>
          <p:spPr bwMode="auto">
            <a:xfrm>
              <a:off x="32323341" y="15821798"/>
              <a:ext cx="3908704" cy="2519435"/>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0070C0"/>
                </a:solidFill>
                <a:latin typeface="华文琥珀" panose="02010800040101010101" pitchFamily="2" charset="-122"/>
                <a:ea typeface="华文琥珀" panose="02010800040101010101" pitchFamily="2" charset="-122"/>
              </a:endParaRPr>
            </a:p>
          </p:txBody>
        </p:sp>
        <p:cxnSp>
          <p:nvCxnSpPr>
            <p:cNvPr id="22" name="直接箭头连接符 21"/>
            <p:cNvCxnSpPr/>
            <p:nvPr/>
          </p:nvCxnSpPr>
          <p:spPr>
            <a:xfrm rot="16200000" flipH="1">
              <a:off x="34983691" y="18435359"/>
              <a:ext cx="1344730" cy="856181"/>
            </a:xfrm>
            <a:prstGeom prst="straightConnector1">
              <a:avLst/>
            </a:prstGeom>
            <a:ln w="25400">
              <a:solidFill>
                <a:srgbClr val="C00000"/>
              </a:solidFill>
              <a:tailEnd type="arrow" w="sm" len="sm"/>
            </a:ln>
          </p:spPr>
          <p:style>
            <a:lnRef idx="1">
              <a:schemeClr val="accent1"/>
            </a:lnRef>
            <a:fillRef idx="0">
              <a:schemeClr val="accent1"/>
            </a:fillRef>
            <a:effectRef idx="0">
              <a:schemeClr val="accent1"/>
            </a:effectRef>
            <a:fontRef idx="minor">
              <a:schemeClr val="tx1"/>
            </a:fontRef>
          </p:style>
        </p:cxnSp>
        <p:sp>
          <p:nvSpPr>
            <p:cNvPr id="44064" name="矩形 13"/>
            <p:cNvSpPr>
              <a:spLocks noChangeArrowheads="1"/>
            </p:cNvSpPr>
            <p:nvPr/>
          </p:nvSpPr>
          <p:spPr bwMode="auto">
            <a:xfrm>
              <a:off x="33605606" y="19454219"/>
              <a:ext cx="7743667" cy="325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C00000"/>
                  </a:solidFill>
                  <a:latin typeface="华文细黑" panose="02010600040101010101" pitchFamily="2" charset="-122"/>
                  <a:ea typeface="华文细黑" panose="02010600040101010101" pitchFamily="2" charset="-122"/>
                </a:rPr>
                <a:t>输出量</a:t>
              </a:r>
              <a:endParaRPr lang="en-US" altLang="zh-CN" b="1">
                <a:solidFill>
                  <a:srgbClr val="C00000"/>
                </a:solidFill>
                <a:latin typeface="华文细黑" panose="02010600040101010101" pitchFamily="2" charset="-122"/>
                <a:ea typeface="华文细黑" panose="02010600040101010101" pitchFamily="2" charset="-122"/>
              </a:endParaRPr>
            </a:p>
            <a:p>
              <a:pPr eaLnBrk="1" hangingPunct="1"/>
              <a:r>
                <a:rPr lang="zh-CN" altLang="en-US" b="1">
                  <a:solidFill>
                    <a:srgbClr val="C00000"/>
                  </a:solidFill>
                  <a:latin typeface="华文细黑" panose="02010600040101010101" pitchFamily="2" charset="-122"/>
                  <a:ea typeface="华文细黑" panose="02010600040101010101" pitchFamily="2" charset="-122"/>
                </a:rPr>
                <a:t>（被控变量）</a:t>
              </a:r>
              <a:endParaRPr lang="zh-CN" altLang="en-US" b="1">
                <a:solidFill>
                  <a:srgbClr val="C00000"/>
                </a:solidFill>
                <a:latin typeface="华文细黑" panose="02010600040101010101" pitchFamily="2" charset="-122"/>
                <a:ea typeface="华文细黑" panose="02010600040101010101" pitchFamily="2" charset="-122"/>
              </a:endParaRPr>
            </a:p>
          </p:txBody>
        </p:sp>
      </p:grpSp>
      <p:grpSp>
        <p:nvGrpSpPr>
          <p:cNvPr id="24" name="组合 14"/>
          <p:cNvGrpSpPr/>
          <p:nvPr/>
        </p:nvGrpSpPr>
        <p:grpSpPr bwMode="auto">
          <a:xfrm>
            <a:off x="3871913" y="5070475"/>
            <a:ext cx="2843212" cy="1143000"/>
            <a:chOff x="23758031" y="21040701"/>
            <a:chExt cx="11050416" cy="4452321"/>
          </a:xfrm>
        </p:grpSpPr>
        <p:sp>
          <p:nvSpPr>
            <p:cNvPr id="44059" name="椭圆 15"/>
            <p:cNvSpPr>
              <a:spLocks noChangeArrowheads="1"/>
            </p:cNvSpPr>
            <p:nvPr/>
          </p:nvSpPr>
          <p:spPr bwMode="auto">
            <a:xfrm>
              <a:off x="23758031" y="21040701"/>
              <a:ext cx="9106684" cy="2782701"/>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0070C0"/>
                </a:solidFill>
                <a:latin typeface="华文细黑" panose="02010600040101010101" pitchFamily="2" charset="-122"/>
                <a:ea typeface="华文细黑" panose="02010600040101010101" pitchFamily="2" charset="-122"/>
              </a:endParaRPr>
            </a:p>
          </p:txBody>
        </p:sp>
        <p:cxnSp>
          <p:nvCxnSpPr>
            <p:cNvPr id="27" name="直接箭头连接符 26"/>
            <p:cNvCxnSpPr/>
            <p:nvPr/>
          </p:nvCxnSpPr>
          <p:spPr>
            <a:xfrm rot="16200000" flipH="1">
              <a:off x="29982225" y="23892454"/>
              <a:ext cx="1168732" cy="919328"/>
            </a:xfrm>
            <a:prstGeom prst="straightConnector1">
              <a:avLst/>
            </a:prstGeom>
            <a:ln w="25400">
              <a:solidFill>
                <a:srgbClr val="C00000"/>
              </a:solidFill>
              <a:tailEnd type="arrow" w="sm" len="sm"/>
            </a:ln>
          </p:spPr>
          <p:style>
            <a:lnRef idx="1">
              <a:schemeClr val="accent1"/>
            </a:lnRef>
            <a:fillRef idx="0">
              <a:schemeClr val="accent1"/>
            </a:fillRef>
            <a:effectRef idx="0">
              <a:schemeClr val="accent1"/>
            </a:effectRef>
            <a:fontRef idx="minor">
              <a:schemeClr val="tx1"/>
            </a:fontRef>
          </p:style>
        </p:cxnSp>
        <p:sp>
          <p:nvSpPr>
            <p:cNvPr id="44061" name="矩形 17"/>
            <p:cNvSpPr>
              <a:spLocks noChangeArrowheads="1"/>
            </p:cNvSpPr>
            <p:nvPr/>
          </p:nvSpPr>
          <p:spPr bwMode="auto">
            <a:xfrm>
              <a:off x="30875573" y="24174264"/>
              <a:ext cx="3932874" cy="1318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C00000"/>
                  </a:solidFill>
                  <a:latin typeface="华文细黑" panose="02010600040101010101" pitchFamily="2" charset="-122"/>
                  <a:ea typeface="华文细黑" panose="02010600040101010101" pitchFamily="2" charset="-122"/>
                </a:rPr>
                <a:t>检测元件</a:t>
              </a:r>
              <a:endParaRPr lang="zh-CN" altLang="en-US" b="1">
                <a:solidFill>
                  <a:srgbClr val="C00000"/>
                </a:solidFill>
                <a:latin typeface="华文细黑" panose="02010600040101010101" pitchFamily="2" charset="-122"/>
                <a:ea typeface="华文细黑" panose="02010600040101010101" pitchFamily="2" charset="-122"/>
              </a:endParaRPr>
            </a:p>
          </p:txBody>
        </p:sp>
      </p:grpSp>
      <p:grpSp>
        <p:nvGrpSpPr>
          <p:cNvPr id="29" name="组合 18"/>
          <p:cNvGrpSpPr/>
          <p:nvPr/>
        </p:nvGrpSpPr>
        <p:grpSpPr bwMode="auto">
          <a:xfrm>
            <a:off x="3071813" y="3392488"/>
            <a:ext cx="1285875" cy="1177925"/>
            <a:chOff x="20612877" y="17207543"/>
            <a:chExt cx="6480542" cy="6468766"/>
          </a:xfrm>
        </p:grpSpPr>
        <p:sp>
          <p:nvSpPr>
            <p:cNvPr id="44056" name="椭圆 19"/>
            <p:cNvSpPr>
              <a:spLocks noChangeArrowheads="1"/>
            </p:cNvSpPr>
            <p:nvPr/>
          </p:nvSpPr>
          <p:spPr bwMode="auto">
            <a:xfrm>
              <a:off x="22613141" y="20009209"/>
              <a:ext cx="4480278" cy="3667100"/>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0070C0"/>
                </a:solidFill>
                <a:latin typeface="华文细黑" panose="02010600040101010101" pitchFamily="2" charset="-122"/>
                <a:ea typeface="华文细黑" panose="02010600040101010101" pitchFamily="2" charset="-122"/>
              </a:endParaRPr>
            </a:p>
          </p:txBody>
        </p:sp>
        <p:cxnSp>
          <p:nvCxnSpPr>
            <p:cNvPr id="32" name="直接箭头连接符 31"/>
            <p:cNvCxnSpPr>
              <a:stCxn id="44056" idx="1"/>
            </p:cNvCxnSpPr>
            <p:nvPr/>
          </p:nvCxnSpPr>
          <p:spPr>
            <a:xfrm rot="16200000" flipV="1">
              <a:off x="22017929" y="19295369"/>
              <a:ext cx="1630266" cy="872075"/>
            </a:xfrm>
            <a:prstGeom prst="straightConnector1">
              <a:avLst/>
            </a:prstGeom>
            <a:ln w="25400">
              <a:solidFill>
                <a:srgbClr val="C00000"/>
              </a:solidFill>
              <a:tailEnd type="arrow" w="sm" len="sm"/>
            </a:ln>
          </p:spPr>
          <p:style>
            <a:lnRef idx="1">
              <a:schemeClr val="accent1"/>
            </a:lnRef>
            <a:fillRef idx="0">
              <a:schemeClr val="accent1"/>
            </a:fillRef>
            <a:effectRef idx="0">
              <a:schemeClr val="accent1"/>
            </a:effectRef>
            <a:fontRef idx="minor">
              <a:schemeClr val="tx1"/>
            </a:fontRef>
          </p:style>
        </p:cxnSp>
        <p:sp>
          <p:nvSpPr>
            <p:cNvPr id="44058" name="矩形 21"/>
            <p:cNvSpPr>
              <a:spLocks noChangeArrowheads="1"/>
            </p:cNvSpPr>
            <p:nvPr/>
          </p:nvSpPr>
          <p:spPr bwMode="auto">
            <a:xfrm>
              <a:off x="20612877" y="17207543"/>
              <a:ext cx="4057150" cy="185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C00000"/>
                  </a:solidFill>
                  <a:latin typeface="华文细黑" panose="02010600040101010101" pitchFamily="2" charset="-122"/>
                  <a:ea typeface="华文细黑" panose="02010600040101010101" pitchFamily="2" charset="-122"/>
                </a:rPr>
                <a:t>控制器</a:t>
              </a:r>
              <a:endParaRPr lang="zh-CN" altLang="en-US" b="1">
                <a:solidFill>
                  <a:srgbClr val="C00000"/>
                </a:solidFill>
                <a:latin typeface="华文细黑" panose="02010600040101010101" pitchFamily="2" charset="-122"/>
                <a:ea typeface="华文细黑" panose="02010600040101010101" pitchFamily="2" charset="-122"/>
              </a:endParaRPr>
            </a:p>
          </p:txBody>
        </p:sp>
      </p:grpSp>
      <p:grpSp>
        <p:nvGrpSpPr>
          <p:cNvPr id="37" name="组合 22"/>
          <p:cNvGrpSpPr/>
          <p:nvPr/>
        </p:nvGrpSpPr>
        <p:grpSpPr bwMode="auto">
          <a:xfrm>
            <a:off x="2041525" y="2998788"/>
            <a:ext cx="804863" cy="1093787"/>
            <a:chOff x="8644298" y="13275230"/>
            <a:chExt cx="4057160" cy="5514576"/>
          </a:xfrm>
        </p:grpSpPr>
        <p:sp>
          <p:nvSpPr>
            <p:cNvPr id="44053" name="椭圆 23"/>
            <p:cNvSpPr>
              <a:spLocks noChangeArrowheads="1"/>
            </p:cNvSpPr>
            <p:nvPr/>
          </p:nvSpPr>
          <p:spPr bwMode="auto">
            <a:xfrm>
              <a:off x="9063637" y="16063152"/>
              <a:ext cx="2643202" cy="2726654"/>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0070C0"/>
                </a:solidFill>
                <a:latin typeface="华文细黑" panose="02010600040101010101" pitchFamily="2" charset="-122"/>
                <a:ea typeface="华文细黑" panose="02010600040101010101" pitchFamily="2" charset="-122"/>
              </a:endParaRPr>
            </a:p>
          </p:txBody>
        </p:sp>
        <p:cxnSp>
          <p:nvCxnSpPr>
            <p:cNvPr id="39" name="直接箭头连接符 38"/>
            <p:cNvCxnSpPr>
              <a:stCxn id="44053" idx="0"/>
            </p:cNvCxnSpPr>
            <p:nvPr/>
          </p:nvCxnSpPr>
          <p:spPr>
            <a:xfrm rot="16200000" flipV="1">
              <a:off x="9724499" y="15396241"/>
              <a:ext cx="1144538" cy="184050"/>
            </a:xfrm>
            <a:prstGeom prst="straightConnector1">
              <a:avLst/>
            </a:prstGeom>
            <a:ln w="25400">
              <a:solidFill>
                <a:srgbClr val="C00000"/>
              </a:solidFill>
              <a:tailEnd type="arrow" w="sm" len="sm"/>
            </a:ln>
          </p:spPr>
          <p:style>
            <a:lnRef idx="1">
              <a:schemeClr val="accent1"/>
            </a:lnRef>
            <a:fillRef idx="0">
              <a:schemeClr val="accent1"/>
            </a:fillRef>
            <a:effectRef idx="0">
              <a:schemeClr val="accent1"/>
            </a:effectRef>
            <a:fontRef idx="minor">
              <a:schemeClr val="tx1"/>
            </a:fontRef>
          </p:style>
        </p:cxnSp>
        <p:sp>
          <p:nvSpPr>
            <p:cNvPr id="44055" name="矩形 25"/>
            <p:cNvSpPr>
              <a:spLocks noChangeArrowheads="1"/>
            </p:cNvSpPr>
            <p:nvPr/>
          </p:nvSpPr>
          <p:spPr bwMode="auto">
            <a:xfrm>
              <a:off x="8644298" y="13275230"/>
              <a:ext cx="4057160" cy="170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C00000"/>
                  </a:solidFill>
                  <a:latin typeface="华文细黑" panose="02010600040101010101" pitchFamily="2" charset="-122"/>
                  <a:ea typeface="华文细黑" panose="02010600040101010101" pitchFamily="2" charset="-122"/>
                </a:rPr>
                <a:t>输入量</a:t>
              </a:r>
              <a:endParaRPr lang="zh-CN" altLang="en-US" b="1">
                <a:solidFill>
                  <a:srgbClr val="C00000"/>
                </a:solidFill>
                <a:latin typeface="华文细黑" panose="02010600040101010101" pitchFamily="2" charset="-122"/>
                <a:ea typeface="华文细黑" panose="02010600040101010101" pitchFamily="2" charset="-122"/>
              </a:endParaRPr>
            </a:p>
          </p:txBody>
        </p:sp>
      </p:grpSp>
      <p:grpSp>
        <p:nvGrpSpPr>
          <p:cNvPr id="41" name="组合 26"/>
          <p:cNvGrpSpPr/>
          <p:nvPr/>
        </p:nvGrpSpPr>
        <p:grpSpPr bwMode="auto">
          <a:xfrm>
            <a:off x="3286125" y="2098675"/>
            <a:ext cx="3562350" cy="2517775"/>
            <a:chOff x="15046218" y="-978659"/>
            <a:chExt cx="17949774" cy="12690910"/>
          </a:xfrm>
        </p:grpSpPr>
        <p:sp>
          <p:nvSpPr>
            <p:cNvPr id="44048" name="椭圆 27"/>
            <p:cNvSpPr>
              <a:spLocks noChangeArrowheads="1"/>
            </p:cNvSpPr>
            <p:nvPr/>
          </p:nvSpPr>
          <p:spPr bwMode="auto">
            <a:xfrm>
              <a:off x="22036582" y="8264807"/>
              <a:ext cx="4325255" cy="3447444"/>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0070C0"/>
                </a:solidFill>
                <a:latin typeface="华文琥珀" panose="02010800040101010101" pitchFamily="2" charset="-122"/>
                <a:ea typeface="华文琥珀" panose="02010800040101010101" pitchFamily="2" charset="-122"/>
              </a:endParaRPr>
            </a:p>
          </p:txBody>
        </p:sp>
        <p:sp>
          <p:nvSpPr>
            <p:cNvPr id="44049" name="圆角矩形 28"/>
            <p:cNvSpPr>
              <a:spLocks noChangeArrowheads="1"/>
            </p:cNvSpPr>
            <p:nvPr/>
          </p:nvSpPr>
          <p:spPr bwMode="auto">
            <a:xfrm>
              <a:off x="15046218" y="-978659"/>
              <a:ext cx="17949774" cy="4029901"/>
            </a:xfrm>
            <a:prstGeom prst="roundRect">
              <a:avLst>
                <a:gd name="adj" fmla="val 16667"/>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a:latin typeface="华文细黑" panose="02010600040101010101" pitchFamily="2" charset="-122"/>
                  <a:ea typeface="华文细黑" panose="02010600040101010101" pitchFamily="2" charset="-122"/>
                </a:rPr>
                <a:t>接受控制器来的信息，并对被控对象施加控制作用。</a:t>
              </a:r>
              <a:endParaRPr lang="zh-CN" altLang="en-US" sz="2300">
                <a:solidFill>
                  <a:srgbClr val="FF0000"/>
                </a:solidFill>
                <a:latin typeface="华文细黑" panose="02010600040101010101" pitchFamily="2" charset="-122"/>
                <a:ea typeface="华文细黑" panose="02010600040101010101" pitchFamily="2" charset="-122"/>
              </a:endParaRPr>
            </a:p>
          </p:txBody>
        </p:sp>
        <p:sp>
          <p:nvSpPr>
            <p:cNvPr id="44050" name="下箭头 29"/>
            <p:cNvSpPr>
              <a:spLocks noChangeArrowheads="1"/>
            </p:cNvSpPr>
            <p:nvPr/>
          </p:nvSpPr>
          <p:spPr bwMode="auto">
            <a:xfrm rot="10800000">
              <a:off x="23326916" y="3198416"/>
              <a:ext cx="1500200" cy="2314097"/>
            </a:xfrm>
            <a:prstGeom prst="downArrow">
              <a:avLst>
                <a:gd name="adj1" fmla="val 50000"/>
                <a:gd name="adj2" fmla="val 49954"/>
              </a:avLst>
            </a:prstGeom>
            <a:solidFill>
              <a:srgbClr val="0066CC"/>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0070C0"/>
                </a:solidFill>
                <a:latin typeface="华文琥珀" panose="02010800040101010101" pitchFamily="2" charset="-122"/>
                <a:ea typeface="华文琥珀" panose="02010800040101010101" pitchFamily="2" charset="-122"/>
              </a:endParaRPr>
            </a:p>
          </p:txBody>
        </p:sp>
        <p:cxnSp>
          <p:nvCxnSpPr>
            <p:cNvPr id="45" name="直接箭头连接符 44"/>
            <p:cNvCxnSpPr>
              <a:stCxn id="44048" idx="0"/>
            </p:cNvCxnSpPr>
            <p:nvPr/>
          </p:nvCxnSpPr>
          <p:spPr>
            <a:xfrm rot="5400000" flipH="1" flipV="1">
              <a:off x="23724944" y="7631349"/>
              <a:ext cx="1104253" cy="159980"/>
            </a:xfrm>
            <a:prstGeom prst="straightConnector1">
              <a:avLst/>
            </a:prstGeom>
            <a:ln w="25400">
              <a:solidFill>
                <a:srgbClr val="C00000"/>
              </a:solidFill>
              <a:tailEnd type="arrow" w="sm" len="sm"/>
            </a:ln>
          </p:spPr>
          <p:style>
            <a:lnRef idx="1">
              <a:schemeClr val="accent1"/>
            </a:lnRef>
            <a:fillRef idx="0">
              <a:schemeClr val="accent1"/>
            </a:fillRef>
            <a:effectRef idx="0">
              <a:schemeClr val="accent1"/>
            </a:effectRef>
            <a:fontRef idx="minor">
              <a:schemeClr val="tx1"/>
            </a:fontRef>
          </p:style>
        </p:cxnSp>
        <p:sp>
          <p:nvSpPr>
            <p:cNvPr id="44052" name="矩形 31"/>
            <p:cNvSpPr>
              <a:spLocks noChangeArrowheads="1"/>
            </p:cNvSpPr>
            <p:nvPr/>
          </p:nvSpPr>
          <p:spPr bwMode="auto">
            <a:xfrm>
              <a:off x="21416148" y="5358753"/>
              <a:ext cx="5541713" cy="1856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C00000"/>
                  </a:solidFill>
                  <a:latin typeface="华文细黑" panose="02010600040101010101" pitchFamily="2" charset="-122"/>
                  <a:ea typeface="华文细黑" panose="02010600040101010101" pitchFamily="2" charset="-122"/>
                </a:rPr>
                <a:t>执行机构</a:t>
              </a:r>
              <a:endParaRPr lang="zh-CN" altLang="en-US" b="1">
                <a:solidFill>
                  <a:srgbClr val="C00000"/>
                </a:solidFill>
                <a:latin typeface="华文细黑" panose="02010600040101010101" pitchFamily="2" charset="-122"/>
                <a:ea typeface="华文细黑" panose="02010600040101010101" pitchFamily="2" charset="-122"/>
              </a:endParaRPr>
            </a:p>
          </p:txBody>
        </p:sp>
      </p:grpSp>
      <p:sp>
        <p:nvSpPr>
          <p:cNvPr id="47" name="椭圆 46"/>
          <p:cNvSpPr>
            <a:spLocks noChangeArrowheads="1"/>
          </p:cNvSpPr>
          <p:nvPr/>
        </p:nvSpPr>
        <p:spPr bwMode="auto">
          <a:xfrm>
            <a:off x="1285875" y="3927475"/>
            <a:ext cx="857250" cy="785813"/>
          </a:xfrm>
          <a:prstGeom prst="ellipse">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8134" tIns="9067" rIns="18134" bIns="9067"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0070C0"/>
              </a:solidFill>
              <a:latin typeface="华文细黑" panose="02010600040101010101" pitchFamily="2" charset="-122"/>
              <a:ea typeface="华文细黑" panose="02010600040101010101" pitchFamily="2" charset="-122"/>
            </a:endParaRPr>
          </a:p>
        </p:txBody>
      </p:sp>
      <p:sp>
        <p:nvSpPr>
          <p:cNvPr id="48" name="矩形 47"/>
          <p:cNvSpPr>
            <a:spLocks noChangeArrowheads="1"/>
          </p:cNvSpPr>
          <p:nvPr/>
        </p:nvSpPr>
        <p:spPr bwMode="auto">
          <a:xfrm>
            <a:off x="6072188" y="3498850"/>
            <a:ext cx="4254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18134" tIns="9067" rIns="18134" bIns="9067">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500" b="1">
                <a:latin typeface="华文细黑" panose="02010600040101010101" pitchFamily="2" charset="-122"/>
                <a:ea typeface="华文细黑" panose="02010600040101010101" pitchFamily="2" charset="-122"/>
              </a:rPr>
              <a:t>扰动</a:t>
            </a:r>
            <a:endParaRPr lang="zh-CN" altLang="en-US" sz="1500" b="1" i="1">
              <a:latin typeface="华文细黑" panose="02010600040101010101" pitchFamily="2" charset="-122"/>
              <a:ea typeface="华文细黑" panose="02010600040101010101" pitchFamily="2" charset="-122"/>
            </a:endParaRPr>
          </a:p>
        </p:txBody>
      </p:sp>
      <p:cxnSp>
        <p:nvCxnSpPr>
          <p:cNvPr id="49" name="直接箭头连接符 48"/>
          <p:cNvCxnSpPr/>
          <p:nvPr/>
        </p:nvCxnSpPr>
        <p:spPr>
          <a:xfrm flipH="1">
            <a:off x="6588125" y="3355975"/>
            <a:ext cx="0" cy="609600"/>
          </a:xfrm>
          <a:prstGeom prst="straightConnector1">
            <a:avLst/>
          </a:prstGeom>
          <a:ln w="2540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0993" name="矩形 130055"/>
          <p:cNvSpPr/>
          <p:nvPr/>
        </p:nvSpPr>
        <p:spPr>
          <a:xfrm>
            <a:off x="7613650" y="-1"/>
            <a:ext cx="1528763"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sym typeface="宋体" panose="02010600030101010101" pitchFamily="2" charset="-122"/>
              </a:rPr>
              <a:t>瓦特蒸汽机控制</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sym typeface="宋体" panose="02010600030101010101" pitchFamily="2" charset="-122"/>
            </a:endParaRPr>
          </a:p>
        </p:txBody>
      </p:sp>
      <p:sp>
        <p:nvSpPr>
          <p:cNvPr id="4404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2D00F2-2495-4B04-8C7D-EE8E219898D8}"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0"/>
                            </p:stCondLst>
                            <p:childTnLst>
                              <p:par>
                                <p:cTn id="12" presetID="6" presetClass="emph" presetSubtype="0" fill="remove" grpId="0" nodeType="afterEffect">
                                  <p:stCondLst>
                                    <p:cond delay="0"/>
                                  </p:stCondLst>
                                  <p:childTnLst>
                                    <p:animScale>
                                      <p:cBhvr>
                                        <p:cTn id="13" dur="2000" fill="hold"/>
                                        <p:tgtEl>
                                          <p:spTgt spid="48">
                                            <p:txEl>
                                              <p:pRg st="0" end="0"/>
                                            </p:txEl>
                                          </p:spTgt>
                                        </p:tgtEl>
                                      </p:cBhvr>
                                      <p:by x="130000" y="130000"/>
                                    </p:animScale>
                                  </p:childTnLst>
                                </p:cTn>
                              </p:par>
                              <p:par>
                                <p:cTn id="14" presetID="3" presetClass="emph" presetSubtype="2" fill="hold" nodeType="withEffect">
                                  <p:stCondLst>
                                    <p:cond delay="0"/>
                                  </p:stCondLst>
                                  <p:childTnLst>
                                    <p:animClr clrSpc="rgb" dir="cw">
                                      <p:cBhvr override="childStyle">
                                        <p:cTn id="15" dur="2000" fill="hold"/>
                                        <p:tgtEl>
                                          <p:spTgt spid="48">
                                            <p:txEl>
                                              <p:pRg st="0" end="0"/>
                                            </p:txEl>
                                          </p:spTgt>
                                        </p:tgtEl>
                                        <p:attrNameLst>
                                          <p:attrName>style.color</p:attrName>
                                        </p:attrNameLst>
                                      </p:cBhvr>
                                      <p:to>
                                        <a:schemeClr val="accent2"/>
                                      </p:to>
                                    </p:animClr>
                                  </p:childTnLst>
                                </p:cTn>
                              </p:par>
                              <p:par>
                                <p:cTn id="16" presetID="6" presetClass="emph" presetSubtype="0" fill="remove" nodeType="withEffect">
                                  <p:stCondLst>
                                    <p:cond delay="0"/>
                                  </p:stCondLst>
                                  <p:childTnLst>
                                    <p:animScale>
                                      <p:cBhvr>
                                        <p:cTn id="17" dur="2000" fill="hold"/>
                                        <p:tgtEl>
                                          <p:spTgt spid="49"/>
                                        </p:tgtEl>
                                      </p:cBhvr>
                                      <p:by x="130000" y="130000"/>
                                    </p:animScale>
                                  </p:childTnLst>
                                </p:cTn>
                              </p:par>
                              <p:par>
                                <p:cTn id="18" presetID="7" presetClass="emph" presetSubtype="2" fill="hold" nodeType="withEffect">
                                  <p:stCondLst>
                                    <p:cond delay="0"/>
                                  </p:stCondLst>
                                  <p:childTnLst>
                                    <p:animClr clrSpc="rgb" dir="cw">
                                      <p:cBhvr>
                                        <p:cTn id="19" dur="2000" fill="hold"/>
                                        <p:tgtEl>
                                          <p:spTgt spid="49"/>
                                        </p:tgtEl>
                                        <p:attrNameLst>
                                          <p:attrName>stroke.color</p:attrName>
                                        </p:attrNameLst>
                                      </p:cBhvr>
                                      <p:to>
                                        <a:schemeClr val="accent2"/>
                                      </p:to>
                                    </p:animClr>
                                    <p:set>
                                      <p:cBhvr>
                                        <p:cTn id="20" dur="2000" fill="hold"/>
                                        <p:tgtEl>
                                          <p:spTgt spid="49"/>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0"/>
                            </p:stCondLst>
                            <p:childTnLst>
                              <p:par>
                                <p:cTn id="26" presetID="35" presetClass="emph" presetSubtype="0" repeatCount="50000" fill="hold" grpId="1" nodeType="afterEffect">
                                  <p:stCondLst>
                                    <p:cond delay="0"/>
                                  </p:stCondLst>
                                  <p:childTnLst>
                                    <p:anim calcmode="discrete" valueType="str">
                                      <p:cBhvr>
                                        <p:cTn id="27"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P spid="47" grpId="1" bldLvl="0" animBg="1"/>
      <p:bldP spid="48"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133124"/>
          <p:cNvSpPr>
            <a:spLocks noChangeArrowheads="1"/>
          </p:cNvSpPr>
          <p:nvPr/>
        </p:nvSpPr>
        <p:spPr bwMode="auto">
          <a:xfrm>
            <a:off x="0" y="2595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5059" name="对象 133123"/>
          <p:cNvGraphicFramePr/>
          <p:nvPr/>
        </p:nvGraphicFramePr>
        <p:xfrm>
          <a:off x="485775" y="1604963"/>
          <a:ext cx="8174038" cy="3081337"/>
        </p:xfrm>
        <a:graphic>
          <a:graphicData uri="http://schemas.openxmlformats.org/presentationml/2006/ole">
            <mc:AlternateContent xmlns:mc="http://schemas.openxmlformats.org/markup-compatibility/2006">
              <mc:Choice xmlns:v="urn:schemas-microsoft-com:vml" Requires="v">
                <p:oleObj spid="_x0000_s2" name="" r:id="rId1" imgW="5842000" imgH="2209800" progId="Visio.Drawing.11">
                  <p:embed/>
                </p:oleObj>
              </mc:Choice>
              <mc:Fallback>
                <p:oleObj name="" r:id="rId1" imgW="5842000" imgH="2209800" progId="Visio.Drawing.11">
                  <p:embed/>
                  <p:pic>
                    <p:nvPicPr>
                      <p:cNvPr id="0" name="对象 13312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604963"/>
                        <a:ext cx="8174038"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60" name="矩形 133125"/>
          <p:cNvSpPr>
            <a:spLocks noChangeArrowheads="1"/>
          </p:cNvSpPr>
          <p:nvPr/>
        </p:nvSpPr>
        <p:spPr bwMode="auto">
          <a:xfrm>
            <a:off x="468313" y="577850"/>
            <a:ext cx="81375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00"/>
                </a:solidFill>
                <a:latin typeface="Times New Roman" panose="02020603050405020304" pitchFamily="18" charset="0"/>
                <a:ea typeface="华文细黑" panose="02010600040101010101" pitchFamily="2" charset="-122"/>
              </a:rPr>
              <a:t>系统中：蒸汽机是被控对象，蒸汽机的转速</a:t>
            </a:r>
            <a:r>
              <a:rPr lang="en-US" altLang="zh-CN" sz="2400" i="1">
                <a:solidFill>
                  <a:srgbClr val="000000"/>
                </a:solidFill>
                <a:latin typeface="Times New Roman" panose="02020603050405020304" pitchFamily="18" charset="0"/>
                <a:ea typeface="华文细黑" panose="02010600040101010101" pitchFamily="2" charset="-122"/>
              </a:rPr>
              <a:t>n</a:t>
            </a:r>
            <a:r>
              <a:rPr lang="zh-CN" altLang="en-US" sz="2400">
                <a:solidFill>
                  <a:srgbClr val="000000"/>
                </a:solidFill>
                <a:latin typeface="Times New Roman" panose="02020603050405020304" pitchFamily="18" charset="0"/>
                <a:ea typeface="华文细黑" panose="02010600040101010101" pitchFamily="2" charset="-122"/>
              </a:rPr>
              <a:t>是被控量 ，控制器为杠杆，执行机构是阀门，扰动是负载变化，输入量是蒸汽机的希望转速或套筒位移。原理方块图如下：</a:t>
            </a:r>
            <a:endParaRPr lang="zh-CN" altLang="en-US" sz="2400">
              <a:solidFill>
                <a:srgbClr val="000000"/>
              </a:solidFill>
              <a:latin typeface="Times New Roman" panose="02020603050405020304" pitchFamily="18" charset="0"/>
              <a:ea typeface="华文细黑" panose="02010600040101010101" pitchFamily="2" charset="-122"/>
            </a:endParaRPr>
          </a:p>
        </p:txBody>
      </p:sp>
      <p:sp>
        <p:nvSpPr>
          <p:cNvPr id="45061" name="矩形 133127"/>
          <p:cNvSpPr>
            <a:spLocks noChangeArrowheads="1"/>
          </p:cNvSpPr>
          <p:nvPr/>
        </p:nvSpPr>
        <p:spPr bwMode="auto">
          <a:xfrm>
            <a:off x="539750" y="4943475"/>
            <a:ext cx="8137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00"/>
                </a:solidFill>
                <a:latin typeface="华文细黑" panose="02010600040101010101" pitchFamily="2" charset="-122"/>
                <a:ea typeface="华文细黑" panose="02010600040101010101" pitchFamily="2" charset="-122"/>
              </a:rPr>
              <a:t>画原理方块图时，输入量在最左边，输出量在最右边。</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45062"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9719C2D-1C5F-4FFD-8D1B-A752F6F116CB}"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4506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101B3A4-8012-4437-8552-B17E831F562C}"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3" name="矩形 130055"/>
          <p:cNvSpPr/>
          <p:nvPr/>
        </p:nvSpPr>
        <p:spPr>
          <a:xfrm>
            <a:off x="7614920" y="-1"/>
            <a:ext cx="1528763"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sym typeface="宋体" panose="02010600030101010101" pitchFamily="2" charset="-122"/>
              </a:rPr>
              <a:t>瓦特蒸汽机控制</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sym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矩形 134147"/>
          <p:cNvSpPr/>
          <p:nvPr/>
        </p:nvSpPr>
        <p:spPr>
          <a:xfrm>
            <a:off x="395277" y="370840"/>
            <a:ext cx="8208973" cy="829945"/>
          </a:xfrm>
          <a:prstGeom prst="rect">
            <a:avLst/>
          </a:prstGeom>
          <a:noFill/>
          <a:ln w="9525">
            <a:noFill/>
          </a:ln>
        </p:spPr>
        <p:txBody>
          <a:bodyPr anchor="ctr">
            <a:spAutoFit/>
          </a:bodyPr>
          <a:lstStyle/>
          <a:p>
            <a:pPr eaLnBrk="1" hangingPunct="1">
              <a:defRPr/>
            </a:pP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a:t>
            </a: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例</a:t>
            </a: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 </a:t>
            </a:r>
            <a:r>
              <a:rPr lang="en-US" altLang="zh-CN" sz="2400" noProof="1">
                <a:solidFill>
                  <a:srgbClr val="000000"/>
                </a:solidFill>
                <a:latin typeface="Times New Roman" panose="02020603050405020304" pitchFamily="18" charset="0"/>
                <a:ea typeface="华文细黑" panose="02010600040101010101" pitchFamily="2" charset="-122"/>
              </a:rPr>
              <a:t> </a:t>
            </a:r>
            <a:r>
              <a:rPr lang="zh-CN" altLang="en-US" sz="2400" noProof="1">
                <a:solidFill>
                  <a:srgbClr val="000000"/>
                </a:solidFill>
                <a:latin typeface="Times New Roman" panose="02020603050405020304" pitchFamily="18" charset="0"/>
                <a:ea typeface="华文细黑" panose="02010600040101010101" pitchFamily="2" charset="-122"/>
              </a:rPr>
              <a:t>某导弹航向自动控制系统如下图所示。试简述工作原理，并绘制其原理方块图</a:t>
            </a:r>
            <a:r>
              <a:rPr lang="zh-CN" altLang="en-US" noProof="1">
                <a:latin typeface="Times New Roman" panose="02020603050405020304" pitchFamily="18" charset="0"/>
                <a:ea typeface="华文细黑" panose="02010600040101010101" pitchFamily="2" charset="-122"/>
              </a:rPr>
              <a:t>。</a:t>
            </a:r>
            <a:endParaRPr lang="zh-CN" altLang="en-US" noProof="1">
              <a:latin typeface="Times New Roman" panose="02020603050405020304" pitchFamily="18" charset="0"/>
              <a:ea typeface="华文细黑" panose="02010600040101010101" pitchFamily="2" charset="-122"/>
            </a:endParaRPr>
          </a:p>
        </p:txBody>
      </p:sp>
      <p:graphicFrame>
        <p:nvGraphicFramePr>
          <p:cNvPr id="46083" name="对象 134148"/>
          <p:cNvGraphicFramePr/>
          <p:nvPr/>
        </p:nvGraphicFramePr>
        <p:xfrm>
          <a:off x="827088" y="981075"/>
          <a:ext cx="6911975" cy="2609850"/>
        </p:xfrm>
        <a:graphic>
          <a:graphicData uri="http://schemas.openxmlformats.org/presentationml/2006/ole">
            <mc:AlternateContent xmlns:mc="http://schemas.openxmlformats.org/markup-compatibility/2006">
              <mc:Choice xmlns:v="urn:schemas-microsoft-com:vml" Requires="v">
                <p:oleObj spid="_x0000_s2" name="" r:id="rId1" imgW="6050915" imgH="2291715" progId="Visio.Drawing.11">
                  <p:embed/>
                </p:oleObj>
              </mc:Choice>
              <mc:Fallback>
                <p:oleObj name="" r:id="rId1" imgW="6050915" imgH="2291715" progId="Visio.Drawing.11">
                  <p:embed/>
                  <p:pic>
                    <p:nvPicPr>
                      <p:cNvPr id="0" name="对象 13414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981075"/>
                        <a:ext cx="691197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矩形 134163"/>
          <p:cNvSpPr/>
          <p:nvPr/>
        </p:nvSpPr>
        <p:spPr>
          <a:xfrm>
            <a:off x="684207" y="3559175"/>
            <a:ext cx="7921631" cy="2676525"/>
          </a:xfrm>
          <a:prstGeom prst="rect">
            <a:avLst/>
          </a:prstGeom>
          <a:noFill/>
          <a:ln w="9525">
            <a:noFill/>
          </a:ln>
        </p:spPr>
        <p:txBody>
          <a:bodyPr anchor="ctr">
            <a:spAutoFit/>
          </a:bodyPr>
          <a:lstStyle/>
          <a:p>
            <a:pPr eaLnBrk="1" hangingPunct="1">
              <a:defRPr/>
            </a:pP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【控制过程】</a:t>
            </a:r>
            <a:r>
              <a:rPr lang="zh-CN" altLang="en-US" sz="2400" noProof="1">
                <a:solidFill>
                  <a:srgbClr val="000000"/>
                </a:solidFill>
                <a:latin typeface="Times New Roman" panose="02020603050405020304" pitchFamily="18" charset="0"/>
                <a:ea typeface="华文细黑" panose="02010600040101010101" pitchFamily="2" charset="-122"/>
              </a:rPr>
              <a:t>导弹航向控制系统中，电位器作为给定装置，给出导弹期望的航行角度</a:t>
            </a:r>
            <a:r>
              <a:rPr lang="en-US" altLang="zh-CN" sz="2400" i="1" noProof="1">
                <a:solidFill>
                  <a:srgbClr val="000000"/>
                </a:solidFill>
                <a:latin typeface="Symbol" panose="05050102010706020507" charset="0"/>
                <a:ea typeface="华文细黑" panose="02010600040101010101" pitchFamily="2" charset="-122"/>
              </a:rPr>
              <a:t>q</a:t>
            </a:r>
            <a:r>
              <a:rPr lang="en-US" altLang="zh-CN" sz="2400" i="1" baseline="-25000" noProof="1">
                <a:solidFill>
                  <a:srgbClr val="000000"/>
                </a:solidFill>
                <a:latin typeface="Times New Roman" panose="02020603050405020304" pitchFamily="18" charset="0"/>
                <a:ea typeface="华文细黑" panose="02010600040101010101" pitchFamily="2" charset="-122"/>
              </a:rPr>
              <a:t>i</a:t>
            </a:r>
            <a:r>
              <a:rPr lang="zh-CN" altLang="en-US" sz="2400" noProof="1">
                <a:solidFill>
                  <a:srgbClr val="000000"/>
                </a:solidFill>
                <a:latin typeface="Times New Roman" panose="02020603050405020304" pitchFamily="18" charset="0"/>
                <a:ea typeface="华文细黑" panose="02010600040101010101" pitchFamily="2" charset="-122"/>
              </a:rPr>
              <a:t>。</a:t>
            </a:r>
            <a:r>
              <a:rPr lang="zh-CN" altLang="en-US" sz="2400" noProof="1">
                <a:solidFill>
                  <a:srgbClr val="000000"/>
                </a:solidFill>
                <a:latin typeface="Times New Roman" panose="02020603050405020304" pitchFamily="18" charset="0"/>
                <a:ea typeface="华文细黑" panose="02010600040101010101" pitchFamily="2" charset="-122"/>
                <a:sym typeface="+mn-ea"/>
              </a:rPr>
              <a:t>陀螺仪测量导弹机体的实际航行角度</a:t>
            </a:r>
            <a:r>
              <a:rPr lang="en-US" altLang="zh-CN" sz="2400" i="1" noProof="1">
                <a:solidFill>
                  <a:srgbClr val="000000"/>
                </a:solidFill>
                <a:latin typeface="Symbol" panose="05050102010706020507" charset="0"/>
                <a:ea typeface="华文细黑" panose="02010600040101010101" pitchFamily="2" charset="-122"/>
                <a:sym typeface="+mn-ea"/>
              </a:rPr>
              <a:t>q</a:t>
            </a:r>
            <a:r>
              <a:rPr lang="en-US" altLang="zh-CN" sz="2400" i="1" baseline="-25000" noProof="1">
                <a:solidFill>
                  <a:srgbClr val="000000"/>
                </a:solidFill>
                <a:latin typeface="Times New Roman" panose="02020603050405020304" pitchFamily="18" charset="0"/>
                <a:ea typeface="华文细黑" panose="02010600040101010101" pitchFamily="2" charset="-122"/>
                <a:sym typeface="+mn-ea"/>
              </a:rPr>
              <a:t>o</a:t>
            </a:r>
            <a:r>
              <a:rPr lang="zh-CN" altLang="en-US" sz="2400" baseline="-25000" noProof="1">
                <a:solidFill>
                  <a:srgbClr val="000000"/>
                </a:solidFill>
                <a:latin typeface="Times New Roman" panose="02020603050405020304" pitchFamily="18" charset="0"/>
                <a:ea typeface="华文细黑" panose="02010600040101010101" pitchFamily="2" charset="-122"/>
                <a:sym typeface="+mn-ea"/>
              </a:rPr>
              <a:t>。</a:t>
            </a:r>
            <a:r>
              <a:rPr lang="zh-CN" altLang="en-US" sz="2400" noProof="1">
                <a:solidFill>
                  <a:srgbClr val="000000"/>
                </a:solidFill>
                <a:latin typeface="Times New Roman" panose="02020603050405020304" pitchFamily="18" charset="0"/>
                <a:ea typeface="华文细黑" panose="02010600040101010101" pitchFamily="2" charset="-122"/>
                <a:sym typeface="+mn-ea"/>
              </a:rPr>
              <a:t>当</a:t>
            </a:r>
            <a:r>
              <a:rPr lang="en-US" altLang="zh-CN" sz="2400" i="1" noProof="1">
                <a:solidFill>
                  <a:srgbClr val="000000"/>
                </a:solidFill>
                <a:latin typeface="Symbol" panose="05050102010706020507" charset="0"/>
                <a:ea typeface="华文细黑" panose="02010600040101010101" pitchFamily="2" charset="-122"/>
                <a:sym typeface="+mn-ea"/>
              </a:rPr>
              <a:t>q</a:t>
            </a:r>
            <a:r>
              <a:rPr lang="en-US" altLang="zh-CN" sz="2400" i="1" baseline="-25000" noProof="1">
                <a:solidFill>
                  <a:srgbClr val="000000"/>
                </a:solidFill>
                <a:latin typeface="Times New Roman" panose="02020603050405020304" pitchFamily="18" charset="0"/>
                <a:ea typeface="华文细黑" panose="02010600040101010101" pitchFamily="2" charset="-122"/>
                <a:sym typeface="+mn-ea"/>
              </a:rPr>
              <a:t>i</a:t>
            </a:r>
            <a:r>
              <a:rPr lang="zh-CN" altLang="en-US" sz="2400" i="1" baseline="-25000" noProof="1">
                <a:solidFill>
                  <a:srgbClr val="000000"/>
                </a:solidFill>
                <a:latin typeface="Times New Roman" panose="02020603050405020304" pitchFamily="18" charset="0"/>
                <a:ea typeface="华文细黑" panose="02010600040101010101" pitchFamily="2" charset="-122"/>
                <a:sym typeface="+mn-ea"/>
              </a:rPr>
              <a:t>、</a:t>
            </a:r>
            <a:r>
              <a:rPr lang="en-US" altLang="zh-CN" sz="2400" i="1" noProof="1">
                <a:solidFill>
                  <a:srgbClr val="000000"/>
                </a:solidFill>
                <a:latin typeface="Symbol" panose="05050102010706020507" charset="0"/>
                <a:ea typeface="华文细黑" panose="02010600040101010101" pitchFamily="2" charset="-122"/>
                <a:sym typeface="+mn-ea"/>
              </a:rPr>
              <a:t>q</a:t>
            </a:r>
            <a:r>
              <a:rPr lang="en-US" altLang="zh-CN" sz="2400" i="1" baseline="-25000" noProof="1">
                <a:solidFill>
                  <a:srgbClr val="000000"/>
                </a:solidFill>
                <a:latin typeface="Times New Roman" panose="02020603050405020304" pitchFamily="18" charset="0"/>
                <a:ea typeface="华文细黑" panose="02010600040101010101" pitchFamily="2" charset="-122"/>
                <a:sym typeface="+mn-ea"/>
              </a:rPr>
              <a:t>o</a:t>
            </a:r>
            <a:r>
              <a:rPr lang="zh-CN" altLang="en-US" sz="2400" noProof="1">
                <a:solidFill>
                  <a:srgbClr val="000000"/>
                </a:solidFill>
                <a:latin typeface="Times New Roman" panose="02020603050405020304" pitchFamily="18" charset="0"/>
                <a:ea typeface="华文细黑" panose="02010600040101010101" pitchFamily="2" charset="-122"/>
              </a:rPr>
              <a:t>角度一致时，两者误差电压</a:t>
            </a:r>
            <a:r>
              <a:rPr lang="en-US" altLang="zh-CN" sz="2400" i="1" noProof="1">
                <a:solidFill>
                  <a:srgbClr val="000000"/>
                </a:solidFill>
                <a:latin typeface="Times New Roman" panose="02020603050405020304" pitchFamily="18" charset="0"/>
                <a:ea typeface="华文细黑" panose="02010600040101010101" pitchFamily="2" charset="-122"/>
              </a:rPr>
              <a:t>u</a:t>
            </a:r>
            <a:r>
              <a:rPr lang="en-US" altLang="zh-CN" sz="2400" i="1" baseline="-25000" noProof="1">
                <a:solidFill>
                  <a:srgbClr val="000000"/>
                </a:solidFill>
                <a:latin typeface="Times New Roman" panose="02020603050405020304" pitchFamily="18" charset="0"/>
                <a:ea typeface="华文细黑" panose="02010600040101010101" pitchFamily="2" charset="-122"/>
              </a:rPr>
              <a:t>e</a:t>
            </a:r>
            <a:r>
              <a:rPr lang="zh-CN" altLang="en-US" sz="2400" noProof="1">
                <a:solidFill>
                  <a:srgbClr val="000000"/>
                </a:solidFill>
                <a:latin typeface="Times New Roman" panose="02020603050405020304" pitchFamily="18" charset="0"/>
                <a:ea typeface="华文细黑" panose="02010600040101010101" pitchFamily="2" charset="-122"/>
              </a:rPr>
              <a:t>为零，电动机不转动，导弹机体维持期望航向。如果由于各种扰动的影响，使导弹偏离期望航向，则电压</a:t>
            </a:r>
            <a:r>
              <a:rPr lang="en-US" altLang="zh-CN" sz="2400" i="1" noProof="1">
                <a:solidFill>
                  <a:srgbClr val="000000"/>
                </a:solidFill>
                <a:latin typeface="Times New Roman" panose="02020603050405020304" pitchFamily="18" charset="0"/>
                <a:ea typeface="华文细黑" panose="02010600040101010101" pitchFamily="2" charset="-122"/>
              </a:rPr>
              <a:t>u</a:t>
            </a:r>
            <a:r>
              <a:rPr lang="en-US" altLang="zh-CN" sz="2400" i="1" baseline="-25000" noProof="1">
                <a:solidFill>
                  <a:srgbClr val="000000"/>
                </a:solidFill>
                <a:latin typeface="Times New Roman" panose="02020603050405020304" pitchFamily="18" charset="0"/>
                <a:ea typeface="华文细黑" panose="02010600040101010101" pitchFamily="2" charset="-122"/>
              </a:rPr>
              <a:t>e</a:t>
            </a:r>
            <a:r>
              <a:rPr lang="zh-CN" altLang="en-US" sz="2400" noProof="1">
                <a:solidFill>
                  <a:srgbClr val="000000"/>
                </a:solidFill>
                <a:latin typeface="Times New Roman" panose="02020603050405020304" pitchFamily="18" charset="0"/>
                <a:ea typeface="华文细黑" panose="02010600040101010101" pitchFamily="2" charset="-122"/>
              </a:rPr>
              <a:t>不等于零，</a:t>
            </a:r>
            <a:r>
              <a:rPr lang="zh-CN" altLang="en-US" sz="2400" i="1" noProof="1">
                <a:solidFill>
                  <a:srgbClr val="000000"/>
                </a:solidFill>
                <a:latin typeface="Times New Roman" panose="02020603050405020304" pitchFamily="18" charset="0"/>
                <a:ea typeface="华文细黑" panose="02010600040101010101" pitchFamily="2" charset="-122"/>
              </a:rPr>
              <a:t> </a:t>
            </a:r>
            <a:r>
              <a:rPr lang="en-US" altLang="zh-CN" sz="2400" i="1" noProof="1">
                <a:solidFill>
                  <a:srgbClr val="000000"/>
                </a:solidFill>
                <a:latin typeface="Times New Roman" panose="02020603050405020304" pitchFamily="18" charset="0"/>
                <a:ea typeface="华文细黑" panose="02010600040101010101" pitchFamily="2" charset="-122"/>
              </a:rPr>
              <a:t>u</a:t>
            </a:r>
            <a:r>
              <a:rPr lang="en-US" altLang="zh-CN" sz="2400" i="1" baseline="-25000" noProof="1">
                <a:solidFill>
                  <a:srgbClr val="000000"/>
                </a:solidFill>
                <a:latin typeface="Times New Roman" panose="02020603050405020304" pitchFamily="18" charset="0"/>
                <a:ea typeface="华文细黑" panose="02010600040101010101" pitchFamily="2" charset="-122"/>
              </a:rPr>
              <a:t>e</a:t>
            </a:r>
            <a:r>
              <a:rPr lang="zh-CN" altLang="en-US" sz="2400" noProof="1">
                <a:solidFill>
                  <a:srgbClr val="000000"/>
                </a:solidFill>
                <a:latin typeface="Times New Roman" panose="02020603050405020304" pitchFamily="18" charset="0"/>
                <a:ea typeface="华文细黑" panose="02010600040101010101" pitchFamily="2" charset="-122"/>
              </a:rPr>
              <a:t>经放大后带动电动机转动，并通过减速器改变方向舵的位置，使导弹机体恢复到期望的航向。 </a:t>
            </a:r>
            <a:endParaRPr lang="zh-CN" altLang="en-US" sz="2400" noProof="1">
              <a:solidFill>
                <a:srgbClr val="000000"/>
              </a:solidFill>
              <a:latin typeface="Times New Roman" panose="02020603050405020304" pitchFamily="18" charset="0"/>
              <a:ea typeface="华文细黑" panose="02010600040101010101" pitchFamily="2" charset="-122"/>
            </a:endParaRPr>
          </a:p>
        </p:txBody>
      </p:sp>
      <p:sp>
        <p:nvSpPr>
          <p:cNvPr id="46085"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C87296B-BFD2-4262-B7A8-828C99BE84C0}"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46086" name="灯片编号占位符 2"/>
          <p:cNvSpPr>
            <a:spLocks noGrp="1" noChangeArrowheads="1"/>
          </p:cNvSpPr>
          <p:nvPr>
            <p:ph type="sldNum" sz="quarter" idx="12"/>
          </p:nvPr>
        </p:nvSpPr>
        <p:spPr bwMode="auto">
          <a:xfrm>
            <a:off x="6553200" y="6235700"/>
            <a:ext cx="2133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18733CD-5FC1-4E38-96AC-1BE7AFD93F38}"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4" name="矩形 130055"/>
          <p:cNvSpPr/>
          <p:nvPr/>
        </p:nvSpPr>
        <p:spPr>
          <a:xfrm>
            <a:off x="7129463" y="-1"/>
            <a:ext cx="2014537"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Times New Roman" panose="02020603050405020304" pitchFamily="18" charset="0"/>
                <a:ea typeface="华文细黑" panose="02010600040101010101" pitchFamily="2" charset="-122"/>
              </a:rPr>
              <a:t>导弹航向自动控制系统</a:t>
            </a:r>
            <a:endParaRPr lang="zh-CN" altLang="en-US" sz="1400" noProof="1">
              <a:gradFill>
                <a:gsLst>
                  <a:gs pos="0">
                    <a:srgbClr val="14CD68"/>
                  </a:gs>
                  <a:gs pos="100000">
                    <a:srgbClr val="035C7D"/>
                  </a:gs>
                </a:gsLst>
                <a:lin scaled="0"/>
              </a:gradFill>
              <a:latin typeface="Times New Roman" panose="02020603050405020304" pitchFamily="18" charset="0"/>
              <a:ea typeface="华文细黑" panose="0201060004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135171"/>
          <p:cNvSpPr>
            <a:spLocks noChangeArrowheads="1"/>
          </p:cNvSpPr>
          <p:nvPr/>
        </p:nvSpPr>
        <p:spPr bwMode="auto">
          <a:xfrm>
            <a:off x="395288" y="333375"/>
            <a:ext cx="28368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00"/>
                </a:solidFill>
                <a:latin typeface="华文细黑" panose="02010600040101010101" pitchFamily="2" charset="-122"/>
                <a:ea typeface="华文细黑" panose="02010600040101010101" pitchFamily="2" charset="-122"/>
              </a:rPr>
              <a:t>原理方块图如下：</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47107" name="矩形 135173"/>
          <p:cNvSpPr>
            <a:spLocks noChangeArrowheads="1"/>
          </p:cNvSpPr>
          <p:nvPr/>
        </p:nvSpPr>
        <p:spPr bwMode="auto">
          <a:xfrm>
            <a:off x="0" y="2790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7108" name="对象 135174"/>
          <p:cNvGraphicFramePr/>
          <p:nvPr/>
        </p:nvGraphicFramePr>
        <p:xfrm>
          <a:off x="898525" y="2781300"/>
          <a:ext cx="6911975" cy="2609850"/>
        </p:xfrm>
        <a:graphic>
          <a:graphicData uri="http://schemas.openxmlformats.org/presentationml/2006/ole">
            <mc:AlternateContent xmlns:mc="http://schemas.openxmlformats.org/markup-compatibility/2006">
              <mc:Choice xmlns:v="urn:schemas-microsoft-com:vml" Requires="v">
                <p:oleObj spid="_x0000_s2" name="" r:id="rId1" imgW="6050915" imgH="2291715" progId="Visio.Drawing.11">
                  <p:embed/>
                </p:oleObj>
              </mc:Choice>
              <mc:Fallback>
                <p:oleObj name="" r:id="rId1" imgW="6050915" imgH="2291715" progId="Visio.Drawing.11">
                  <p:embed/>
                  <p:pic>
                    <p:nvPicPr>
                      <p:cNvPr id="0" name="对象 13517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25" y="2781300"/>
                        <a:ext cx="691197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773" name="矩形 135175"/>
          <p:cNvSpPr/>
          <p:nvPr/>
        </p:nvSpPr>
        <p:spPr>
          <a:xfrm>
            <a:off x="683890" y="5554651"/>
            <a:ext cx="4959350" cy="460375"/>
          </a:xfrm>
          <a:prstGeom prst="rect">
            <a:avLst/>
          </a:prstGeom>
          <a:noFill/>
          <a:ln w="9525">
            <a:noFill/>
          </a:ln>
        </p:spPr>
        <p:txBody>
          <a:bodyPr anchor="ctr">
            <a:spAutoFit/>
          </a:bodyPr>
          <a:lstStyle/>
          <a:p>
            <a:pPr eaLnBrk="1" hangingPunct="1">
              <a:defRPr/>
            </a:pPr>
            <a:r>
              <a:rPr lang="zh-CN" altLang="en-US" sz="2400" noProof="1">
                <a:gradFill>
                  <a:gsLst>
                    <a:gs pos="0">
                      <a:srgbClr val="007BD3"/>
                    </a:gs>
                    <a:gs pos="100000">
                      <a:srgbClr val="034373"/>
                    </a:gs>
                  </a:gsLst>
                  <a:lin scaled="0"/>
                </a:gradFill>
                <a:latin typeface="Verdana" panose="020B0604030504040204" pitchFamily="34" charset="0"/>
                <a:ea typeface="华文细黑" panose="02010600040101010101" pitchFamily="2" charset="-122"/>
              </a:rPr>
              <a:t>该控制系统的各组成部分是什么？</a:t>
            </a:r>
            <a:endParaRPr lang="zh-CN" altLang="en-US" sz="2400" noProof="1">
              <a:gradFill>
                <a:gsLst>
                  <a:gs pos="0">
                    <a:srgbClr val="007BD3"/>
                  </a:gs>
                  <a:gs pos="100000">
                    <a:srgbClr val="034373"/>
                  </a:gs>
                </a:gsLst>
                <a:lin scaled="0"/>
              </a:gradFill>
              <a:latin typeface="Verdana" panose="020B0604030504040204" pitchFamily="34" charset="0"/>
              <a:ea typeface="华文细黑" panose="02010600040101010101" pitchFamily="2" charset="-122"/>
            </a:endParaRPr>
          </a:p>
        </p:txBody>
      </p:sp>
      <p:sp>
        <p:nvSpPr>
          <p:cNvPr id="47110"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4E6698B-2BDC-4B4A-A2ED-E9D384C02C72}"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47111"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A123DF-7996-48A9-BD53-F9DBD081C1CF}" type="slidenum">
              <a:rPr lang="zh-CN" altLang="en-US" smtClean="0">
                <a:latin typeface="Garamond" panose="02020404030301010803" pitchFamily="18" charset="0"/>
              </a:rPr>
            </a:fld>
            <a:endParaRPr lang="zh-CN" altLang="en-US">
              <a:latin typeface="Garamond" panose="02020404030301010803" pitchFamily="18" charset="0"/>
            </a:endParaRPr>
          </a:p>
        </p:txBody>
      </p:sp>
      <p:graphicFrame>
        <p:nvGraphicFramePr>
          <p:cNvPr id="47112" name="对象 1"/>
          <p:cNvGraphicFramePr/>
          <p:nvPr/>
        </p:nvGraphicFramePr>
        <p:xfrm>
          <a:off x="1454150" y="754063"/>
          <a:ext cx="6235700" cy="1793875"/>
        </p:xfrm>
        <a:graphic>
          <a:graphicData uri="http://schemas.openxmlformats.org/presentationml/2006/ole">
            <mc:AlternateContent xmlns:mc="http://schemas.openxmlformats.org/markup-compatibility/2006">
              <mc:Choice xmlns:v="urn:schemas-microsoft-com:vml" Requires="v">
                <p:oleObj spid="_x0000_s3" name="" r:id="rId3" imgW="5918200" imgH="1739900" progId="Visio.Drawing.11">
                  <p:embed/>
                </p:oleObj>
              </mc:Choice>
              <mc:Fallback>
                <p:oleObj name="" r:id="rId3" imgW="5918200" imgH="1739900" progId="Visio.Drawing.11">
                  <p:embed/>
                  <p:pic>
                    <p:nvPicPr>
                      <p:cNvPr id="0" name="对象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150" y="754063"/>
                        <a:ext cx="62357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矩形 130055"/>
          <p:cNvSpPr/>
          <p:nvPr/>
        </p:nvSpPr>
        <p:spPr>
          <a:xfrm>
            <a:off x="7129463" y="-1"/>
            <a:ext cx="2014537"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Times New Roman" panose="02020603050405020304" pitchFamily="18" charset="0"/>
                <a:ea typeface="华文细黑" panose="02010600040101010101" pitchFamily="2" charset="-122"/>
                <a:sym typeface="宋体" panose="02010600030101010101" pitchFamily="2" charset="-122"/>
              </a:rPr>
              <a:t>导弹航向自动控制系统</a:t>
            </a:r>
            <a:endParaRPr lang="zh-CN" altLang="en-US" sz="1400" noProof="1">
              <a:gradFill>
                <a:gsLst>
                  <a:gs pos="0">
                    <a:srgbClr val="14CD68"/>
                  </a:gs>
                  <a:gs pos="100000">
                    <a:srgbClr val="035C7D"/>
                  </a:gs>
                </a:gsLst>
                <a:lin scaled="0"/>
              </a:gradFill>
              <a:latin typeface="Times New Roman" panose="02020603050405020304" pitchFamily="18" charset="0"/>
              <a:ea typeface="华文细黑" panose="02010600040101010101" pitchFamily="2" charset="-122"/>
              <a:sym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矩形 136195"/>
          <p:cNvSpPr/>
          <p:nvPr/>
        </p:nvSpPr>
        <p:spPr>
          <a:xfrm>
            <a:off x="468627" y="304329"/>
            <a:ext cx="6606542" cy="460375"/>
          </a:xfrm>
          <a:prstGeom prst="rect">
            <a:avLst/>
          </a:prstGeom>
          <a:noFill/>
          <a:ln w="9525">
            <a:noFill/>
          </a:ln>
        </p:spPr>
        <p:txBody>
          <a:bodyPr anchor="ctr">
            <a:spAutoFit/>
          </a:bodyPr>
          <a:lstStyle/>
          <a:p>
            <a:pPr eaLnBrk="1" hangingPunct="1">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2</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）随动控制系统（又称伺服系统、跟踪系统）</a:t>
            </a:r>
            <a:r>
              <a:rPr lang="zh-CN" altLang="en-US"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 </a:t>
            </a:r>
            <a:endParaRPr lang="zh-CN" altLang="en-US"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p:txBody>
      </p:sp>
      <p:sp>
        <p:nvSpPr>
          <p:cNvPr id="45058" name="矩形 136196"/>
          <p:cNvSpPr/>
          <p:nvPr/>
        </p:nvSpPr>
        <p:spPr>
          <a:xfrm>
            <a:off x="468307" y="815975"/>
            <a:ext cx="8208968" cy="3784600"/>
          </a:xfrm>
          <a:prstGeom prst="rect">
            <a:avLst/>
          </a:prstGeom>
          <a:noFill/>
          <a:ln w="9525">
            <a:noFill/>
          </a:ln>
        </p:spPr>
        <p:txBody>
          <a:bodyPr anchor="ctr">
            <a:spAutoFit/>
          </a:bodyPr>
          <a:lstStyle/>
          <a:p>
            <a:pPr eaLnBrk="1" hangingPunct="1">
              <a:lnSpc>
                <a:spcPct val="125000"/>
              </a:lnSpc>
              <a:spcBef>
                <a:spcPts val="0"/>
              </a:spcBef>
              <a:spcAft>
                <a:spcPts val="0"/>
              </a:spcAft>
              <a:buFontTx/>
              <a:buBlip>
                <a:blip r:embed="rId1"/>
              </a:buBlip>
              <a:defRPr/>
            </a:pPr>
            <a:r>
              <a:rPr lang="en-US" altLang="zh-CN" sz="2400" noProof="1">
                <a:solidFill>
                  <a:srgbClr val="000000"/>
                </a:solidFill>
                <a:latin typeface="华文细黑" panose="02010600040101010101" pitchFamily="2" charset="-122"/>
                <a:ea typeface="华文细黑" panose="02010600040101010101" pitchFamily="2" charset="-122"/>
              </a:rPr>
              <a:t>  </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系统的特点是输入信号是随时间任意变化的函数</a:t>
            </a:r>
            <a:r>
              <a:rPr lang="zh-CN" altLang="en-US" sz="2400" noProof="1">
                <a:solidFill>
                  <a:srgbClr val="000000"/>
                </a:solidFill>
                <a:latin typeface="华文细黑" panose="02010600040101010101" pitchFamily="2" charset="-122"/>
                <a:ea typeface="华文细黑" panose="02010600040101010101" pitchFamily="2" charset="-122"/>
              </a:rPr>
              <a:t>，要求系统的输出信号紧紧跟随输入信号的变化；</a:t>
            </a:r>
            <a:endParaRPr lang="zh-CN" altLang="en-US" sz="2400" noProof="1">
              <a:solidFill>
                <a:srgbClr val="000000"/>
              </a:solidFill>
              <a:latin typeface="华文细黑" panose="02010600040101010101" pitchFamily="2" charset="-122"/>
              <a:ea typeface="华文细黑" panose="02010600040101010101" pitchFamily="2" charset="-122"/>
            </a:endParaRPr>
          </a:p>
          <a:p>
            <a:pPr eaLnBrk="1" hangingPunct="1">
              <a:lnSpc>
                <a:spcPct val="125000"/>
              </a:lnSpc>
              <a:spcBef>
                <a:spcPts val="0"/>
              </a:spcBef>
              <a:spcAft>
                <a:spcPts val="0"/>
              </a:spcAft>
              <a:buFontTx/>
              <a:buBlip>
                <a:blip r:embed="rId1"/>
              </a:buBlip>
              <a:defRPr/>
            </a:pPr>
            <a:r>
              <a:rPr lang="zh-CN" altLang="en-US" sz="2400" noProof="1">
                <a:solidFill>
                  <a:srgbClr val="000000"/>
                </a:solidFill>
                <a:latin typeface="华文细黑" panose="02010600040101010101" pitchFamily="2" charset="-122"/>
                <a:ea typeface="华文细黑" panose="02010600040101010101" pitchFamily="2" charset="-122"/>
              </a:rPr>
              <a:t>  系统面临的主要矛盾是被控对象和执行机构因惯性等因素的影响，使得系统的输出信号不能紧紧跟随输入信号的变化；</a:t>
            </a:r>
            <a:endParaRPr lang="zh-CN" altLang="en-US" sz="2400" noProof="1">
              <a:solidFill>
                <a:srgbClr val="000000"/>
              </a:solidFill>
              <a:latin typeface="华文细黑" panose="02010600040101010101" pitchFamily="2" charset="-122"/>
              <a:ea typeface="华文细黑" panose="02010600040101010101" pitchFamily="2" charset="-122"/>
            </a:endParaRPr>
          </a:p>
          <a:p>
            <a:pPr eaLnBrk="1" hangingPunct="1">
              <a:lnSpc>
                <a:spcPct val="125000"/>
              </a:lnSpc>
              <a:spcBef>
                <a:spcPts val="0"/>
              </a:spcBef>
              <a:spcAft>
                <a:spcPts val="0"/>
              </a:spcAft>
              <a:buFontTx/>
              <a:buBlip>
                <a:blip r:embed="rId1"/>
              </a:buBlip>
              <a:defRPr/>
            </a:pPr>
            <a:r>
              <a:rPr lang="zh-CN" altLang="en-US" sz="2400" noProof="1">
                <a:solidFill>
                  <a:srgbClr val="000000"/>
                </a:solidFill>
                <a:latin typeface="华文细黑" panose="02010600040101010101" pitchFamily="2" charset="-122"/>
                <a:ea typeface="华文细黑" panose="02010600040101010101" pitchFamily="2" charset="-122"/>
              </a:rPr>
              <a:t>  控制的任务是提高系统的跟踪能力，使系统的输出信号能跟随难于预知的输入信号的变化。</a:t>
            </a:r>
            <a:endParaRPr lang="zh-CN" altLang="en-US" sz="2400" noProof="1">
              <a:solidFill>
                <a:srgbClr val="000000"/>
              </a:solidFill>
              <a:latin typeface="华文细黑" panose="02010600040101010101" pitchFamily="2" charset="-122"/>
              <a:ea typeface="华文细黑" panose="02010600040101010101" pitchFamily="2" charset="-122"/>
            </a:endParaRPr>
          </a:p>
          <a:p>
            <a:pPr eaLnBrk="1" hangingPunct="1">
              <a:lnSpc>
                <a:spcPct val="125000"/>
              </a:lnSpc>
              <a:spcBef>
                <a:spcPts val="0"/>
              </a:spcBef>
              <a:spcAft>
                <a:spcPts val="0"/>
              </a:spcAft>
              <a:buFontTx/>
              <a:buBlip>
                <a:blip r:embed="rId1"/>
              </a:buBlip>
              <a:defRPr/>
            </a:pPr>
            <a:r>
              <a:rPr lang="zh-CN" altLang="en-US" sz="2400" noProof="1">
                <a:solidFill>
                  <a:srgbClr val="000000"/>
                </a:solidFill>
                <a:latin typeface="华文细黑" panose="02010600040101010101" pitchFamily="2" charset="-122"/>
                <a:ea typeface="华文细黑" panose="02010600040101010101" pitchFamily="2" charset="-122"/>
              </a:rPr>
              <a:t>  在随动控制系统中也存在着各种扰动的影响，但是系统的主要任务是提高跟踪能力，抑制扰动的影响则是次要任务。 </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33795" name="矩形 136197"/>
          <p:cNvSpPr/>
          <p:nvPr/>
        </p:nvSpPr>
        <p:spPr>
          <a:xfrm>
            <a:off x="539750" y="4699952"/>
            <a:ext cx="8137525" cy="1014730"/>
          </a:xfrm>
          <a:prstGeom prst="rect">
            <a:avLst/>
          </a:prstGeom>
          <a:noFill/>
          <a:ln w="9525">
            <a:noFill/>
          </a:ln>
        </p:spPr>
        <p:txBody>
          <a:bodyPr anchor="ctr">
            <a:spAutoFit/>
          </a:bodyPr>
          <a:lstStyle/>
          <a:p>
            <a:pPr eaLnBrk="1" hangingPunct="1">
              <a:lnSpc>
                <a:spcPct val="125000"/>
              </a:lnSpc>
              <a:spcBef>
                <a:spcPts val="0"/>
              </a:spcBef>
              <a:spcAft>
                <a:spcPts val="0"/>
              </a:spcAft>
              <a:defRPr/>
            </a:pP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例如</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solidFill>
                  <a:srgbClr val="000000"/>
                </a:solidFill>
                <a:latin typeface="华文细黑" panose="02010600040101010101" pitchFamily="2" charset="-122"/>
                <a:ea typeface="华文细黑" panose="02010600040101010101" pitchFamily="2" charset="-122"/>
              </a:rPr>
              <a:t>自动显示记录仪，跟踪卫星的雷达天线控制系统，以及火炮自动跟踪系统等。</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48133"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0175580-9BE3-49B2-A399-3A21A8C6493D}"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48134"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43B866-83B3-4DC3-8F35-64B9BC31D83A}"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2" name="矩形 130055"/>
          <p:cNvSpPr/>
          <p:nvPr/>
        </p:nvSpPr>
        <p:spPr>
          <a:xfrm>
            <a:off x="7318375" y="-1"/>
            <a:ext cx="1824038"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按输入信号特征分类</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98307"/>
          <p:cNvSpPr txBox="1"/>
          <p:nvPr/>
        </p:nvSpPr>
        <p:spPr>
          <a:xfrm>
            <a:off x="533400" y="548323"/>
            <a:ext cx="8142287" cy="5046345"/>
          </a:xfrm>
          <a:prstGeom prst="rect">
            <a:avLst/>
          </a:prstGeom>
          <a:noFill/>
          <a:ln w="9525">
            <a:noFill/>
          </a:ln>
        </p:spPr>
        <p:txBody>
          <a:bodyPr>
            <a:spAutoFit/>
          </a:bodyPr>
          <a:lstStyle/>
          <a:p>
            <a:pPr eaLnBrk="1" hangingPunct="1">
              <a:spcBef>
                <a:spcPct val="50000"/>
              </a:spcBef>
              <a:defRPr/>
            </a:pPr>
            <a:r>
              <a:rPr lang="zh-CN" altLang="en-US" sz="28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参考教材：</a:t>
            </a:r>
            <a:endParaRPr lang="zh-CN" altLang="en-US" sz="28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endParaRPr>
          </a:p>
          <a:p>
            <a:pPr marL="449580" indent="-449580" eaLnBrk="1" hangingPunct="1">
              <a:spcBef>
                <a:spcPct val="50000"/>
              </a:spcBef>
              <a:buFontTx/>
              <a:buBlip>
                <a:blip r:embed="rId1"/>
              </a:buBlip>
              <a:defRPr/>
            </a:pP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张爱民等编著，自动控制理论，第二版，清华大学出版社，</a:t>
            </a: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2019.8</a:t>
            </a:r>
            <a:endPar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a:p>
            <a:pPr eaLnBrk="1" hangingPunct="1">
              <a:spcBef>
                <a:spcPct val="50000"/>
              </a:spcBef>
              <a:defRPr/>
            </a:pPr>
            <a:r>
              <a:rPr lang="zh-CN" altLang="en-US" sz="28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参考书：</a:t>
            </a:r>
            <a:endParaRPr lang="zh-CN" altLang="en-US" sz="28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endParaRPr>
          </a:p>
          <a:p>
            <a:pPr eaLnBrk="1" hangingPunct="1">
              <a:spcBef>
                <a:spcPct val="50000"/>
              </a:spcBef>
              <a:buFontTx/>
              <a:buBlip>
                <a:blip r:embed="rId1"/>
              </a:buBlip>
              <a:defRPr/>
            </a:pP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  胡寿松，自动控制原理，第六版，科学出版社</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a:p>
            <a:pPr marL="449580" indent="-449580" eaLnBrk="1" hangingPunct="1">
              <a:spcBef>
                <a:spcPct val="50000"/>
              </a:spcBef>
              <a:buFontTx/>
              <a:buBlip>
                <a:blip r:embed="rId1"/>
              </a:buBlip>
              <a:defRPr/>
            </a:pP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绪方胜彦（</a:t>
            </a: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Katsuhiko Ogata</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），现代控制原理，第四版，电子工业出版社，</a:t>
            </a: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2003.7</a:t>
            </a:r>
            <a:endPar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a:p>
            <a:pPr marL="449580" indent="-449580" eaLnBrk="1" hangingPunct="1">
              <a:spcBef>
                <a:spcPct val="50000"/>
              </a:spcBef>
              <a:buFontTx/>
              <a:buBlip>
                <a:blip r:embed="rId1"/>
              </a:buBlip>
              <a:defRPr/>
            </a:pP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美</a:t>
            </a: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]Richard C.Dorf  Robert H.Biship</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，现代控制系统，第八版，高等教育出版社，</a:t>
            </a: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2001.6</a:t>
            </a:r>
            <a:endPar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p:txBody>
      </p:sp>
      <p:sp>
        <p:nvSpPr>
          <p:cNvPr id="8195"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0A5FB99-08D2-45BF-9469-E44EE2992BE4}"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8196"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262F7B-47D4-429E-942D-B5ABD2FD85BE}"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矩形 137219"/>
          <p:cNvSpPr/>
          <p:nvPr/>
        </p:nvSpPr>
        <p:spPr>
          <a:xfrm>
            <a:off x="395277" y="278444"/>
            <a:ext cx="8208973" cy="1014733"/>
          </a:xfrm>
          <a:prstGeom prst="rect">
            <a:avLst/>
          </a:prstGeom>
          <a:noFill/>
          <a:ln w="9525">
            <a:noFill/>
          </a:ln>
        </p:spPr>
        <p:txBody>
          <a:bodyPr anchor="ctr">
            <a:spAutoFit/>
          </a:bodyPr>
          <a:lstStyle/>
          <a:p>
            <a:pPr eaLnBrk="1" hangingPunct="1">
              <a:lnSpc>
                <a:spcPct val="125000"/>
              </a:lnSpc>
              <a:spcBef>
                <a:spcPts val="0"/>
              </a:spcBef>
              <a:spcAft>
                <a:spcPts val="0"/>
              </a:spcAft>
              <a:defRPr/>
            </a:pP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例</a:t>
            </a: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 </a:t>
            </a:r>
            <a:r>
              <a:rPr lang="en-US" altLang="zh-CN" sz="2400" noProof="1">
                <a:solidFill>
                  <a:srgbClr val="000000"/>
                </a:solidFill>
                <a:latin typeface="华文细黑" panose="02010600040101010101" pitchFamily="2" charset="-122"/>
                <a:ea typeface="华文细黑" panose="02010600040101010101" pitchFamily="2" charset="-122"/>
              </a:rPr>
              <a:t> </a:t>
            </a:r>
            <a:r>
              <a:rPr lang="zh-CN" altLang="en-US" sz="2400" noProof="1">
                <a:solidFill>
                  <a:srgbClr val="000000"/>
                </a:solidFill>
                <a:latin typeface="华文细黑" panose="02010600040101010101" pitchFamily="2" charset="-122"/>
                <a:ea typeface="华文细黑" panose="02010600040101010101" pitchFamily="2" charset="-122"/>
              </a:rPr>
              <a:t>船舶驾驶舵角位置跟踪系统如下图所示。试分析其工作原理，并画出其原理方块图。</a:t>
            </a:r>
            <a:r>
              <a:rPr lang="zh-CN" altLang="en-US" noProof="1">
                <a:latin typeface="华文细黑" panose="02010600040101010101" pitchFamily="2" charset="-122"/>
                <a:ea typeface="华文细黑" panose="02010600040101010101" pitchFamily="2" charset="-122"/>
              </a:rPr>
              <a:t> </a:t>
            </a:r>
            <a:endParaRPr lang="zh-CN" altLang="en-US" noProof="1">
              <a:latin typeface="华文细黑" panose="02010600040101010101" pitchFamily="2" charset="-122"/>
              <a:ea typeface="华文细黑" panose="02010600040101010101" pitchFamily="2" charset="-122"/>
            </a:endParaRPr>
          </a:p>
        </p:txBody>
      </p:sp>
      <p:sp>
        <p:nvSpPr>
          <p:cNvPr id="49155" name="矩形 137221"/>
          <p:cNvSpPr>
            <a:spLocks noChangeArrowheads="1"/>
          </p:cNvSpPr>
          <p:nvPr/>
        </p:nvSpPr>
        <p:spPr bwMode="auto">
          <a:xfrm>
            <a:off x="0" y="2305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9156" name="对象 137220"/>
          <p:cNvGraphicFramePr/>
          <p:nvPr/>
        </p:nvGraphicFramePr>
        <p:xfrm>
          <a:off x="1427163" y="1293813"/>
          <a:ext cx="6145212" cy="2757487"/>
        </p:xfrm>
        <a:graphic>
          <a:graphicData uri="http://schemas.openxmlformats.org/presentationml/2006/ole">
            <mc:AlternateContent xmlns:mc="http://schemas.openxmlformats.org/markup-compatibility/2006">
              <mc:Choice xmlns:v="urn:schemas-microsoft-com:vml" Requires="v">
                <p:oleObj spid="_x0000_s2" name="" r:id="rId1" imgW="6445885" imgH="2754630" progId="Visio.Drawing.11">
                  <p:embed/>
                </p:oleObj>
              </mc:Choice>
              <mc:Fallback>
                <p:oleObj name="" r:id="rId1" imgW="6445885" imgH="2754630" progId="Visio.Drawing.11">
                  <p:embed/>
                  <p:pic>
                    <p:nvPicPr>
                      <p:cNvPr id="0" name="对象 13722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163" y="1293813"/>
                        <a:ext cx="6145212"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57" name="矩形 137223"/>
          <p:cNvSpPr>
            <a:spLocks noChangeArrowheads="1"/>
          </p:cNvSpPr>
          <p:nvPr/>
        </p:nvSpPr>
        <p:spPr bwMode="auto">
          <a:xfrm>
            <a:off x="539750" y="4100513"/>
            <a:ext cx="799306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a:solidFill>
                  <a:srgbClr val="000000"/>
                </a:solidFill>
                <a:latin typeface="华文细黑" panose="02010600040101010101" pitchFamily="2" charset="-122"/>
                <a:ea typeface="华文细黑" panose="02010600040101010101" pitchFamily="2" charset="-122"/>
              </a:rPr>
              <a:t>操纵杆是给定装置；电位计组同时完成测量和比较任务；电压、功率放大器作为放大元件，对其信号进行放大。电动机和减速器作为执行机构，带动被控对象船舵运动。</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25000"/>
              </a:lnSpc>
            </a:pPr>
            <a:endParaRPr lang="zh-CN" altLang="en-US" sz="2400" b="1">
              <a:solidFill>
                <a:srgbClr val="FF0000"/>
              </a:solidFill>
              <a:latin typeface="Times New Roman" panose="02020603050405020304" pitchFamily="18" charset="0"/>
              <a:ea typeface="华文细黑" panose="02010600040101010101" pitchFamily="2" charset="-122"/>
            </a:endParaRPr>
          </a:p>
        </p:txBody>
      </p:sp>
      <p:sp>
        <p:nvSpPr>
          <p:cNvPr id="4915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29AE084-6CAE-49B2-BA1C-47E6D6FD3305}"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4915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203278-AD90-4B81-B410-0EABB808BF61}"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3" name="矩形 130055"/>
          <p:cNvSpPr/>
          <p:nvPr/>
        </p:nvSpPr>
        <p:spPr>
          <a:xfrm>
            <a:off x="7491095" y="-1"/>
            <a:ext cx="1652588"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舵角位置跟踪系统</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E5DBE75-9EF9-4D6A-BD04-F9E29ED732EC}" type="datetime2">
              <a:rPr lang="zh-CN" altLang="zh-CN" smtClean="0">
                <a:latin typeface="Garamond" panose="02020404030301010803" pitchFamily="18" charset="0"/>
              </a:rPr>
            </a:fld>
            <a:endParaRPr lang="zh-CN" altLang="zh-CN">
              <a:latin typeface="Garamond" panose="02020404030301010803" pitchFamily="18" charset="0"/>
            </a:endParaRPr>
          </a:p>
        </p:txBody>
      </p:sp>
      <p:graphicFrame>
        <p:nvGraphicFramePr>
          <p:cNvPr id="50179" name="Object 2"/>
          <p:cNvGraphicFramePr/>
          <p:nvPr/>
        </p:nvGraphicFramePr>
        <p:xfrm>
          <a:off x="1263650" y="-101600"/>
          <a:ext cx="6616700" cy="3003550"/>
        </p:xfrm>
        <a:graphic>
          <a:graphicData uri="http://schemas.openxmlformats.org/presentationml/2006/ole">
            <mc:AlternateContent xmlns:mc="http://schemas.openxmlformats.org/markup-compatibility/2006">
              <mc:Choice xmlns:v="urn:schemas-microsoft-com:vml" Requires="v">
                <p:oleObj spid="_x0000_s2" name="" r:id="rId1" imgW="6921500" imgH="3149600" progId="Visio.Drawing.11">
                  <p:embed/>
                </p:oleObj>
              </mc:Choice>
              <mc:Fallback>
                <p:oleObj name="" r:id="rId1" imgW="6921500" imgH="3149600" progId="Visio.Drawing.11">
                  <p:embed/>
                  <p:pic>
                    <p:nvPicPr>
                      <p:cNvPr id="0" name="Object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650" y="-101600"/>
                        <a:ext cx="661670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1287463" y="3876675"/>
            <a:ext cx="1732915" cy="278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142" tIns="9071" rIns="18142" bIns="907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00">
                <a:latin typeface="Times New Roman" panose="02020603050405020304" pitchFamily="18" charset="0"/>
                <a:ea typeface="华文细黑" panose="02010600040101010101" pitchFamily="2" charset="-122"/>
              </a:rPr>
              <a:t>操纵杆角度</a:t>
            </a:r>
            <a:r>
              <a:rPr lang="en-US" altLang="zh-CN" sz="1700" i="1">
                <a:latin typeface="Symbol" panose="05050102010706020507" charset="0"/>
                <a:ea typeface="华文细黑" panose="02010600040101010101" pitchFamily="2" charset="-122"/>
                <a:cs typeface="Symbol" panose="05050102010706020507" charset="0"/>
              </a:rPr>
              <a:t>q</a:t>
            </a:r>
            <a:r>
              <a:rPr lang="en-US" altLang="zh-CN" sz="1700" i="1" baseline="-25000">
                <a:latin typeface="Times New Roman" panose="02020603050405020304" pitchFamily="18" charset="0"/>
                <a:ea typeface="华文细黑" panose="02010600040101010101" pitchFamily="2" charset="-122"/>
              </a:rPr>
              <a:t>i </a:t>
            </a:r>
            <a:r>
              <a:rPr lang="zh-CN" altLang="en-US" sz="1700">
                <a:latin typeface="Times New Roman" panose="02020603050405020304" pitchFamily="18" charset="0"/>
                <a:ea typeface="华文细黑" panose="02010600040101010101" pitchFamily="2" charset="-122"/>
              </a:rPr>
              <a:t>改变</a:t>
            </a:r>
            <a:endParaRPr lang="zh-CN" altLang="en-US" sz="1700">
              <a:latin typeface="Times New Roman" panose="02020603050405020304" pitchFamily="18" charset="0"/>
              <a:ea typeface="华文细黑" panose="02010600040101010101" pitchFamily="2" charset="-122"/>
            </a:endParaRPr>
          </a:p>
        </p:txBody>
      </p:sp>
      <p:sp>
        <p:nvSpPr>
          <p:cNvPr id="9" name="矩形 8"/>
          <p:cNvSpPr>
            <a:spLocks noChangeArrowheads="1"/>
          </p:cNvSpPr>
          <p:nvPr/>
        </p:nvSpPr>
        <p:spPr bwMode="auto">
          <a:xfrm>
            <a:off x="3522663" y="3876675"/>
            <a:ext cx="13303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142" tIns="9071" rIns="18142" bIns="907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00">
                <a:latin typeface="Times New Roman" panose="02020603050405020304" pitchFamily="18" charset="0"/>
                <a:ea typeface="华文细黑" panose="02010600040101010101" pitchFamily="2" charset="-122"/>
              </a:rPr>
              <a:t>电位器组输出</a:t>
            </a:r>
            <a:r>
              <a:rPr lang="en-US" altLang="zh-CN" sz="1700">
                <a:latin typeface="Times New Roman" panose="02020603050405020304" pitchFamily="18" charset="0"/>
                <a:ea typeface="华文细黑" panose="02010600040101010101" pitchFamily="2" charset="-122"/>
              </a:rPr>
              <a:t> </a:t>
            </a:r>
            <a:endParaRPr lang="zh-CN" altLang="en-US" sz="1700">
              <a:latin typeface="Times New Roman" panose="02020603050405020304" pitchFamily="18" charset="0"/>
              <a:ea typeface="华文细黑" panose="02010600040101010101" pitchFamily="2" charset="-122"/>
            </a:endParaRPr>
          </a:p>
        </p:txBody>
      </p:sp>
      <p:graphicFrame>
        <p:nvGraphicFramePr>
          <p:cNvPr id="10" name="Object 4"/>
          <p:cNvGraphicFramePr/>
          <p:nvPr/>
        </p:nvGraphicFramePr>
        <p:xfrm>
          <a:off x="4838700" y="3867150"/>
          <a:ext cx="585788" cy="307975"/>
        </p:xfrm>
        <a:graphic>
          <a:graphicData uri="http://schemas.openxmlformats.org/presentationml/2006/ole">
            <mc:AlternateContent xmlns:mc="http://schemas.openxmlformats.org/markup-compatibility/2006">
              <mc:Choice xmlns:v="urn:schemas-microsoft-com:vml" Requires="v">
                <p:oleObj spid="_x0000_s3" name="" r:id="rId3" imgW="355600" imgH="190500" progId="Equation.DSMT4">
                  <p:embed/>
                </p:oleObj>
              </mc:Choice>
              <mc:Fallback>
                <p:oleObj name="" r:id="rId3" imgW="355600" imgH="190500" progId="Equation.DSMT4">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00" y="3867150"/>
                        <a:ext cx="585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5"/>
          <p:cNvGraphicFramePr/>
          <p:nvPr/>
        </p:nvGraphicFramePr>
        <p:xfrm>
          <a:off x="5765800" y="3856038"/>
          <a:ext cx="295275" cy="311150"/>
        </p:xfrm>
        <a:graphic>
          <a:graphicData uri="http://schemas.openxmlformats.org/presentationml/2006/ole">
            <mc:AlternateContent xmlns:mc="http://schemas.openxmlformats.org/markup-compatibility/2006">
              <mc:Choice xmlns:v="urn:schemas-microsoft-com:vml" Requires="v">
                <p:oleObj spid="_x0000_s4" name="" r:id="rId5" imgW="152400" imgH="190500" progId="Equation.DSMT4">
                  <p:embed/>
                </p:oleObj>
              </mc:Choice>
              <mc:Fallback>
                <p:oleObj name="" r:id="rId5" imgW="152400" imgH="190500" progId="Equation.DSMT4">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5800" y="3856038"/>
                        <a:ext cx="2952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矩形 11"/>
          <p:cNvSpPr>
            <a:spLocks noChangeArrowheads="1"/>
          </p:cNvSpPr>
          <p:nvPr/>
        </p:nvSpPr>
        <p:spPr bwMode="auto">
          <a:xfrm>
            <a:off x="6002338" y="3876675"/>
            <a:ext cx="4667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142" tIns="9071" rIns="18142" bIns="907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00">
                <a:latin typeface="Times New Roman" panose="02020603050405020304" pitchFamily="18" charset="0"/>
                <a:ea typeface="华文细黑" panose="02010600040101010101" pitchFamily="2" charset="-122"/>
              </a:rPr>
              <a:t>放大</a:t>
            </a:r>
            <a:endParaRPr lang="zh-CN" altLang="en-US" sz="1700">
              <a:latin typeface="Times New Roman" panose="02020603050405020304" pitchFamily="18" charset="0"/>
              <a:ea typeface="华文细黑" panose="02010600040101010101" pitchFamily="2" charset="-122"/>
            </a:endParaRPr>
          </a:p>
        </p:txBody>
      </p:sp>
      <p:sp>
        <p:nvSpPr>
          <p:cNvPr id="13" name="矩形 12"/>
          <p:cNvSpPr>
            <a:spLocks noChangeArrowheads="1"/>
          </p:cNvSpPr>
          <p:nvPr/>
        </p:nvSpPr>
        <p:spPr bwMode="auto">
          <a:xfrm>
            <a:off x="4246563" y="4314825"/>
            <a:ext cx="46116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42" tIns="9071" rIns="18142" bIns="907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00">
                <a:latin typeface="Times New Roman" panose="02020603050405020304" pitchFamily="18" charset="0"/>
                <a:ea typeface="华文细黑" panose="02010600040101010101" pitchFamily="2" charset="-122"/>
              </a:rPr>
              <a:t>减速器连同船舵和输出电位计滑臂一起运动</a:t>
            </a:r>
            <a:endParaRPr lang="zh-CN" altLang="en-US" sz="1700">
              <a:latin typeface="Times New Roman" panose="02020603050405020304" pitchFamily="18" charset="0"/>
              <a:ea typeface="华文细黑" panose="02010600040101010101" pitchFamily="2" charset="-122"/>
            </a:endParaRPr>
          </a:p>
        </p:txBody>
      </p:sp>
      <p:graphicFrame>
        <p:nvGraphicFramePr>
          <p:cNvPr id="14" name="Object 6"/>
          <p:cNvGraphicFramePr/>
          <p:nvPr/>
        </p:nvGraphicFramePr>
        <p:xfrm>
          <a:off x="3540125" y="4335463"/>
          <a:ext cx="214313" cy="265112"/>
        </p:xfrm>
        <a:graphic>
          <a:graphicData uri="http://schemas.openxmlformats.org/presentationml/2006/ole">
            <mc:AlternateContent xmlns:mc="http://schemas.openxmlformats.org/markup-compatibility/2006">
              <mc:Choice xmlns:v="urn:schemas-microsoft-com:vml" Requires="v">
                <p:oleObj spid="_x0000_s5" name="" r:id="rId7" imgW="139700" imgH="190500" progId="Equation.DSMT4">
                  <p:embed/>
                </p:oleObj>
              </mc:Choice>
              <mc:Fallback>
                <p:oleObj name="" r:id="rId7" imgW="139700" imgH="190500" progId="Equation.DSMT4">
                  <p:embed/>
                  <p:pic>
                    <p:nvPicPr>
                      <p:cNvPr id="0"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0125" y="4335463"/>
                        <a:ext cx="21431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矩形 14"/>
          <p:cNvSpPr>
            <a:spLocks noChangeArrowheads="1"/>
          </p:cNvSpPr>
          <p:nvPr/>
        </p:nvSpPr>
        <p:spPr bwMode="auto">
          <a:xfrm>
            <a:off x="2430463" y="4306888"/>
            <a:ext cx="1404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42" tIns="9071" rIns="18142" bIns="907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00">
                <a:solidFill>
                  <a:srgbClr val="000000"/>
                </a:solidFill>
                <a:latin typeface="Times New Roman" panose="02020603050405020304" pitchFamily="18" charset="0"/>
                <a:ea typeface="华文细黑" panose="02010600040101010101" pitchFamily="2" charset="-122"/>
              </a:rPr>
              <a:t>跟随给定值 </a:t>
            </a:r>
            <a:r>
              <a:rPr lang="en-US" altLang="zh-CN" sz="1700">
                <a:solidFill>
                  <a:srgbClr val="000000"/>
                </a:solidFill>
                <a:latin typeface="Times New Roman" panose="02020603050405020304" pitchFamily="18" charset="0"/>
                <a:ea typeface="华文细黑" panose="02010600040101010101" pitchFamily="2" charset="-122"/>
              </a:rPr>
              <a:t> </a:t>
            </a:r>
            <a:endParaRPr lang="zh-CN" altLang="en-US" sz="1700">
              <a:latin typeface="Times New Roman" panose="02020603050405020304" pitchFamily="18" charset="0"/>
              <a:ea typeface="华文细黑" panose="02010600040101010101" pitchFamily="2" charset="-122"/>
            </a:endParaRPr>
          </a:p>
        </p:txBody>
      </p:sp>
      <p:sp>
        <p:nvSpPr>
          <p:cNvPr id="16" name="右箭头 15"/>
          <p:cNvSpPr>
            <a:spLocks noChangeArrowheads="1"/>
          </p:cNvSpPr>
          <p:nvPr/>
        </p:nvSpPr>
        <p:spPr bwMode="auto">
          <a:xfrm>
            <a:off x="3197225" y="3900488"/>
            <a:ext cx="282575" cy="214312"/>
          </a:xfrm>
          <a:prstGeom prst="rightArrow">
            <a:avLst>
              <a:gd name="adj1" fmla="val 50000"/>
              <a:gd name="adj2" fmla="val 49872"/>
            </a:avLst>
          </a:prstGeom>
          <a:solidFill>
            <a:srgbClr val="3333FF"/>
          </a:solidFill>
          <a:ln>
            <a:noFill/>
          </a:ln>
          <a:extLst>
            <a:ext uri="{91240B29-F687-4F45-9708-019B960494DF}">
              <a14:hiddenLine xmlns:a14="http://schemas.microsoft.com/office/drawing/2010/main" w="177800">
                <a:solidFill>
                  <a:srgbClr val="000000"/>
                </a:solidFill>
                <a:miter lim="800000"/>
                <a:headEnd/>
                <a:tailEnd/>
              </a14:hiddenLine>
            </a:ext>
          </a:extLst>
        </p:spPr>
        <p:txBody>
          <a:bodyPr lIns="18142" tIns="9071" rIns="18142" bIns="9071"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700">
              <a:solidFill>
                <a:srgbClr val="0070C0"/>
              </a:solidFill>
              <a:latin typeface="Times New Roman" panose="02020603050405020304" pitchFamily="18" charset="0"/>
              <a:ea typeface="华文细黑" panose="02010600040101010101" pitchFamily="2" charset="-122"/>
            </a:endParaRPr>
          </a:p>
        </p:txBody>
      </p:sp>
      <p:sp>
        <p:nvSpPr>
          <p:cNvPr id="17" name="右箭头 16"/>
          <p:cNvSpPr>
            <a:spLocks noChangeArrowheads="1"/>
          </p:cNvSpPr>
          <p:nvPr/>
        </p:nvSpPr>
        <p:spPr bwMode="auto">
          <a:xfrm>
            <a:off x="5502275" y="3900488"/>
            <a:ext cx="284163" cy="214312"/>
          </a:xfrm>
          <a:prstGeom prst="rightArrow">
            <a:avLst>
              <a:gd name="adj1" fmla="val 50000"/>
              <a:gd name="adj2" fmla="val 50152"/>
            </a:avLst>
          </a:prstGeom>
          <a:solidFill>
            <a:srgbClr val="3333FF"/>
          </a:solidFill>
          <a:ln>
            <a:noFill/>
          </a:ln>
          <a:extLst>
            <a:ext uri="{91240B29-F687-4F45-9708-019B960494DF}">
              <a14:hiddenLine xmlns:a14="http://schemas.microsoft.com/office/drawing/2010/main" w="177800">
                <a:solidFill>
                  <a:srgbClr val="000000"/>
                </a:solidFill>
                <a:miter lim="800000"/>
                <a:headEnd/>
                <a:tailEnd/>
              </a14:hiddenLine>
            </a:ext>
          </a:extLst>
        </p:spPr>
        <p:txBody>
          <a:bodyPr lIns="18142" tIns="9071" rIns="18142" bIns="9071"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700">
              <a:solidFill>
                <a:srgbClr val="0070C0"/>
              </a:solidFill>
              <a:latin typeface="Times New Roman" panose="02020603050405020304" pitchFamily="18" charset="0"/>
              <a:ea typeface="华文细黑" panose="02010600040101010101" pitchFamily="2" charset="-122"/>
            </a:endParaRPr>
          </a:p>
        </p:txBody>
      </p:sp>
      <p:sp>
        <p:nvSpPr>
          <p:cNvPr id="18" name="矩形 17"/>
          <p:cNvSpPr>
            <a:spLocks noChangeArrowheads="1"/>
          </p:cNvSpPr>
          <p:nvPr/>
        </p:nvSpPr>
        <p:spPr bwMode="auto">
          <a:xfrm>
            <a:off x="7000875" y="3876675"/>
            <a:ext cx="15462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142" tIns="9071" rIns="18142" bIns="907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00">
                <a:latin typeface="Times New Roman" panose="02020603050405020304" pitchFamily="18" charset="0"/>
                <a:ea typeface="华文细黑" panose="02010600040101010101" pitchFamily="2" charset="-122"/>
              </a:rPr>
              <a:t>带动电动机转动</a:t>
            </a:r>
            <a:endParaRPr lang="zh-CN" altLang="en-US" sz="1700">
              <a:latin typeface="Times New Roman" panose="02020603050405020304" pitchFamily="18" charset="0"/>
              <a:ea typeface="华文细黑" panose="02010600040101010101" pitchFamily="2" charset="-122"/>
            </a:endParaRPr>
          </a:p>
        </p:txBody>
      </p:sp>
      <p:sp>
        <p:nvSpPr>
          <p:cNvPr id="19" name="右箭头 18"/>
          <p:cNvSpPr>
            <a:spLocks noChangeArrowheads="1"/>
          </p:cNvSpPr>
          <p:nvPr/>
        </p:nvSpPr>
        <p:spPr bwMode="auto">
          <a:xfrm>
            <a:off x="6589713" y="3889375"/>
            <a:ext cx="282575" cy="214313"/>
          </a:xfrm>
          <a:prstGeom prst="rightArrow">
            <a:avLst>
              <a:gd name="adj1" fmla="val 50000"/>
              <a:gd name="adj2" fmla="val 49872"/>
            </a:avLst>
          </a:prstGeom>
          <a:solidFill>
            <a:srgbClr val="3333FF"/>
          </a:solidFill>
          <a:ln>
            <a:noFill/>
          </a:ln>
          <a:extLst>
            <a:ext uri="{91240B29-F687-4F45-9708-019B960494DF}">
              <a14:hiddenLine xmlns:a14="http://schemas.microsoft.com/office/drawing/2010/main" w="177800">
                <a:solidFill>
                  <a:srgbClr val="000000"/>
                </a:solidFill>
                <a:miter lim="800000"/>
                <a:headEnd/>
                <a:tailEnd/>
              </a14:hiddenLine>
            </a:ext>
          </a:extLst>
        </p:spPr>
        <p:txBody>
          <a:bodyPr lIns="18142" tIns="9071" rIns="18142" bIns="9071"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700">
              <a:solidFill>
                <a:srgbClr val="0070C0"/>
              </a:solidFill>
              <a:latin typeface="Times New Roman" panose="02020603050405020304" pitchFamily="18" charset="0"/>
              <a:ea typeface="华文细黑" panose="02010600040101010101" pitchFamily="2" charset="-122"/>
            </a:endParaRPr>
          </a:p>
        </p:txBody>
      </p:sp>
      <p:sp>
        <p:nvSpPr>
          <p:cNvPr id="20" name="右箭头 19"/>
          <p:cNvSpPr>
            <a:spLocks noChangeArrowheads="1"/>
          </p:cNvSpPr>
          <p:nvPr/>
        </p:nvSpPr>
        <p:spPr bwMode="auto">
          <a:xfrm rot="5400000">
            <a:off x="7418388" y="4135437"/>
            <a:ext cx="198438" cy="214313"/>
          </a:xfrm>
          <a:prstGeom prst="rightArrow">
            <a:avLst>
              <a:gd name="adj1" fmla="val 50000"/>
              <a:gd name="adj2" fmla="val 50000"/>
            </a:avLst>
          </a:prstGeom>
          <a:solidFill>
            <a:srgbClr val="3333FF"/>
          </a:solidFill>
          <a:ln>
            <a:noFill/>
          </a:ln>
          <a:extLst>
            <a:ext uri="{91240B29-F687-4F45-9708-019B960494DF}">
              <a14:hiddenLine xmlns:a14="http://schemas.microsoft.com/office/drawing/2010/main" w="177800">
                <a:solidFill>
                  <a:srgbClr val="000000"/>
                </a:solidFill>
                <a:miter lim="800000"/>
                <a:headEnd/>
                <a:tailEnd/>
              </a14:hiddenLine>
            </a:ext>
          </a:extLst>
        </p:spPr>
        <p:txBody>
          <a:bodyPr lIns="18142" tIns="9071" rIns="18142" bIns="9071"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700">
              <a:solidFill>
                <a:srgbClr val="0070C0"/>
              </a:solidFill>
              <a:latin typeface="Times New Roman" panose="02020603050405020304" pitchFamily="18" charset="0"/>
              <a:ea typeface="华文细黑" panose="02010600040101010101" pitchFamily="2" charset="-122"/>
            </a:endParaRPr>
          </a:p>
        </p:txBody>
      </p:sp>
      <p:sp>
        <p:nvSpPr>
          <p:cNvPr id="21" name="右箭头 20"/>
          <p:cNvSpPr>
            <a:spLocks noChangeArrowheads="1"/>
          </p:cNvSpPr>
          <p:nvPr/>
        </p:nvSpPr>
        <p:spPr bwMode="auto">
          <a:xfrm flipH="1">
            <a:off x="3859213" y="4327525"/>
            <a:ext cx="284162" cy="214313"/>
          </a:xfrm>
          <a:prstGeom prst="rightArrow">
            <a:avLst>
              <a:gd name="adj1" fmla="val 50000"/>
              <a:gd name="adj2" fmla="val 50152"/>
            </a:avLst>
          </a:prstGeom>
          <a:solidFill>
            <a:srgbClr val="3333FF"/>
          </a:solidFill>
          <a:ln>
            <a:noFill/>
          </a:ln>
          <a:extLst>
            <a:ext uri="{91240B29-F687-4F45-9708-019B960494DF}">
              <a14:hiddenLine xmlns:a14="http://schemas.microsoft.com/office/drawing/2010/main" w="177800">
                <a:solidFill>
                  <a:srgbClr val="000000"/>
                </a:solidFill>
                <a:miter lim="800000"/>
                <a:headEnd/>
                <a:tailEnd/>
              </a14:hiddenLine>
            </a:ext>
          </a:extLst>
        </p:spPr>
        <p:txBody>
          <a:bodyPr lIns="18142" tIns="9071" rIns="18142" bIns="9071"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700">
              <a:solidFill>
                <a:srgbClr val="0070C0"/>
              </a:solidFill>
              <a:latin typeface="Times New Roman" panose="02020603050405020304" pitchFamily="18" charset="0"/>
              <a:ea typeface="华文细黑" panose="02010600040101010101" pitchFamily="2" charset="-122"/>
            </a:endParaRPr>
          </a:p>
        </p:txBody>
      </p:sp>
      <p:graphicFrame>
        <p:nvGraphicFramePr>
          <p:cNvPr id="22" name="Object 7"/>
          <p:cNvGraphicFramePr/>
          <p:nvPr/>
        </p:nvGraphicFramePr>
        <p:xfrm>
          <a:off x="3384550" y="1946275"/>
          <a:ext cx="319088" cy="398463"/>
        </p:xfrm>
        <a:graphic>
          <a:graphicData uri="http://schemas.openxmlformats.org/presentationml/2006/ole">
            <mc:AlternateContent xmlns:mc="http://schemas.openxmlformats.org/markup-compatibility/2006">
              <mc:Choice xmlns:v="urn:schemas-microsoft-com:vml" Requires="v">
                <p:oleObj spid="_x0000_s6" name="" r:id="rId9" imgW="152400" imgH="190500" progId="Equation.DSMT4">
                  <p:embed/>
                </p:oleObj>
              </mc:Choice>
              <mc:Fallback>
                <p:oleObj name="" r:id="rId9" imgW="152400" imgH="190500" progId="Equation.DSMT4">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4550" y="1946275"/>
                        <a:ext cx="3190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23" name="直接箭头连接符 22"/>
          <p:cNvCxnSpPr/>
          <p:nvPr/>
        </p:nvCxnSpPr>
        <p:spPr>
          <a:xfrm rot="5400000" flipH="1" flipV="1">
            <a:off x="3044825" y="2138363"/>
            <a:ext cx="45720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右箭头 23"/>
          <p:cNvSpPr>
            <a:spLocks noChangeArrowheads="1"/>
          </p:cNvSpPr>
          <p:nvPr/>
        </p:nvSpPr>
        <p:spPr bwMode="auto">
          <a:xfrm>
            <a:off x="4110038" y="1362075"/>
            <a:ext cx="819150" cy="220663"/>
          </a:xfrm>
          <a:prstGeom prst="rightArrow">
            <a:avLst>
              <a:gd name="adj1" fmla="val 50000"/>
              <a:gd name="adj2" fmla="val 95848"/>
            </a:avLst>
          </a:prstGeom>
          <a:solidFill>
            <a:srgbClr val="3333FF"/>
          </a:solidFill>
          <a:ln>
            <a:noFill/>
          </a:ln>
          <a:extLst>
            <a:ext uri="{91240B29-F687-4F45-9708-019B960494DF}">
              <a14:hiddenLine xmlns:a14="http://schemas.microsoft.com/office/drawing/2010/main" w="177800">
                <a:solidFill>
                  <a:srgbClr val="000000"/>
                </a:solidFill>
                <a:miter lim="800000"/>
                <a:headEnd/>
                <a:tailEnd/>
              </a14:hiddenLine>
            </a:ext>
          </a:extLst>
        </p:spPr>
        <p:txBody>
          <a:bodyPr lIns="18142" tIns="9071" rIns="18142" bIns="9071"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500">
              <a:solidFill>
                <a:srgbClr val="0070C0"/>
              </a:solidFill>
              <a:latin typeface="华文琥珀" panose="02010800040101010101" pitchFamily="2" charset="-122"/>
              <a:ea typeface="华文琥珀" panose="02010800040101010101" pitchFamily="2" charset="-122"/>
            </a:endParaRPr>
          </a:p>
        </p:txBody>
      </p:sp>
      <p:sp>
        <p:nvSpPr>
          <p:cNvPr id="25" name="直角上箭头 24"/>
          <p:cNvSpPr/>
          <p:nvPr/>
        </p:nvSpPr>
        <p:spPr>
          <a:xfrm rot="16200000">
            <a:off x="6035676" y="414337"/>
            <a:ext cx="1073150" cy="1539875"/>
          </a:xfrm>
          <a:prstGeom prst="bentUpArrow">
            <a:avLst>
              <a:gd name="adj1" fmla="val 9988"/>
              <a:gd name="adj2" fmla="val 11110"/>
              <a:gd name="adj3" fmla="val 20765"/>
            </a:avLst>
          </a:prstGeom>
          <a:solidFill>
            <a:srgbClr val="3333FF"/>
          </a:solidFill>
          <a:ln w="177800">
            <a:noFill/>
          </a:ln>
        </p:spPr>
        <p:txBody>
          <a:bodyPr lIns="18142" tIns="9071" rIns="18142" bIns="9071" anchor="ctr">
            <a:spAutoFit/>
          </a:bodyPr>
          <a:lstStyle/>
          <a:p>
            <a:pPr marL="307340" indent="-306070" algn="ctr" eaLnBrk="1" hangingPunct="1">
              <a:lnSpc>
                <a:spcPct val="90000"/>
              </a:lnSpc>
              <a:spcBef>
                <a:spcPct val="20000"/>
              </a:spcBef>
              <a:defRPr/>
            </a:pPr>
            <a:endParaRPr kumimoji="1" lang="zh-CN" altLang="en-US" sz="1900" dirty="0">
              <a:solidFill>
                <a:srgbClr val="0070C0"/>
              </a:solidFill>
              <a:latin typeface="华文琥珀" panose="02010800040101010101" pitchFamily="2" charset="-122"/>
              <a:ea typeface="华文琥珀" panose="02010800040101010101" pitchFamily="2" charset="-122"/>
              <a:cs typeface="Times New Roman" panose="02020603050405020304" pitchFamily="18" charset="0"/>
            </a:endParaRPr>
          </a:p>
        </p:txBody>
      </p:sp>
      <p:sp>
        <p:nvSpPr>
          <p:cNvPr id="26" name="右箭头 25"/>
          <p:cNvSpPr>
            <a:spLocks noChangeArrowheads="1"/>
          </p:cNvSpPr>
          <p:nvPr/>
        </p:nvSpPr>
        <p:spPr bwMode="auto">
          <a:xfrm rot="2533269">
            <a:off x="2540000" y="1720850"/>
            <a:ext cx="357188" cy="234950"/>
          </a:xfrm>
          <a:prstGeom prst="rightArrow">
            <a:avLst>
              <a:gd name="adj1" fmla="val 50000"/>
              <a:gd name="adj2" fmla="val 70094"/>
            </a:avLst>
          </a:prstGeom>
          <a:solidFill>
            <a:srgbClr val="3333FF"/>
          </a:solidFill>
          <a:ln>
            <a:noFill/>
          </a:ln>
          <a:extLst>
            <a:ext uri="{91240B29-F687-4F45-9708-019B960494DF}">
              <a14:hiddenLine xmlns:a14="http://schemas.microsoft.com/office/drawing/2010/main" w="177800">
                <a:solidFill>
                  <a:srgbClr val="000000"/>
                </a:solidFill>
                <a:miter lim="800000"/>
                <a:headEnd/>
                <a:tailEnd/>
              </a14:hiddenLine>
            </a:ext>
          </a:extLst>
        </p:spPr>
        <p:txBody>
          <a:bodyPr lIns="18142" tIns="9071" rIns="18142" bIns="9071" anchor="ctr"/>
          <a:lstStyle>
            <a:lvl1pPr marL="306705" indent="-3048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500">
              <a:solidFill>
                <a:srgbClr val="0070C0"/>
              </a:solidFill>
              <a:latin typeface="华文琥珀" panose="02010800040101010101" pitchFamily="2" charset="-122"/>
              <a:ea typeface="华文琥珀" panose="02010800040101010101" pitchFamily="2" charset="-122"/>
            </a:endParaRPr>
          </a:p>
        </p:txBody>
      </p:sp>
      <p:grpSp>
        <p:nvGrpSpPr>
          <p:cNvPr id="7" name="组合 26"/>
          <p:cNvGrpSpPr/>
          <p:nvPr/>
        </p:nvGrpSpPr>
        <p:grpSpPr bwMode="auto">
          <a:xfrm rot="1021269">
            <a:off x="1817688" y="831850"/>
            <a:ext cx="1092200" cy="49213"/>
            <a:chOff x="13683392" y="14676449"/>
            <a:chExt cx="4000527" cy="1588"/>
          </a:xfrm>
        </p:grpSpPr>
        <p:cxnSp>
          <p:nvCxnSpPr>
            <p:cNvPr id="28" name="直接连接符 27"/>
            <p:cNvCxnSpPr/>
            <p:nvPr/>
          </p:nvCxnSpPr>
          <p:spPr>
            <a:xfrm>
              <a:off x="13671562" y="14676449"/>
              <a:ext cx="2157263"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5600587" y="14676065"/>
              <a:ext cx="2000264" cy="1588"/>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27" name="组合 29"/>
          <p:cNvGrpSpPr/>
          <p:nvPr/>
        </p:nvGrpSpPr>
        <p:grpSpPr bwMode="auto">
          <a:xfrm rot="1021269">
            <a:off x="2938463" y="839788"/>
            <a:ext cx="1092200" cy="49212"/>
            <a:chOff x="13683392" y="14676449"/>
            <a:chExt cx="4000527" cy="1588"/>
          </a:xfrm>
        </p:grpSpPr>
        <p:cxnSp>
          <p:nvCxnSpPr>
            <p:cNvPr id="31" name="直接连接符 30"/>
            <p:cNvCxnSpPr/>
            <p:nvPr/>
          </p:nvCxnSpPr>
          <p:spPr>
            <a:xfrm>
              <a:off x="13671562" y="14676449"/>
              <a:ext cx="2157263"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600587" y="14676065"/>
              <a:ext cx="2000264" cy="1588"/>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30" name="组合 32"/>
          <p:cNvGrpSpPr/>
          <p:nvPr/>
        </p:nvGrpSpPr>
        <p:grpSpPr bwMode="auto">
          <a:xfrm>
            <a:off x="5567363" y="1758950"/>
            <a:ext cx="509587" cy="725488"/>
            <a:chOff x="33757469" y="8389907"/>
            <a:chExt cx="1867824" cy="2604249"/>
          </a:xfrm>
        </p:grpSpPr>
        <p:sp>
          <p:nvSpPr>
            <p:cNvPr id="34" name="任意多边形 33"/>
            <p:cNvSpPr/>
            <p:nvPr/>
          </p:nvSpPr>
          <p:spPr>
            <a:xfrm rot="5779430">
              <a:off x="34313166" y="9682033"/>
              <a:ext cx="1931818" cy="692432"/>
            </a:xfrm>
            <a:custGeom>
              <a:avLst/>
              <a:gdLst>
                <a:gd name="connsiteX0" fmla="*/ 0 w 3924300"/>
                <a:gd name="connsiteY0" fmla="*/ 800100 h 914400"/>
                <a:gd name="connsiteX1" fmla="*/ 2438400 w 3924300"/>
                <a:gd name="connsiteY1" fmla="*/ 0 h 914400"/>
                <a:gd name="connsiteX2" fmla="*/ 2438400 w 3924300"/>
                <a:gd name="connsiteY2" fmla="*/ 0 h 914400"/>
                <a:gd name="connsiteX3" fmla="*/ 3924300 w 3924300"/>
                <a:gd name="connsiteY3" fmla="*/ 914400 h 914400"/>
                <a:gd name="connsiteX0-1" fmla="*/ 0 w 3924300"/>
                <a:gd name="connsiteY0-2" fmla="*/ 800100 h 914400"/>
                <a:gd name="connsiteX1-3" fmla="*/ 2438400 w 3924300"/>
                <a:gd name="connsiteY1-4" fmla="*/ 0 h 914400"/>
                <a:gd name="connsiteX2-5" fmla="*/ 2438400 w 3924300"/>
                <a:gd name="connsiteY2-6" fmla="*/ 0 h 914400"/>
                <a:gd name="connsiteX3-7" fmla="*/ 3924300 w 3924300"/>
                <a:gd name="connsiteY3-8" fmla="*/ 914400 h 914400"/>
                <a:gd name="connsiteX0-9" fmla="*/ 0 w 3924300"/>
                <a:gd name="connsiteY0-10" fmla="*/ 1622081 h 1736381"/>
                <a:gd name="connsiteX1-11" fmla="*/ 2438400 w 3924300"/>
                <a:gd name="connsiteY1-12" fmla="*/ 821981 h 1736381"/>
                <a:gd name="connsiteX2-13" fmla="*/ 2438400 w 3924300"/>
                <a:gd name="connsiteY2-14" fmla="*/ 821981 h 1736381"/>
                <a:gd name="connsiteX3-15" fmla="*/ 3924300 w 3924300"/>
                <a:gd name="connsiteY3-16" fmla="*/ 1736381 h 1736381"/>
                <a:gd name="connsiteX0-17" fmla="*/ 0 w 3924300"/>
                <a:gd name="connsiteY0-18" fmla="*/ 1622081 h 1736381"/>
                <a:gd name="connsiteX1-19" fmla="*/ 2438400 w 3924300"/>
                <a:gd name="connsiteY1-20" fmla="*/ 821981 h 1736381"/>
                <a:gd name="connsiteX2-21" fmla="*/ 2438400 w 3924300"/>
                <a:gd name="connsiteY2-22" fmla="*/ 821981 h 1736381"/>
                <a:gd name="connsiteX3-23" fmla="*/ 3924300 w 3924300"/>
                <a:gd name="connsiteY3-24" fmla="*/ 1736381 h 1736381"/>
                <a:gd name="connsiteX0-25" fmla="*/ 0 w 3924300"/>
                <a:gd name="connsiteY0-26" fmla="*/ 1622081 h 1736381"/>
                <a:gd name="connsiteX1-27" fmla="*/ 2438400 w 3924300"/>
                <a:gd name="connsiteY1-28" fmla="*/ 821981 h 1736381"/>
                <a:gd name="connsiteX2-29" fmla="*/ 2438400 w 3924300"/>
                <a:gd name="connsiteY2-30" fmla="*/ 821981 h 1736381"/>
                <a:gd name="connsiteX3-31" fmla="*/ 3924300 w 3924300"/>
                <a:gd name="connsiteY3-32" fmla="*/ 1736381 h 1736381"/>
                <a:gd name="connsiteX0-33" fmla="*/ 0 w 3924300"/>
                <a:gd name="connsiteY0-34" fmla="*/ 1622081 h 1925210"/>
                <a:gd name="connsiteX1-35" fmla="*/ 2438400 w 3924300"/>
                <a:gd name="connsiteY1-36" fmla="*/ 821981 h 1925210"/>
                <a:gd name="connsiteX2-37" fmla="*/ 2834323 w 3924300"/>
                <a:gd name="connsiteY2-38" fmla="*/ 1925210 h 1925210"/>
                <a:gd name="connsiteX3-39" fmla="*/ 3924300 w 3924300"/>
                <a:gd name="connsiteY3-40" fmla="*/ 1736381 h 1925210"/>
                <a:gd name="connsiteX0-41" fmla="*/ 0 w 3924300"/>
                <a:gd name="connsiteY0-42" fmla="*/ 0 h 303129"/>
                <a:gd name="connsiteX1-43" fmla="*/ 2834323 w 3924300"/>
                <a:gd name="connsiteY1-44" fmla="*/ 303129 h 303129"/>
                <a:gd name="connsiteX2-45" fmla="*/ 3924300 w 3924300"/>
                <a:gd name="connsiteY2-46" fmla="*/ 114300 h 303129"/>
                <a:gd name="connsiteX0-47" fmla="*/ 0 w 3924300"/>
                <a:gd name="connsiteY0-48" fmla="*/ 0 h 114300"/>
                <a:gd name="connsiteX1-49" fmla="*/ 3924300 w 3924300"/>
                <a:gd name="connsiteY1-50" fmla="*/ 114300 h 114300"/>
                <a:gd name="connsiteX0-51" fmla="*/ 0 w 3924300"/>
                <a:gd name="connsiteY0-52" fmla="*/ 552863 h 667163"/>
                <a:gd name="connsiteX1-53" fmla="*/ 2092960 w 3924300"/>
                <a:gd name="connsiteY1-54" fmla="*/ 0 h 667163"/>
                <a:gd name="connsiteX2-55" fmla="*/ 3924300 w 3924300"/>
                <a:gd name="connsiteY2-56" fmla="*/ 667163 h 667163"/>
                <a:gd name="connsiteX0-57" fmla="*/ 0 w 3924300"/>
                <a:gd name="connsiteY0-58" fmla="*/ 571913 h 686213"/>
                <a:gd name="connsiteX1-59" fmla="*/ 2092960 w 3924300"/>
                <a:gd name="connsiteY1-60" fmla="*/ 19050 h 686213"/>
                <a:gd name="connsiteX2-61" fmla="*/ 3924300 w 3924300"/>
                <a:gd name="connsiteY2-62" fmla="*/ 686213 h 686213"/>
                <a:gd name="connsiteX0-63" fmla="*/ 0 w 3924300"/>
                <a:gd name="connsiteY0-64" fmla="*/ 826006 h 940306"/>
                <a:gd name="connsiteX1-65" fmla="*/ 1988817 w 3924300"/>
                <a:gd name="connsiteY1-66" fmla="*/ 19050 h 940306"/>
                <a:gd name="connsiteX2-67" fmla="*/ 3924300 w 3924300"/>
                <a:gd name="connsiteY2-68" fmla="*/ 940306 h 940306"/>
                <a:gd name="connsiteX0-69" fmla="*/ 0 w 3924300"/>
                <a:gd name="connsiteY0-70" fmla="*/ 826006 h 940306"/>
                <a:gd name="connsiteX1-71" fmla="*/ 1988817 w 3924300"/>
                <a:gd name="connsiteY1-72" fmla="*/ 19050 h 940306"/>
                <a:gd name="connsiteX2-73" fmla="*/ 3924300 w 3924300"/>
                <a:gd name="connsiteY2-74" fmla="*/ 940306 h 940306"/>
                <a:gd name="connsiteX0-75" fmla="*/ 0 w 3924300"/>
                <a:gd name="connsiteY0-76" fmla="*/ 826006 h 940306"/>
                <a:gd name="connsiteX1-77" fmla="*/ 1988817 w 3924300"/>
                <a:gd name="connsiteY1-78" fmla="*/ 19050 h 940306"/>
                <a:gd name="connsiteX2-79" fmla="*/ 3924300 w 3924300"/>
                <a:gd name="connsiteY2-80" fmla="*/ 940306 h 940306"/>
                <a:gd name="connsiteX0-81" fmla="*/ 0 w 3924300"/>
                <a:gd name="connsiteY0-82" fmla="*/ 826006 h 940306"/>
                <a:gd name="connsiteX1-83" fmla="*/ 1988817 w 3924300"/>
                <a:gd name="connsiteY1-84" fmla="*/ 19050 h 940306"/>
                <a:gd name="connsiteX2-85" fmla="*/ 3924300 w 3924300"/>
                <a:gd name="connsiteY2-86" fmla="*/ 940306 h 940306"/>
                <a:gd name="connsiteX0-87" fmla="*/ 0 w 3924300"/>
                <a:gd name="connsiteY0-88" fmla="*/ 826006 h 940306"/>
                <a:gd name="connsiteX1-89" fmla="*/ 1988817 w 3924300"/>
                <a:gd name="connsiteY1-90" fmla="*/ 19050 h 940306"/>
                <a:gd name="connsiteX2-91" fmla="*/ 3924300 w 3924300"/>
                <a:gd name="connsiteY2-92" fmla="*/ 940306 h 940306"/>
                <a:gd name="connsiteX0-93" fmla="*/ 0 w 3924300"/>
                <a:gd name="connsiteY0-94" fmla="*/ 861734 h 976034"/>
                <a:gd name="connsiteX1-95" fmla="*/ 1653257 w 3924300"/>
                <a:gd name="connsiteY1-96" fmla="*/ 19050 h 976034"/>
                <a:gd name="connsiteX2-97" fmla="*/ 3924300 w 3924300"/>
                <a:gd name="connsiteY2-98" fmla="*/ 976034 h 976034"/>
                <a:gd name="connsiteX0-99" fmla="*/ 0 w 3924300"/>
                <a:gd name="connsiteY0-100" fmla="*/ 849935 h 964235"/>
                <a:gd name="connsiteX1-101" fmla="*/ 1871420 w 3924300"/>
                <a:gd name="connsiteY1-102" fmla="*/ 19050 h 964235"/>
                <a:gd name="connsiteX2-103" fmla="*/ 3924300 w 3924300"/>
                <a:gd name="connsiteY2-104" fmla="*/ 964235 h 964235"/>
                <a:gd name="connsiteX0-105" fmla="*/ 0 w 3924300"/>
                <a:gd name="connsiteY0-106" fmla="*/ 713490 h 827790"/>
                <a:gd name="connsiteX1-107" fmla="*/ 1938203 w 3924300"/>
                <a:gd name="connsiteY1-108" fmla="*/ 19050 h 827790"/>
                <a:gd name="connsiteX2-109" fmla="*/ 3924300 w 3924300"/>
                <a:gd name="connsiteY2-110" fmla="*/ 827790 h 827790"/>
                <a:gd name="connsiteX0-111" fmla="*/ 0 w 3456875"/>
                <a:gd name="connsiteY0-112" fmla="*/ 697770 h 697770"/>
                <a:gd name="connsiteX1-113" fmla="*/ 1938203 w 3456875"/>
                <a:gd name="connsiteY1-114" fmla="*/ 3330 h 697770"/>
                <a:gd name="connsiteX2-115" fmla="*/ 3456875 w 3456875"/>
                <a:gd name="connsiteY2-116" fmla="*/ 677789 h 697770"/>
                <a:gd name="connsiteX0-117" fmla="*/ 0 w 3456875"/>
                <a:gd name="connsiteY0-118" fmla="*/ 678949 h 678949"/>
                <a:gd name="connsiteX1-119" fmla="*/ 1456902 w 3456875"/>
                <a:gd name="connsiteY1-120" fmla="*/ 3330 h 678949"/>
                <a:gd name="connsiteX2-121" fmla="*/ 3456875 w 3456875"/>
                <a:gd name="connsiteY2-122" fmla="*/ 658968 h 678949"/>
                <a:gd name="connsiteX0-123" fmla="*/ 0 w 3456875"/>
                <a:gd name="connsiteY0-124" fmla="*/ 692118 h 692118"/>
                <a:gd name="connsiteX1-125" fmla="*/ 1469353 w 3456875"/>
                <a:gd name="connsiteY1-126" fmla="*/ 3330 h 692118"/>
                <a:gd name="connsiteX2-127" fmla="*/ 3456875 w 3456875"/>
                <a:gd name="connsiteY2-128" fmla="*/ 672137 h 692118"/>
                <a:gd name="connsiteX0-129" fmla="*/ 0 w 3456875"/>
                <a:gd name="connsiteY0-130" fmla="*/ 692118 h 692118"/>
                <a:gd name="connsiteX1-131" fmla="*/ 1469353 w 3456875"/>
                <a:gd name="connsiteY1-132" fmla="*/ 3330 h 692118"/>
                <a:gd name="connsiteX2-133" fmla="*/ 3456875 w 3456875"/>
                <a:gd name="connsiteY2-134" fmla="*/ 672137 h 692118"/>
              </a:gdLst>
              <a:ahLst/>
              <a:cxnLst>
                <a:cxn ang="0">
                  <a:pos x="connsiteX0-1" y="connsiteY0-2"/>
                </a:cxn>
                <a:cxn ang="0">
                  <a:pos x="connsiteX1-3" y="connsiteY1-4"/>
                </a:cxn>
                <a:cxn ang="0">
                  <a:pos x="connsiteX2-5" y="connsiteY2-6"/>
                </a:cxn>
              </a:cxnLst>
              <a:rect l="l" t="t" r="r" b="b"/>
              <a:pathLst>
                <a:path w="3456875" h="692118">
                  <a:moveTo>
                    <a:pt x="0" y="692118"/>
                  </a:moveTo>
                  <a:cubicBezTo>
                    <a:pt x="479776" y="129077"/>
                    <a:pt x="872797" y="100325"/>
                    <a:pt x="1469353" y="3330"/>
                  </a:cubicBezTo>
                  <a:cubicBezTo>
                    <a:pt x="2045499" y="0"/>
                    <a:pt x="3053983" y="121478"/>
                    <a:pt x="3456875" y="672137"/>
                  </a:cubicBezTo>
                </a:path>
              </a:pathLst>
            </a:custGeom>
            <a:ln w="254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lnSpc>
                  <a:spcPct val="90000"/>
                </a:lnSpc>
                <a:spcBef>
                  <a:spcPct val="20000"/>
                </a:spcBef>
                <a:defRPr/>
              </a:pPr>
              <a:endParaRPr kumimoji="1" lang="zh-CN" altLang="en-US" sz="2000"/>
            </a:p>
          </p:txBody>
        </p:sp>
        <p:cxnSp>
          <p:nvCxnSpPr>
            <p:cNvPr id="35" name="直接连接符 34"/>
            <p:cNvCxnSpPr>
              <a:stCxn id="34" idx="0"/>
            </p:cNvCxnSpPr>
            <p:nvPr/>
          </p:nvCxnSpPr>
          <p:spPr>
            <a:xfrm rot="5400000" flipH="1">
              <a:off x="34078474" y="8068902"/>
              <a:ext cx="643940" cy="1285947"/>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33" name="组合 35"/>
          <p:cNvGrpSpPr/>
          <p:nvPr/>
        </p:nvGrpSpPr>
        <p:grpSpPr bwMode="auto">
          <a:xfrm>
            <a:off x="5568950" y="1747838"/>
            <a:ext cx="509588" cy="725487"/>
            <a:chOff x="33757469" y="8389907"/>
            <a:chExt cx="1867824" cy="2604249"/>
          </a:xfrm>
        </p:grpSpPr>
        <p:sp>
          <p:nvSpPr>
            <p:cNvPr id="37" name="任意多边形 36"/>
            <p:cNvSpPr/>
            <p:nvPr/>
          </p:nvSpPr>
          <p:spPr>
            <a:xfrm rot="5779430">
              <a:off x="34313169" y="9682029"/>
              <a:ext cx="1931817" cy="692434"/>
            </a:xfrm>
            <a:custGeom>
              <a:avLst/>
              <a:gdLst>
                <a:gd name="connsiteX0" fmla="*/ 0 w 3924300"/>
                <a:gd name="connsiteY0" fmla="*/ 800100 h 914400"/>
                <a:gd name="connsiteX1" fmla="*/ 2438400 w 3924300"/>
                <a:gd name="connsiteY1" fmla="*/ 0 h 914400"/>
                <a:gd name="connsiteX2" fmla="*/ 2438400 w 3924300"/>
                <a:gd name="connsiteY2" fmla="*/ 0 h 914400"/>
                <a:gd name="connsiteX3" fmla="*/ 3924300 w 3924300"/>
                <a:gd name="connsiteY3" fmla="*/ 914400 h 914400"/>
                <a:gd name="connsiteX0-1" fmla="*/ 0 w 3924300"/>
                <a:gd name="connsiteY0-2" fmla="*/ 800100 h 914400"/>
                <a:gd name="connsiteX1-3" fmla="*/ 2438400 w 3924300"/>
                <a:gd name="connsiteY1-4" fmla="*/ 0 h 914400"/>
                <a:gd name="connsiteX2-5" fmla="*/ 2438400 w 3924300"/>
                <a:gd name="connsiteY2-6" fmla="*/ 0 h 914400"/>
                <a:gd name="connsiteX3-7" fmla="*/ 3924300 w 3924300"/>
                <a:gd name="connsiteY3-8" fmla="*/ 914400 h 914400"/>
                <a:gd name="connsiteX0-9" fmla="*/ 0 w 3924300"/>
                <a:gd name="connsiteY0-10" fmla="*/ 1622081 h 1736381"/>
                <a:gd name="connsiteX1-11" fmla="*/ 2438400 w 3924300"/>
                <a:gd name="connsiteY1-12" fmla="*/ 821981 h 1736381"/>
                <a:gd name="connsiteX2-13" fmla="*/ 2438400 w 3924300"/>
                <a:gd name="connsiteY2-14" fmla="*/ 821981 h 1736381"/>
                <a:gd name="connsiteX3-15" fmla="*/ 3924300 w 3924300"/>
                <a:gd name="connsiteY3-16" fmla="*/ 1736381 h 1736381"/>
                <a:gd name="connsiteX0-17" fmla="*/ 0 w 3924300"/>
                <a:gd name="connsiteY0-18" fmla="*/ 1622081 h 1736381"/>
                <a:gd name="connsiteX1-19" fmla="*/ 2438400 w 3924300"/>
                <a:gd name="connsiteY1-20" fmla="*/ 821981 h 1736381"/>
                <a:gd name="connsiteX2-21" fmla="*/ 2438400 w 3924300"/>
                <a:gd name="connsiteY2-22" fmla="*/ 821981 h 1736381"/>
                <a:gd name="connsiteX3-23" fmla="*/ 3924300 w 3924300"/>
                <a:gd name="connsiteY3-24" fmla="*/ 1736381 h 1736381"/>
                <a:gd name="connsiteX0-25" fmla="*/ 0 w 3924300"/>
                <a:gd name="connsiteY0-26" fmla="*/ 1622081 h 1736381"/>
                <a:gd name="connsiteX1-27" fmla="*/ 2438400 w 3924300"/>
                <a:gd name="connsiteY1-28" fmla="*/ 821981 h 1736381"/>
                <a:gd name="connsiteX2-29" fmla="*/ 2438400 w 3924300"/>
                <a:gd name="connsiteY2-30" fmla="*/ 821981 h 1736381"/>
                <a:gd name="connsiteX3-31" fmla="*/ 3924300 w 3924300"/>
                <a:gd name="connsiteY3-32" fmla="*/ 1736381 h 1736381"/>
                <a:gd name="connsiteX0-33" fmla="*/ 0 w 3924300"/>
                <a:gd name="connsiteY0-34" fmla="*/ 1622081 h 1925210"/>
                <a:gd name="connsiteX1-35" fmla="*/ 2438400 w 3924300"/>
                <a:gd name="connsiteY1-36" fmla="*/ 821981 h 1925210"/>
                <a:gd name="connsiteX2-37" fmla="*/ 2834323 w 3924300"/>
                <a:gd name="connsiteY2-38" fmla="*/ 1925210 h 1925210"/>
                <a:gd name="connsiteX3-39" fmla="*/ 3924300 w 3924300"/>
                <a:gd name="connsiteY3-40" fmla="*/ 1736381 h 1925210"/>
                <a:gd name="connsiteX0-41" fmla="*/ 0 w 3924300"/>
                <a:gd name="connsiteY0-42" fmla="*/ 0 h 303129"/>
                <a:gd name="connsiteX1-43" fmla="*/ 2834323 w 3924300"/>
                <a:gd name="connsiteY1-44" fmla="*/ 303129 h 303129"/>
                <a:gd name="connsiteX2-45" fmla="*/ 3924300 w 3924300"/>
                <a:gd name="connsiteY2-46" fmla="*/ 114300 h 303129"/>
                <a:gd name="connsiteX0-47" fmla="*/ 0 w 3924300"/>
                <a:gd name="connsiteY0-48" fmla="*/ 0 h 114300"/>
                <a:gd name="connsiteX1-49" fmla="*/ 3924300 w 3924300"/>
                <a:gd name="connsiteY1-50" fmla="*/ 114300 h 114300"/>
                <a:gd name="connsiteX0-51" fmla="*/ 0 w 3924300"/>
                <a:gd name="connsiteY0-52" fmla="*/ 552863 h 667163"/>
                <a:gd name="connsiteX1-53" fmla="*/ 2092960 w 3924300"/>
                <a:gd name="connsiteY1-54" fmla="*/ 0 h 667163"/>
                <a:gd name="connsiteX2-55" fmla="*/ 3924300 w 3924300"/>
                <a:gd name="connsiteY2-56" fmla="*/ 667163 h 667163"/>
                <a:gd name="connsiteX0-57" fmla="*/ 0 w 3924300"/>
                <a:gd name="connsiteY0-58" fmla="*/ 571913 h 686213"/>
                <a:gd name="connsiteX1-59" fmla="*/ 2092960 w 3924300"/>
                <a:gd name="connsiteY1-60" fmla="*/ 19050 h 686213"/>
                <a:gd name="connsiteX2-61" fmla="*/ 3924300 w 3924300"/>
                <a:gd name="connsiteY2-62" fmla="*/ 686213 h 686213"/>
                <a:gd name="connsiteX0-63" fmla="*/ 0 w 3924300"/>
                <a:gd name="connsiteY0-64" fmla="*/ 826006 h 940306"/>
                <a:gd name="connsiteX1-65" fmla="*/ 1988817 w 3924300"/>
                <a:gd name="connsiteY1-66" fmla="*/ 19050 h 940306"/>
                <a:gd name="connsiteX2-67" fmla="*/ 3924300 w 3924300"/>
                <a:gd name="connsiteY2-68" fmla="*/ 940306 h 940306"/>
                <a:gd name="connsiteX0-69" fmla="*/ 0 w 3924300"/>
                <a:gd name="connsiteY0-70" fmla="*/ 826006 h 940306"/>
                <a:gd name="connsiteX1-71" fmla="*/ 1988817 w 3924300"/>
                <a:gd name="connsiteY1-72" fmla="*/ 19050 h 940306"/>
                <a:gd name="connsiteX2-73" fmla="*/ 3924300 w 3924300"/>
                <a:gd name="connsiteY2-74" fmla="*/ 940306 h 940306"/>
                <a:gd name="connsiteX0-75" fmla="*/ 0 w 3924300"/>
                <a:gd name="connsiteY0-76" fmla="*/ 826006 h 940306"/>
                <a:gd name="connsiteX1-77" fmla="*/ 1988817 w 3924300"/>
                <a:gd name="connsiteY1-78" fmla="*/ 19050 h 940306"/>
                <a:gd name="connsiteX2-79" fmla="*/ 3924300 w 3924300"/>
                <a:gd name="connsiteY2-80" fmla="*/ 940306 h 940306"/>
                <a:gd name="connsiteX0-81" fmla="*/ 0 w 3924300"/>
                <a:gd name="connsiteY0-82" fmla="*/ 826006 h 940306"/>
                <a:gd name="connsiteX1-83" fmla="*/ 1988817 w 3924300"/>
                <a:gd name="connsiteY1-84" fmla="*/ 19050 h 940306"/>
                <a:gd name="connsiteX2-85" fmla="*/ 3924300 w 3924300"/>
                <a:gd name="connsiteY2-86" fmla="*/ 940306 h 940306"/>
                <a:gd name="connsiteX0-87" fmla="*/ 0 w 3924300"/>
                <a:gd name="connsiteY0-88" fmla="*/ 826006 h 940306"/>
                <a:gd name="connsiteX1-89" fmla="*/ 1988817 w 3924300"/>
                <a:gd name="connsiteY1-90" fmla="*/ 19050 h 940306"/>
                <a:gd name="connsiteX2-91" fmla="*/ 3924300 w 3924300"/>
                <a:gd name="connsiteY2-92" fmla="*/ 940306 h 940306"/>
                <a:gd name="connsiteX0-93" fmla="*/ 0 w 3924300"/>
                <a:gd name="connsiteY0-94" fmla="*/ 861734 h 976034"/>
                <a:gd name="connsiteX1-95" fmla="*/ 1653257 w 3924300"/>
                <a:gd name="connsiteY1-96" fmla="*/ 19050 h 976034"/>
                <a:gd name="connsiteX2-97" fmla="*/ 3924300 w 3924300"/>
                <a:gd name="connsiteY2-98" fmla="*/ 976034 h 976034"/>
                <a:gd name="connsiteX0-99" fmla="*/ 0 w 3924300"/>
                <a:gd name="connsiteY0-100" fmla="*/ 849935 h 964235"/>
                <a:gd name="connsiteX1-101" fmla="*/ 1871420 w 3924300"/>
                <a:gd name="connsiteY1-102" fmla="*/ 19050 h 964235"/>
                <a:gd name="connsiteX2-103" fmla="*/ 3924300 w 3924300"/>
                <a:gd name="connsiteY2-104" fmla="*/ 964235 h 964235"/>
                <a:gd name="connsiteX0-105" fmla="*/ 0 w 3924300"/>
                <a:gd name="connsiteY0-106" fmla="*/ 713490 h 827790"/>
                <a:gd name="connsiteX1-107" fmla="*/ 1938203 w 3924300"/>
                <a:gd name="connsiteY1-108" fmla="*/ 19050 h 827790"/>
                <a:gd name="connsiteX2-109" fmla="*/ 3924300 w 3924300"/>
                <a:gd name="connsiteY2-110" fmla="*/ 827790 h 827790"/>
                <a:gd name="connsiteX0-111" fmla="*/ 0 w 3456875"/>
                <a:gd name="connsiteY0-112" fmla="*/ 697770 h 697770"/>
                <a:gd name="connsiteX1-113" fmla="*/ 1938203 w 3456875"/>
                <a:gd name="connsiteY1-114" fmla="*/ 3330 h 697770"/>
                <a:gd name="connsiteX2-115" fmla="*/ 3456875 w 3456875"/>
                <a:gd name="connsiteY2-116" fmla="*/ 677789 h 697770"/>
                <a:gd name="connsiteX0-117" fmla="*/ 0 w 3456875"/>
                <a:gd name="connsiteY0-118" fmla="*/ 678949 h 678949"/>
                <a:gd name="connsiteX1-119" fmla="*/ 1456902 w 3456875"/>
                <a:gd name="connsiteY1-120" fmla="*/ 3330 h 678949"/>
                <a:gd name="connsiteX2-121" fmla="*/ 3456875 w 3456875"/>
                <a:gd name="connsiteY2-122" fmla="*/ 658968 h 678949"/>
                <a:gd name="connsiteX0-123" fmla="*/ 0 w 3456875"/>
                <a:gd name="connsiteY0-124" fmla="*/ 692118 h 692118"/>
                <a:gd name="connsiteX1-125" fmla="*/ 1469353 w 3456875"/>
                <a:gd name="connsiteY1-126" fmla="*/ 3330 h 692118"/>
                <a:gd name="connsiteX2-127" fmla="*/ 3456875 w 3456875"/>
                <a:gd name="connsiteY2-128" fmla="*/ 672137 h 692118"/>
                <a:gd name="connsiteX0-129" fmla="*/ 0 w 3456875"/>
                <a:gd name="connsiteY0-130" fmla="*/ 692118 h 692118"/>
                <a:gd name="connsiteX1-131" fmla="*/ 1469353 w 3456875"/>
                <a:gd name="connsiteY1-132" fmla="*/ 3330 h 692118"/>
                <a:gd name="connsiteX2-133" fmla="*/ 3456875 w 3456875"/>
                <a:gd name="connsiteY2-134" fmla="*/ 672137 h 692118"/>
              </a:gdLst>
              <a:ahLst/>
              <a:cxnLst>
                <a:cxn ang="0">
                  <a:pos x="connsiteX0-1" y="connsiteY0-2"/>
                </a:cxn>
                <a:cxn ang="0">
                  <a:pos x="connsiteX1-3" y="connsiteY1-4"/>
                </a:cxn>
                <a:cxn ang="0">
                  <a:pos x="connsiteX2-5" y="connsiteY2-6"/>
                </a:cxn>
              </a:cxnLst>
              <a:rect l="l" t="t" r="r" b="b"/>
              <a:pathLst>
                <a:path w="3456875" h="692118">
                  <a:moveTo>
                    <a:pt x="0" y="692118"/>
                  </a:moveTo>
                  <a:cubicBezTo>
                    <a:pt x="479776" y="129077"/>
                    <a:pt x="872797" y="100325"/>
                    <a:pt x="1469353" y="3330"/>
                  </a:cubicBezTo>
                  <a:cubicBezTo>
                    <a:pt x="2045499" y="0"/>
                    <a:pt x="3053983" y="121478"/>
                    <a:pt x="3456875" y="672137"/>
                  </a:cubicBezTo>
                </a:path>
              </a:pathLst>
            </a:custGeom>
            <a:ln w="254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lnSpc>
                  <a:spcPct val="90000"/>
                </a:lnSpc>
                <a:spcBef>
                  <a:spcPct val="20000"/>
                </a:spcBef>
                <a:defRPr/>
              </a:pPr>
              <a:endParaRPr kumimoji="1" lang="zh-CN" altLang="en-US" sz="2000"/>
            </a:p>
          </p:txBody>
        </p:sp>
        <p:cxnSp>
          <p:nvCxnSpPr>
            <p:cNvPr id="38" name="直接连接符 37"/>
            <p:cNvCxnSpPr>
              <a:stCxn id="37" idx="0"/>
            </p:cNvCxnSpPr>
            <p:nvPr/>
          </p:nvCxnSpPr>
          <p:spPr>
            <a:xfrm rot="5400000" flipH="1">
              <a:off x="34078472" y="8068904"/>
              <a:ext cx="643938" cy="1285948"/>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sp>
        <p:nvSpPr>
          <p:cNvPr id="41" name="内容占位符 2"/>
          <p:cNvSpPr>
            <a:spLocks noGrp="1"/>
          </p:cNvSpPr>
          <p:nvPr/>
        </p:nvSpPr>
        <p:spPr>
          <a:xfrm>
            <a:off x="214627" y="2925444"/>
            <a:ext cx="8523608" cy="749300"/>
          </a:xfrm>
          <a:prstGeom prst="rect">
            <a:avLst/>
          </a:prstGeom>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kumimoji="1" sz="3200">
                <a:solidFill>
                  <a:schemeClr val="tx1"/>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kumimoji="1"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kumimoji="1"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9pPr>
          </a:lstStyle>
          <a:p>
            <a:pPr marL="0" indent="0" algn="just">
              <a:lnSpc>
                <a:spcPct val="125000"/>
              </a:lnSpc>
              <a:spcBef>
                <a:spcPts val="120"/>
              </a:spcBef>
              <a:spcAft>
                <a:spcPts val="0"/>
              </a:spcAft>
              <a:buFont typeface="Wingdings" panose="05000000000000000000" pitchFamily="2" charset="2"/>
              <a:buNone/>
              <a:defRPr/>
            </a:pPr>
            <a:r>
              <a:rPr lang="zh-CN" altLang="en-US" sz="1700" kern="0" dirty="0">
                <a:gradFill>
                  <a:gsLst>
                    <a:gs pos="0">
                      <a:srgbClr val="007BD3"/>
                    </a:gs>
                    <a:gs pos="100000">
                      <a:srgbClr val="034373"/>
                    </a:gs>
                  </a:gsLst>
                  <a:lin scaled="0"/>
                </a:gradFill>
                <a:effectLst>
                  <a:outerShdw blurRad="38100" dist="38100" dir="2700000" algn="tl">
                    <a:srgbClr val="000000">
                      <a:alpha val="43137"/>
                    </a:srgbClr>
                  </a:outerShdw>
                </a:effectLst>
                <a:latin typeface="Times New Roman" panose="02020603050405020304" pitchFamily="18" charset="0"/>
                <a:ea typeface="华文细黑" panose="02010600040101010101" pitchFamily="2" charset="-122"/>
                <a:cs typeface="Times New Roman" panose="02020603050405020304" pitchFamily="18" charset="0"/>
              </a:rPr>
              <a:t>控制目标：</a:t>
            </a:r>
            <a:r>
              <a:rPr lang="zh-CN" altLang="en-US" sz="1700"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使舵角位置</a:t>
            </a:r>
            <a:r>
              <a:rPr lang="en-US" altLang="zh-CN" sz="1700" i="1" kern="0" dirty="0">
                <a:solidFill>
                  <a:srgbClr val="000000"/>
                </a:solidFill>
                <a:latin typeface="Symbol" panose="05050102010706020507" charset="0"/>
                <a:ea typeface="华文细黑" panose="02010600040101010101" pitchFamily="2" charset="-122"/>
                <a:cs typeface="Symbol" panose="05050102010706020507" charset="0"/>
              </a:rPr>
              <a:t>q</a:t>
            </a:r>
            <a:r>
              <a:rPr lang="en-US" altLang="zh-CN" sz="1700" kern="0" baseline="-250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0  </a:t>
            </a:r>
            <a:r>
              <a:rPr lang="zh-CN" altLang="en-US" sz="1700"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跟随操纵杆角位置</a:t>
            </a:r>
            <a:r>
              <a:rPr lang="en-US" altLang="zh-CN" sz="1700" i="1" kern="0" dirty="0" err="1">
                <a:solidFill>
                  <a:srgbClr val="000000"/>
                </a:solidFill>
                <a:latin typeface="Symbol" panose="05050102010706020507" charset="0"/>
                <a:ea typeface="华文细黑" panose="02010600040101010101" pitchFamily="2" charset="-122"/>
                <a:cs typeface="Symbol" panose="05050102010706020507" charset="0"/>
              </a:rPr>
              <a:t>q</a:t>
            </a:r>
            <a:r>
              <a:rPr lang="en-US" altLang="zh-CN" sz="1700" i="1" kern="0" baseline="-25000" dirty="0" err="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i</a:t>
            </a:r>
            <a:r>
              <a:rPr lang="en-US" altLang="zh-CN" sz="1700" i="1" kern="0" baseline="-250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1700"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的变化。</a:t>
            </a:r>
            <a:endParaRPr lang="en-US" altLang="zh-CN" sz="1700"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endParaRPr>
          </a:p>
          <a:p>
            <a:pPr marL="0" indent="479425" algn="just">
              <a:lnSpc>
                <a:spcPct val="125000"/>
              </a:lnSpc>
              <a:spcBef>
                <a:spcPts val="120"/>
              </a:spcBef>
              <a:spcAft>
                <a:spcPts val="0"/>
              </a:spcAft>
              <a:buFont typeface="Wingdings" panose="05000000000000000000" pitchFamily="2" charset="2"/>
              <a:buNone/>
              <a:defRPr/>
            </a:pPr>
            <a:r>
              <a:rPr lang="zh-CN" altLang="en-US" sz="1700"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理想情况下，</a:t>
            </a:r>
            <a:r>
              <a:rPr lang="en-US" altLang="zh-CN" sz="1700" i="1" kern="0" dirty="0">
                <a:solidFill>
                  <a:srgbClr val="000000"/>
                </a:solidFill>
                <a:latin typeface="Symbol" panose="05050102010706020507" charset="0"/>
                <a:ea typeface="华文细黑" panose="02010600040101010101" pitchFamily="2" charset="-122"/>
                <a:cs typeface="Symbol" panose="05050102010706020507" charset="0"/>
              </a:rPr>
              <a:t>q</a:t>
            </a:r>
            <a:r>
              <a:rPr lang="en-US" altLang="zh-CN" sz="1700" kern="0" baseline="-250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0 </a:t>
            </a:r>
            <a:r>
              <a:rPr lang="en-US" altLang="zh-CN" sz="1700"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1700" kern="0" dirty="0">
                <a:solidFill>
                  <a:srgbClr val="000000"/>
                </a:solidFill>
                <a:latin typeface="Symbol" panose="05050102010706020507" charset="0"/>
                <a:ea typeface="华文细黑" panose="02010600040101010101" pitchFamily="2" charset="-122"/>
                <a:cs typeface="Symbol" panose="05050102010706020507" charset="0"/>
              </a:rPr>
              <a:t> </a:t>
            </a:r>
            <a:r>
              <a:rPr lang="en-US" altLang="zh-CN" sz="1700" i="1" kern="0" dirty="0" err="1">
                <a:solidFill>
                  <a:srgbClr val="000000"/>
                </a:solidFill>
                <a:latin typeface="Symbol" panose="05050102010706020507" charset="0"/>
                <a:ea typeface="华文细黑" panose="02010600040101010101" pitchFamily="2" charset="-122"/>
                <a:cs typeface="Symbol" panose="05050102010706020507" charset="0"/>
              </a:rPr>
              <a:t>q</a:t>
            </a:r>
            <a:r>
              <a:rPr lang="en-US" altLang="zh-CN" sz="1700" i="1" kern="0" baseline="-25000" dirty="0" err="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i</a:t>
            </a:r>
            <a:r>
              <a:rPr lang="en-US" sz="1700"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1700"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，两环形电位计输出电压</a:t>
            </a:r>
            <a:r>
              <a:rPr lang="en-US" sz="1700" i="1" kern="0" dirty="0" err="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u</a:t>
            </a:r>
            <a:r>
              <a:rPr lang="en-US" sz="1700" i="1" kern="0" baseline="-25000" dirty="0" err="1">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e</a:t>
            </a:r>
            <a:r>
              <a:rPr lang="en-US" sz="1700"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0</a:t>
            </a:r>
            <a:r>
              <a:rPr lang="zh-CN" altLang="en-US" sz="1700"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，被控量维持在期望位置</a:t>
            </a:r>
            <a:r>
              <a:rPr lang="en-US" altLang="zh-CN" sz="1700" i="1" kern="0" dirty="0">
                <a:solidFill>
                  <a:srgbClr val="000000"/>
                </a:solidFill>
                <a:latin typeface="Symbol" panose="05050102010706020507" charset="0"/>
                <a:ea typeface="华文细黑" panose="02010600040101010101" pitchFamily="2" charset="-122"/>
                <a:cs typeface="Symbol" panose="05050102010706020507" charset="0"/>
              </a:rPr>
              <a:t>q</a:t>
            </a:r>
            <a:r>
              <a:rPr lang="en-US" altLang="zh-CN" sz="1700" kern="0" baseline="-250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0 </a:t>
            </a:r>
            <a:endParaRPr lang="en-US" altLang="zh-CN" sz="1700" kern="0" dirty="0">
              <a:latin typeface="Times New Roman" panose="02020603050405020304" pitchFamily="18" charset="0"/>
              <a:ea typeface="华文细黑" panose="02010600040101010101" pitchFamily="2" charset="-122"/>
              <a:cs typeface="Times New Roman" panose="02020603050405020304" pitchFamily="18" charset="0"/>
            </a:endParaRPr>
          </a:p>
          <a:p>
            <a:pPr marL="0" indent="479425" algn="just">
              <a:lnSpc>
                <a:spcPct val="114000"/>
              </a:lnSpc>
              <a:spcBef>
                <a:spcPts val="120"/>
              </a:spcBef>
              <a:buFont typeface="Wingdings" panose="05000000000000000000" pitchFamily="2" charset="2"/>
              <a:buNone/>
              <a:defRPr/>
            </a:pPr>
            <a:endParaRPr lang="en-US" altLang="zh-CN" sz="1700" kern="0" dirty="0">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50204" name="对象 5"/>
          <p:cNvGraphicFramePr/>
          <p:nvPr/>
        </p:nvGraphicFramePr>
        <p:xfrm>
          <a:off x="1319213" y="4822825"/>
          <a:ext cx="6719887" cy="1239838"/>
        </p:xfrm>
        <a:graphic>
          <a:graphicData uri="http://schemas.openxmlformats.org/presentationml/2006/ole">
            <mc:AlternateContent xmlns:mc="http://schemas.openxmlformats.org/markup-compatibility/2006">
              <mc:Choice xmlns:v="urn:schemas-microsoft-com:vml" Requires="v">
                <p:oleObj spid="_x0000_s36" name="" r:id="rId11" imgW="6769100" imgH="1155700" progId="Visio.Drawing.11">
                  <p:embed/>
                </p:oleObj>
              </mc:Choice>
              <mc:Fallback>
                <p:oleObj name="" r:id="rId11" imgW="6769100" imgH="1155700" progId="Visio.Drawing.11">
                  <p:embed/>
                  <p:pic>
                    <p:nvPicPr>
                      <p:cNvPr id="0" name="对象 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9213" y="4822825"/>
                        <a:ext cx="6719887"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 name="文本框 38"/>
          <p:cNvSpPr txBox="1"/>
          <p:nvPr/>
        </p:nvSpPr>
        <p:spPr>
          <a:xfrm>
            <a:off x="214627" y="3837299"/>
            <a:ext cx="1262383" cy="352425"/>
          </a:xfrm>
          <a:prstGeom prst="rect">
            <a:avLst/>
          </a:prstGeom>
          <a:noFill/>
        </p:spPr>
        <p:txBody>
          <a:bodyPr wrap="none">
            <a:spAutoFit/>
          </a:bodyPr>
          <a:lstStyle/>
          <a:p>
            <a:pPr eaLnBrk="1" hangingPunct="1">
              <a:defRPr/>
            </a:pPr>
            <a:r>
              <a:rPr kumimoji="1" lang="zh-CN" altLang="en-US" sz="1700" kern="0" dirty="0">
                <a:gradFill>
                  <a:gsLst>
                    <a:gs pos="0">
                      <a:srgbClr val="007BD3"/>
                    </a:gs>
                    <a:gs pos="100000">
                      <a:srgbClr val="034373"/>
                    </a:gs>
                  </a:gsLst>
                  <a:lin scaled="0"/>
                </a:gradFill>
                <a:effectLst>
                  <a:outerShdw blurRad="38100" dist="38100" dir="2700000" algn="tl">
                    <a:srgbClr val="000000">
                      <a:alpha val="43137"/>
                    </a:srgbClr>
                  </a:outerShdw>
                </a:effectLst>
                <a:latin typeface="Times New Roman" panose="02020603050405020304" pitchFamily="18" charset="0"/>
                <a:ea typeface="华文细黑" panose="02010600040101010101" pitchFamily="2" charset="-122"/>
                <a:cs typeface="华文细黑" panose="02010600040101010101" pitchFamily="2" charset="-122"/>
                <a:sym typeface="+mn-ea"/>
              </a:rPr>
              <a:t>控制过程：</a:t>
            </a:r>
            <a:endParaRPr kumimoji="1" lang="zh-CN" altLang="en-US" sz="1700" kern="0" dirty="0">
              <a:gradFill>
                <a:gsLst>
                  <a:gs pos="0">
                    <a:srgbClr val="007BD3"/>
                  </a:gs>
                  <a:gs pos="100000">
                    <a:srgbClr val="034373"/>
                  </a:gs>
                </a:gsLst>
                <a:lin scaled="0"/>
              </a:gradFill>
              <a:effectLst>
                <a:outerShdw blurRad="38100" dist="38100" dir="2700000" algn="tl">
                  <a:srgbClr val="000000">
                    <a:alpha val="43137"/>
                  </a:srgbClr>
                </a:outerShdw>
              </a:effectLst>
              <a:latin typeface="Times New Roman" panose="02020603050405020304" pitchFamily="18" charset="0"/>
              <a:ea typeface="华文细黑" panose="02010600040101010101" pitchFamily="2" charset="-122"/>
              <a:cs typeface="华文细黑" panose="02010600040101010101" pitchFamily="2" charset="-122"/>
              <a:sym typeface="+mn-ea"/>
            </a:endParaRPr>
          </a:p>
        </p:txBody>
      </p:sp>
      <p:sp>
        <p:nvSpPr>
          <p:cNvPr id="47141" name="矩形 130055"/>
          <p:cNvSpPr/>
          <p:nvPr/>
        </p:nvSpPr>
        <p:spPr>
          <a:xfrm>
            <a:off x="7491095" y="-1"/>
            <a:ext cx="1652588"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sym typeface="宋体" panose="02010600030101010101" pitchFamily="2" charset="-122"/>
              </a:rPr>
              <a:t>舵角位置跟踪系统</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sym typeface="宋体" panose="02010600030101010101" pitchFamily="2" charset="-122"/>
            </a:endParaRPr>
          </a:p>
        </p:txBody>
      </p:sp>
      <p:sp>
        <p:nvSpPr>
          <p:cNvPr id="5020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3E7874-D861-4C9A-9471-711188F7143E}"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cTn>
                              </p:par>
                            </p:childTnLst>
                          </p:cTn>
                        </p:par>
                        <p:par>
                          <p:cTn id="10" fill="hold">
                            <p:stCondLst>
                              <p:cond delay="0"/>
                            </p:stCondLst>
                            <p:childTnLst>
                              <p:par>
                                <p:cTn id="11" presetID="22" presetClass="entr" presetSubtype="8"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35" presetClass="emph" presetSubtype="0" repeatCount="50000" fill="hold" nodeType="withEffect">
                                  <p:stCondLst>
                                    <p:cond delay="0"/>
                                  </p:stCondLst>
                                  <p:childTnLst>
                                    <p:anim calcmode="discrete" valueType="str">
                                      <p:cBhvr>
                                        <p:cTn id="26"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par>
                          <p:cTn id="40" fill="hold">
                            <p:stCondLst>
                              <p:cond delay="1500"/>
                            </p:stCondLst>
                            <p:childTnLst>
                              <p:par>
                                <p:cTn id="41" presetID="22" presetClass="entr" presetSubtype="4"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500"/>
                                        <p:tgtEl>
                                          <p:spTgt spid="19"/>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500"/>
                                        <p:tgtEl>
                                          <p:spTgt spid="20"/>
                                        </p:tgtEl>
                                      </p:cBhvr>
                                    </p:animEffect>
                                  </p:childTnLst>
                                </p:cTn>
                              </p:par>
                            </p:childTnLst>
                          </p:cTn>
                        </p:par>
                        <p:par>
                          <p:cTn id="61" fill="hold">
                            <p:stCondLst>
                              <p:cond delay="500"/>
                            </p:stCondLst>
                            <p:childTnLst>
                              <p:par>
                                <p:cTn id="62" presetID="4" presetClass="entr" presetSubtype="16"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box(in)">
                                      <p:cBhvr>
                                        <p:cTn id="64" dur="500"/>
                                        <p:tgtEl>
                                          <p:spTgt spid="13"/>
                                        </p:tgtEl>
                                      </p:cBhvr>
                                    </p:animEffect>
                                  </p:childTnLst>
                                </p:cTn>
                              </p:par>
                              <p:par>
                                <p:cTn id="65" presetID="22" presetClass="entr" presetSubtype="4"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down)">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right)">
                                      <p:cBhvr>
                                        <p:cTn id="72" dur="500"/>
                                        <p:tgtEl>
                                          <p:spTgt spid="21"/>
                                        </p:tgtEl>
                                      </p:cBhvr>
                                    </p:animEffect>
                                  </p:childTnLst>
                                </p:cTn>
                              </p:par>
                            </p:childTnLst>
                          </p:cTn>
                        </p:par>
                        <p:par>
                          <p:cTn id="73" fill="hold">
                            <p:stCondLst>
                              <p:cond delay="500"/>
                            </p:stCondLst>
                            <p:childTnLst>
                              <p:par>
                                <p:cTn id="74" presetID="4" presetClass="entr" presetSubtype="16"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box(in)">
                                      <p:cBhvr>
                                        <p:cTn id="76" dur="500"/>
                                        <p:tgtEl>
                                          <p:spTgt spid="15"/>
                                        </p:tgtEl>
                                      </p:cBhvr>
                                    </p:animEffect>
                                  </p:childTnLst>
                                </p:cTn>
                              </p:par>
                              <p:par>
                                <p:cTn id="77" presetID="1" presetClass="entr" presetSubtype="0" fill="hold" nodeType="withEffect">
                                  <p:stCondLst>
                                    <p:cond delay="0"/>
                                  </p:stCondLst>
                                  <p:childTnLst>
                                    <p:set>
                                      <p:cBhvr>
                                        <p:cTn id="78" dur="1" fill="hold">
                                          <p:stCondLst>
                                            <p:cond delay="0"/>
                                          </p:stCondLst>
                                        </p:cTn>
                                        <p:tgtEl>
                                          <p:spTgt spid="7"/>
                                        </p:tgtEl>
                                        <p:attrNameLst>
                                          <p:attrName>style.visibility</p:attrName>
                                        </p:attrNameLst>
                                      </p:cBhvr>
                                      <p:to>
                                        <p:strVal val="visible"/>
                                      </p:to>
                                    </p:set>
                                  </p:childTnLst>
                                </p:cTn>
                              </p:par>
                              <p:par>
                                <p:cTn id="79" presetID="22" presetClass="entr" presetSubtype="8"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left)">
                                      <p:cBhvr>
                                        <p:cTn id="8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6" grpId="0" bldLvl="0" animBg="1"/>
      <p:bldP spid="17" grpId="0" bldLvl="0" animBg="1"/>
      <p:bldP spid="18" grpId="0"/>
      <p:bldP spid="19" grpId="0" bldLvl="0" animBg="1"/>
      <p:bldP spid="20" grpId="0" bldLvl="0" animBg="1"/>
      <p:bldP spid="21" grpId="0" bldLvl="0" animBg="1"/>
      <p:bldP spid="24" grpId="0" bldLvl="0" animBg="1"/>
      <p:bldP spid="26"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EF575C-FA34-4362-8807-057480926D71}" type="datetime2">
              <a:rPr lang="zh-CN" altLang="zh-CN" smtClean="0">
                <a:latin typeface="Garamond" panose="02020404030301010803" pitchFamily="18" charset="0"/>
              </a:rPr>
            </a:fld>
            <a:endParaRPr lang="zh-CN" altLang="zh-CN">
              <a:latin typeface="Garamond" panose="02020404030301010803" pitchFamily="18" charset="0"/>
            </a:endParaRPr>
          </a:p>
        </p:txBody>
      </p:sp>
      <p:grpSp>
        <p:nvGrpSpPr>
          <p:cNvPr id="51203" name="组合 138250"/>
          <p:cNvGrpSpPr/>
          <p:nvPr/>
        </p:nvGrpSpPr>
        <p:grpSpPr bwMode="auto">
          <a:xfrm>
            <a:off x="457200" y="392113"/>
            <a:ext cx="8135938" cy="2060575"/>
            <a:chOff x="295" y="2515"/>
            <a:chExt cx="5125" cy="1298"/>
          </a:xfrm>
        </p:grpSpPr>
        <p:sp>
          <p:nvSpPr>
            <p:cNvPr id="35846" name="矩形 138247"/>
            <p:cNvSpPr/>
            <p:nvPr/>
          </p:nvSpPr>
          <p:spPr>
            <a:xfrm>
              <a:off x="295" y="2515"/>
              <a:ext cx="5080" cy="288"/>
            </a:xfrm>
            <a:prstGeom prst="rect">
              <a:avLst/>
            </a:prstGeom>
            <a:noFill/>
            <a:ln w="9525">
              <a:noFill/>
            </a:ln>
          </p:spPr>
          <p:txBody>
            <a:bodyPr anchor="ctr">
              <a:spAutoFit/>
            </a:bodyPr>
            <a:lstStyle/>
            <a:p>
              <a:pPr eaLnBrk="1" hangingPunct="1">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3</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）程序控制系统</a:t>
              </a:r>
              <a:r>
                <a:rPr lang="zh-CN" altLang="en-US"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 ：</a:t>
              </a:r>
              <a:endParaRPr lang="zh-CN" altLang="en-US"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p:txBody>
        </p:sp>
        <p:sp>
          <p:nvSpPr>
            <p:cNvPr id="47111" name="矩形 138248"/>
            <p:cNvSpPr/>
            <p:nvPr/>
          </p:nvSpPr>
          <p:spPr>
            <a:xfrm>
              <a:off x="295" y="2883"/>
              <a:ext cx="5125" cy="930"/>
            </a:xfrm>
            <a:prstGeom prst="rect">
              <a:avLst/>
            </a:prstGeom>
            <a:noFill/>
            <a:ln w="9525">
              <a:noFill/>
            </a:ln>
          </p:spPr>
          <p:txBody>
            <a:bodyPr anchor="ctr">
              <a:spAutoFit/>
            </a:bodyPr>
            <a:lstStyle/>
            <a:p>
              <a:pPr eaLnBrk="1" hangingPunct="1">
                <a:lnSpc>
                  <a:spcPct val="125000"/>
                </a:lnSpc>
                <a:spcBef>
                  <a:spcPts val="0"/>
                </a:spcBef>
                <a:spcAft>
                  <a:spcPts val="0"/>
                </a:spcAft>
                <a:defRPr/>
              </a:pP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输入信号按照预先知道的函数变化</a:t>
              </a:r>
              <a:r>
                <a:rPr lang="zh-CN" altLang="en-US" sz="2400" noProof="1">
                  <a:solidFill>
                    <a:srgbClr val="000000"/>
                  </a:solidFill>
                  <a:latin typeface="华文细黑" panose="02010600040101010101" pitchFamily="2" charset="-122"/>
                  <a:ea typeface="华文细黑" panose="02010600040101010101" pitchFamily="2" charset="-122"/>
                </a:rPr>
                <a:t>。如热处理炉温度控制系统中的升温、保温、降温等过程，都是按照预先设定的规律进行的。又如机械加工的数控机床也是典型的程序控制系统。 </a:t>
              </a:r>
              <a:endParaRPr lang="zh-CN" altLang="en-US" sz="2400" noProof="1">
                <a:solidFill>
                  <a:srgbClr val="000000"/>
                </a:solidFill>
                <a:latin typeface="华文细黑" panose="02010600040101010101" pitchFamily="2" charset="-122"/>
                <a:ea typeface="华文细黑" panose="02010600040101010101" pitchFamily="2" charset="-122"/>
              </a:endParaRPr>
            </a:p>
          </p:txBody>
        </p:sp>
      </p:grpSp>
      <p:pic>
        <p:nvPicPr>
          <p:cNvPr id="118793" name="Picture 9" descr="钥匙机修改后"/>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35350" y="2538413"/>
            <a:ext cx="3959225" cy="35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8"/>
          <p:cNvSpPr>
            <a:spLocks noChangeArrowheads="1"/>
          </p:cNvSpPr>
          <p:nvPr/>
        </p:nvSpPr>
        <p:spPr bwMode="auto">
          <a:xfrm>
            <a:off x="773113" y="3948113"/>
            <a:ext cx="25288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400">
                <a:solidFill>
                  <a:srgbClr val="0070C0"/>
                </a:solidFill>
                <a:latin typeface="华文细黑" panose="02010600040101010101" pitchFamily="2" charset="-122"/>
                <a:ea typeface="华文细黑" panose="02010600040101010101" pitchFamily="2" charset="-122"/>
              </a:rPr>
              <a:t>[</a:t>
            </a:r>
            <a:r>
              <a:rPr lang="zh-CN" altLang="en-US" sz="2400">
                <a:solidFill>
                  <a:srgbClr val="0070C0"/>
                </a:solidFill>
                <a:latin typeface="华文细黑" panose="02010600040101010101" pitchFamily="2" charset="-122"/>
                <a:ea typeface="华文细黑" panose="02010600040101010101" pitchFamily="2" charset="-122"/>
              </a:rPr>
              <a:t>例</a:t>
            </a:r>
            <a:r>
              <a:rPr lang="en-US" altLang="zh-CN" sz="2400">
                <a:solidFill>
                  <a:srgbClr val="0070C0"/>
                </a:solidFill>
                <a:latin typeface="华文细黑" panose="02010600040101010101" pitchFamily="2" charset="-122"/>
                <a:ea typeface="华文细黑" panose="02010600040101010101" pitchFamily="2" charset="-122"/>
              </a:rPr>
              <a:t>]</a:t>
            </a:r>
            <a:r>
              <a:rPr lang="zh-CN" altLang="en-US" sz="2400">
                <a:solidFill>
                  <a:srgbClr val="000000"/>
                </a:solidFill>
                <a:latin typeface="华文细黑" panose="02010600040101010101" pitchFamily="2" charset="-122"/>
                <a:ea typeface="华文细黑" panose="02010600040101010101" pitchFamily="2" charset="-122"/>
              </a:rPr>
              <a:t>全自动钥匙机</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48133" name="矩形 130055"/>
          <p:cNvSpPr/>
          <p:nvPr/>
        </p:nvSpPr>
        <p:spPr>
          <a:xfrm>
            <a:off x="7319645" y="-1"/>
            <a:ext cx="1824038"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按输入信号特征分类</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5120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AFD801A-C192-4AF3-B98D-1D778D3BAEFD}"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矩形 139269"/>
          <p:cNvSpPr/>
          <p:nvPr/>
        </p:nvSpPr>
        <p:spPr>
          <a:xfrm>
            <a:off x="395600" y="376337"/>
            <a:ext cx="6158235" cy="460375"/>
          </a:xfrm>
          <a:prstGeom prst="rect">
            <a:avLst/>
          </a:prstGeom>
          <a:noFill/>
          <a:ln w="9525">
            <a:noFill/>
          </a:ln>
        </p:spPr>
        <p:txBody>
          <a:bodyPr anchor="ctr">
            <a:spAutoFit/>
          </a:bodyPr>
          <a:lstStyle/>
          <a:p>
            <a:pPr eaLnBrk="1" hangingPunct="1">
              <a:buClr>
                <a:srgbClr val="FF0000"/>
              </a:buClr>
              <a:defRPr/>
            </a:pPr>
            <a:r>
              <a:rPr lang="en-US" altLang="zh-CN"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2</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、按系统中传递的信号的变化特征分类</a:t>
            </a:r>
            <a:r>
              <a:rPr lang="zh-CN" altLang="en-US"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 </a:t>
            </a:r>
            <a:endParaRPr lang="zh-CN" altLang="en-US"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endParaRPr>
          </a:p>
        </p:txBody>
      </p:sp>
      <p:sp>
        <p:nvSpPr>
          <p:cNvPr id="36866" name="矩形 139270"/>
          <p:cNvSpPr/>
          <p:nvPr/>
        </p:nvSpPr>
        <p:spPr>
          <a:xfrm>
            <a:off x="539750" y="1267460"/>
            <a:ext cx="8064500" cy="457200"/>
          </a:xfrm>
          <a:prstGeom prst="rect">
            <a:avLst/>
          </a:prstGeom>
          <a:noFill/>
          <a:ln w="9525">
            <a:noFill/>
          </a:ln>
        </p:spPr>
        <p:txBody>
          <a:bodyPr anchor="ctr">
            <a:spAutoFit/>
          </a:bodyPr>
          <a:lstStyle/>
          <a:p>
            <a:pPr eaLnBrk="1" hangingPunct="1">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1</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）连续控制系统：</a:t>
            </a:r>
            <a:r>
              <a:rPr lang="zh-CN" altLang="en-US" sz="2400" noProof="1">
                <a:solidFill>
                  <a:srgbClr val="0000FF"/>
                </a:solidFill>
                <a:latin typeface="华文细黑" panose="02010600040101010101" pitchFamily="2" charset="-122"/>
                <a:ea typeface="华文细黑" panose="02010600040101010101" pitchFamily="2" charset="-122"/>
              </a:rPr>
              <a:t> </a:t>
            </a:r>
            <a:endParaRPr lang="zh-CN" altLang="en-US" sz="2400" noProof="1">
              <a:solidFill>
                <a:srgbClr val="0000FF"/>
              </a:solidFill>
              <a:latin typeface="华文细黑" panose="02010600040101010101" pitchFamily="2" charset="-122"/>
              <a:ea typeface="华文细黑" panose="02010600040101010101" pitchFamily="2" charset="-122"/>
            </a:endParaRPr>
          </a:p>
        </p:txBody>
      </p:sp>
      <p:sp>
        <p:nvSpPr>
          <p:cNvPr id="52228" name="矩形 139271"/>
          <p:cNvSpPr>
            <a:spLocks noChangeArrowheads="1"/>
          </p:cNvSpPr>
          <p:nvPr/>
        </p:nvSpPr>
        <p:spPr bwMode="auto">
          <a:xfrm>
            <a:off x="539750" y="1685925"/>
            <a:ext cx="81343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55600" indent="-355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Tx/>
              <a:buBlip>
                <a:blip r:embed="rId1"/>
              </a:buBlip>
            </a:pPr>
            <a:r>
              <a:rPr lang="zh-CN" altLang="en-US" sz="2400">
                <a:solidFill>
                  <a:srgbClr val="000000"/>
                </a:solidFill>
                <a:latin typeface="Times New Roman" panose="02020603050405020304" pitchFamily="18" charset="0"/>
                <a:ea typeface="华文细黑" panose="02010600040101010101" pitchFamily="2" charset="-122"/>
              </a:rPr>
              <a:t>连续控制系统的特点是：系统中各环节间的信号均是时间</a:t>
            </a:r>
            <a:r>
              <a:rPr lang="en-US" altLang="zh-CN" sz="2400" i="1">
                <a:solidFill>
                  <a:srgbClr val="000000"/>
                </a:solidFill>
                <a:latin typeface="Times New Roman" panose="02020603050405020304" pitchFamily="18" charset="0"/>
                <a:ea typeface="华文细黑" panose="02010600040101010101" pitchFamily="2" charset="-122"/>
              </a:rPr>
              <a:t>t</a:t>
            </a:r>
            <a:r>
              <a:rPr lang="zh-CN" altLang="en-US" sz="2400">
                <a:solidFill>
                  <a:srgbClr val="000000"/>
                </a:solidFill>
                <a:latin typeface="Times New Roman" panose="02020603050405020304" pitchFamily="18" charset="0"/>
                <a:ea typeface="华文细黑" panose="02010600040101010101" pitchFamily="2" charset="-122"/>
              </a:rPr>
              <a:t>的连续函数。</a:t>
            </a:r>
            <a:endParaRPr lang="zh-CN" altLang="en-US" sz="2400">
              <a:solidFill>
                <a:srgbClr val="000000"/>
              </a:solidFill>
              <a:latin typeface="Times New Roman" panose="02020603050405020304" pitchFamily="18" charset="0"/>
              <a:ea typeface="华文细黑" panose="02010600040101010101" pitchFamily="2" charset="-122"/>
            </a:endParaRPr>
          </a:p>
          <a:p>
            <a:pPr eaLnBrk="1" hangingPunct="1">
              <a:lnSpc>
                <a:spcPct val="125000"/>
              </a:lnSpc>
              <a:buFontTx/>
              <a:buBlip>
                <a:blip r:embed="rId1"/>
              </a:buBlip>
            </a:pPr>
            <a:r>
              <a:rPr lang="zh-CN" altLang="en-US" sz="2400">
                <a:solidFill>
                  <a:srgbClr val="000000"/>
                </a:solidFill>
                <a:latin typeface="Times New Roman" panose="02020603050405020304" pitchFamily="18" charset="0"/>
                <a:ea typeface="华文细黑" panose="02010600040101010101" pitchFamily="2" charset="-122"/>
              </a:rPr>
              <a:t>连续控制系统的运动规律可用微分方程描述。</a:t>
            </a:r>
            <a:r>
              <a:rPr lang="zh-CN" altLang="en-US">
                <a:latin typeface="Times New Roman" panose="02020603050405020304" pitchFamily="18" charset="0"/>
                <a:ea typeface="华文细黑" panose="02010600040101010101" pitchFamily="2" charset="-122"/>
              </a:rPr>
              <a:t> </a:t>
            </a:r>
            <a:endParaRPr lang="zh-CN" altLang="en-US">
              <a:latin typeface="Times New Roman" panose="02020603050405020304" pitchFamily="18" charset="0"/>
              <a:ea typeface="华文细黑" panose="02010600040101010101" pitchFamily="2" charset="-122"/>
            </a:endParaRPr>
          </a:p>
        </p:txBody>
      </p:sp>
      <p:sp>
        <p:nvSpPr>
          <p:cNvPr id="36868" name="矩形 139272"/>
          <p:cNvSpPr/>
          <p:nvPr/>
        </p:nvSpPr>
        <p:spPr>
          <a:xfrm>
            <a:off x="611177" y="3495988"/>
            <a:ext cx="8064500" cy="460375"/>
          </a:xfrm>
          <a:prstGeom prst="rect">
            <a:avLst/>
          </a:prstGeom>
          <a:noFill/>
          <a:ln w="9525">
            <a:noFill/>
          </a:ln>
        </p:spPr>
        <p:txBody>
          <a:bodyPr anchor="ctr">
            <a:spAutoFit/>
          </a:bodyPr>
          <a:lstStyle/>
          <a:p>
            <a:pPr eaLnBrk="1" hangingPunct="1">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2</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）离散（采样、数字）控制系统：</a:t>
            </a:r>
            <a:r>
              <a:rPr lang="zh-CN" altLang="en-US" sz="2400" noProof="1">
                <a:solidFill>
                  <a:srgbClr val="0000FF"/>
                </a:solidFill>
                <a:latin typeface="华文细黑" panose="02010600040101010101" pitchFamily="2" charset="-122"/>
                <a:ea typeface="华文细黑" panose="02010600040101010101" pitchFamily="2" charset="-122"/>
              </a:rPr>
              <a:t> </a:t>
            </a:r>
            <a:endParaRPr lang="zh-CN" altLang="en-US" sz="2400" noProof="1">
              <a:solidFill>
                <a:srgbClr val="0000FF"/>
              </a:solidFill>
              <a:latin typeface="华文细黑" panose="02010600040101010101" pitchFamily="2" charset="-122"/>
              <a:ea typeface="华文细黑" panose="02010600040101010101" pitchFamily="2" charset="-122"/>
            </a:endParaRPr>
          </a:p>
        </p:txBody>
      </p:sp>
      <p:sp>
        <p:nvSpPr>
          <p:cNvPr id="48133" name="矩形 139273"/>
          <p:cNvSpPr>
            <a:spLocks noChangeArrowheads="1"/>
          </p:cNvSpPr>
          <p:nvPr/>
        </p:nvSpPr>
        <p:spPr bwMode="auto">
          <a:xfrm>
            <a:off x="539750" y="3933825"/>
            <a:ext cx="80645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55600" indent="-355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Tx/>
              <a:buBlip>
                <a:blip r:embed="rId1"/>
              </a:buBlip>
            </a:pPr>
            <a:r>
              <a:rPr lang="zh-CN" altLang="en-US" sz="2400">
                <a:solidFill>
                  <a:srgbClr val="000000"/>
                </a:solidFill>
                <a:latin typeface="华文细黑" panose="02010600040101010101" pitchFamily="2" charset="-122"/>
                <a:ea typeface="华文细黑" panose="02010600040101010101" pitchFamily="2" charset="-122"/>
              </a:rPr>
              <a:t>离散控制系统的特点是：系统中某处或几处的信号是脉冲序列或数字编码的形式。（比如计算机控制系统）</a:t>
            </a:r>
            <a:endParaRPr lang="zh-CN" altLang="en-US" sz="2400">
              <a:solidFill>
                <a:srgbClr val="000000"/>
              </a:solidFill>
              <a:latin typeface="华文细黑" panose="02010600040101010101" pitchFamily="2" charset="-122"/>
              <a:ea typeface="华文细黑" panose="02010600040101010101" pitchFamily="2" charset="-122"/>
            </a:endParaRPr>
          </a:p>
          <a:p>
            <a:pPr eaLnBrk="1" hangingPunct="1">
              <a:lnSpc>
                <a:spcPct val="125000"/>
              </a:lnSpc>
              <a:buFontTx/>
              <a:buBlip>
                <a:blip r:embed="rId1"/>
              </a:buBlip>
            </a:pPr>
            <a:r>
              <a:rPr lang="zh-CN" altLang="en-US" sz="2400">
                <a:solidFill>
                  <a:srgbClr val="000000"/>
                </a:solidFill>
                <a:latin typeface="华文细黑" panose="02010600040101010101" pitchFamily="2" charset="-122"/>
                <a:ea typeface="华文细黑" panose="02010600040101010101" pitchFamily="2" charset="-122"/>
              </a:rPr>
              <a:t>离散控制系统的运动规律可用差分方程描述。</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52231"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6ABC68-BD7A-4297-88AE-31A195D503B8}"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52232"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02D375-D99E-4D1A-A717-0D1A56519C84}"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2" name="矩形 130055"/>
          <p:cNvSpPr/>
          <p:nvPr/>
        </p:nvSpPr>
        <p:spPr>
          <a:xfrm>
            <a:off x="7319645" y="-1"/>
            <a:ext cx="1824038"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按系统信号特征分类</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68" grpId="1"/>
      <p:bldP spid="48133" grpId="0"/>
      <p:bldP spid="4813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矩形 140291"/>
          <p:cNvSpPr/>
          <p:nvPr/>
        </p:nvSpPr>
        <p:spPr>
          <a:xfrm>
            <a:off x="395277" y="214302"/>
            <a:ext cx="8280400" cy="460375"/>
          </a:xfrm>
          <a:prstGeom prst="rect">
            <a:avLst/>
          </a:prstGeom>
          <a:noFill/>
          <a:ln w="9525">
            <a:noFill/>
          </a:ln>
        </p:spPr>
        <p:txBody>
          <a:bodyPr anchor="ctr">
            <a:spAutoFit/>
          </a:bodyPr>
          <a:lstStyle/>
          <a:p>
            <a:pPr eaLnBrk="1" hangingPunct="1">
              <a:buClr>
                <a:srgbClr val="FF0000"/>
              </a:buClr>
              <a:defRPr/>
            </a:pPr>
            <a:r>
              <a:rPr lang="en-US" altLang="zh-CN" sz="24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3</a:t>
            </a:r>
            <a:r>
              <a:rPr lang="zh-CN" altLang="en-US" sz="24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、按系统特性分类</a:t>
            </a:r>
            <a:r>
              <a:rPr lang="zh-CN" altLang="en-US"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 </a:t>
            </a:r>
            <a:endParaRPr lang="zh-CN" altLang="en-US"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endParaRPr>
          </a:p>
        </p:txBody>
      </p:sp>
      <p:sp>
        <p:nvSpPr>
          <p:cNvPr id="37890" name="矩形 140292"/>
          <p:cNvSpPr/>
          <p:nvPr/>
        </p:nvSpPr>
        <p:spPr>
          <a:xfrm>
            <a:off x="396240" y="692150"/>
            <a:ext cx="8135938" cy="457200"/>
          </a:xfrm>
          <a:prstGeom prst="rect">
            <a:avLst/>
          </a:prstGeom>
          <a:noFill/>
          <a:ln w="9525">
            <a:noFill/>
          </a:ln>
        </p:spPr>
        <p:txBody>
          <a:bodyPr anchor="ctr">
            <a:spAutoFit/>
          </a:bodyPr>
          <a:lstStyle/>
          <a:p>
            <a:pPr eaLnBrk="1" hangingPunct="1">
              <a:defRPr/>
            </a:pP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a:t>
            </a: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1</a:t>
            </a: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）线性控制系统</a:t>
            </a:r>
            <a:r>
              <a:rPr lang="zh-CN" altLang="en-US"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 </a:t>
            </a:r>
            <a:endParaRPr lang="zh-CN" altLang="en-US"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p:txBody>
      </p:sp>
      <p:sp>
        <p:nvSpPr>
          <p:cNvPr id="53252" name="矩形 140293"/>
          <p:cNvSpPr>
            <a:spLocks noChangeArrowheads="1"/>
          </p:cNvSpPr>
          <p:nvPr/>
        </p:nvSpPr>
        <p:spPr bwMode="auto">
          <a:xfrm>
            <a:off x="396875" y="1192213"/>
            <a:ext cx="80645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55600" indent="-355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Blip>
                <a:blip r:embed="rId1"/>
              </a:buBlip>
            </a:pPr>
            <a:r>
              <a:rPr lang="zh-CN" altLang="en-US" sz="2400">
                <a:solidFill>
                  <a:srgbClr val="000000"/>
                </a:solidFill>
                <a:latin typeface="Times New Roman" panose="02020603050405020304" pitchFamily="18" charset="0"/>
                <a:ea typeface="华文细黑" panose="02010600040101010101" pitchFamily="2" charset="-122"/>
              </a:rPr>
              <a:t>凡是同时满足</a:t>
            </a:r>
            <a:r>
              <a:rPr lang="zh-CN" altLang="en-US" sz="2400" u="sng">
                <a:solidFill>
                  <a:srgbClr val="0000FF"/>
                </a:solidFill>
                <a:latin typeface="Times New Roman" panose="02020603050405020304" pitchFamily="18" charset="0"/>
                <a:ea typeface="华文细黑" panose="02010600040101010101" pitchFamily="2" charset="-122"/>
              </a:rPr>
              <a:t>叠加性</a:t>
            </a:r>
            <a:r>
              <a:rPr lang="zh-CN" altLang="en-US" sz="2400">
                <a:solidFill>
                  <a:srgbClr val="000000"/>
                </a:solidFill>
                <a:latin typeface="Times New Roman" panose="02020603050405020304" pitchFamily="18" charset="0"/>
                <a:ea typeface="华文细黑" panose="02010600040101010101" pitchFamily="2" charset="-122"/>
              </a:rPr>
              <a:t>与</a:t>
            </a:r>
            <a:r>
              <a:rPr lang="zh-CN" altLang="en-US" sz="2400" u="sng">
                <a:solidFill>
                  <a:srgbClr val="0000FF"/>
                </a:solidFill>
                <a:latin typeface="Times New Roman" panose="02020603050405020304" pitchFamily="18" charset="0"/>
                <a:ea typeface="华文细黑" panose="02010600040101010101" pitchFamily="2" charset="-122"/>
              </a:rPr>
              <a:t>均匀性</a:t>
            </a:r>
            <a:r>
              <a:rPr lang="zh-CN" altLang="en-US" sz="2400">
                <a:solidFill>
                  <a:srgbClr val="000000"/>
                </a:solidFill>
                <a:latin typeface="Times New Roman" panose="02020603050405020304" pitchFamily="18" charset="0"/>
                <a:ea typeface="华文细黑" panose="02010600040101010101" pitchFamily="2" charset="-122"/>
              </a:rPr>
              <a:t>（或</a:t>
            </a:r>
            <a:r>
              <a:rPr lang="zh-CN" altLang="en-US" sz="2400" u="sng">
                <a:solidFill>
                  <a:srgbClr val="0000FF"/>
                </a:solidFill>
                <a:latin typeface="Times New Roman" panose="02020603050405020304" pitchFamily="18" charset="0"/>
                <a:ea typeface="华文细黑" panose="02010600040101010101" pitchFamily="2" charset="-122"/>
              </a:rPr>
              <a:t>齐次性</a:t>
            </a:r>
            <a:r>
              <a:rPr lang="zh-CN" altLang="en-US" sz="2400">
                <a:solidFill>
                  <a:srgbClr val="000000"/>
                </a:solidFill>
                <a:latin typeface="Times New Roman" panose="02020603050405020304" pitchFamily="18" charset="0"/>
                <a:ea typeface="华文细黑" panose="02010600040101010101" pitchFamily="2" charset="-122"/>
              </a:rPr>
              <a:t>）的系统均为线性控制系统。</a:t>
            </a:r>
            <a:endParaRPr lang="zh-CN" altLang="en-US" sz="2400">
              <a:solidFill>
                <a:srgbClr val="000000"/>
              </a:solidFill>
              <a:latin typeface="Times New Roman" panose="02020603050405020304" pitchFamily="18" charset="0"/>
              <a:ea typeface="华文细黑" panose="02010600040101010101" pitchFamily="2" charset="-122"/>
            </a:endParaRPr>
          </a:p>
        </p:txBody>
      </p:sp>
      <p:sp>
        <p:nvSpPr>
          <p:cNvPr id="140295" name="矩形 140294"/>
          <p:cNvSpPr>
            <a:spLocks noChangeArrowheads="1"/>
          </p:cNvSpPr>
          <p:nvPr/>
        </p:nvSpPr>
        <p:spPr bwMode="auto">
          <a:xfrm>
            <a:off x="468313" y="2030413"/>
            <a:ext cx="78390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FF"/>
                </a:solidFill>
                <a:latin typeface="Times New Roman" panose="02020603050405020304" pitchFamily="18" charset="0"/>
                <a:ea typeface="华文细黑" panose="02010600040101010101" pitchFamily="2" charset="-122"/>
              </a:rPr>
              <a:t>叠加性：</a:t>
            </a:r>
            <a:r>
              <a:rPr lang="zh-CN" altLang="en-US" sz="2400">
                <a:solidFill>
                  <a:srgbClr val="000000"/>
                </a:solidFill>
                <a:latin typeface="Times New Roman" panose="02020603050405020304" pitchFamily="18" charset="0"/>
                <a:ea typeface="华文细黑" panose="02010600040101010101" pitchFamily="2" charset="-122"/>
              </a:rPr>
              <a:t>当几个输入信号同时作用于系统时，系统的响应等于每个输入信号单独作用于系统时所产生的响应之和。</a:t>
            </a:r>
            <a:r>
              <a:rPr lang="zh-CN" altLang="en-US">
                <a:latin typeface="Times New Roman" panose="02020603050405020304" pitchFamily="18" charset="0"/>
                <a:ea typeface="华文细黑" panose="02010600040101010101" pitchFamily="2" charset="-122"/>
              </a:rPr>
              <a:t> </a:t>
            </a:r>
            <a:endParaRPr lang="zh-CN" altLang="en-US">
              <a:latin typeface="Times New Roman" panose="02020603050405020304" pitchFamily="18" charset="0"/>
              <a:ea typeface="华文细黑" panose="02010600040101010101" pitchFamily="2" charset="-122"/>
            </a:endParaRPr>
          </a:p>
        </p:txBody>
      </p:sp>
      <p:sp>
        <p:nvSpPr>
          <p:cNvPr id="140296" name="矩形 140295"/>
          <p:cNvSpPr>
            <a:spLocks noChangeArrowheads="1"/>
          </p:cNvSpPr>
          <p:nvPr/>
        </p:nvSpPr>
        <p:spPr bwMode="auto">
          <a:xfrm>
            <a:off x="468313" y="2852738"/>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FF"/>
                </a:solidFill>
                <a:latin typeface="Times New Roman" panose="02020603050405020304" pitchFamily="18" charset="0"/>
                <a:ea typeface="华文细黑" panose="02010600040101010101" pitchFamily="2" charset="-122"/>
              </a:rPr>
              <a:t>均匀性：</a:t>
            </a:r>
            <a:r>
              <a:rPr lang="zh-CN" altLang="en-US" sz="2400">
                <a:solidFill>
                  <a:srgbClr val="000000"/>
                </a:solidFill>
                <a:latin typeface="Times New Roman" panose="02020603050405020304" pitchFamily="18" charset="0"/>
                <a:ea typeface="华文细黑" panose="02010600040101010101" pitchFamily="2" charset="-122"/>
              </a:rPr>
              <a:t>当输入信号按倍数变化时，系统响应也按同一倍数变化。</a:t>
            </a:r>
            <a:r>
              <a:rPr lang="zh-CN" altLang="en-US">
                <a:latin typeface="Times New Roman" panose="02020603050405020304" pitchFamily="18" charset="0"/>
                <a:ea typeface="华文细黑" panose="02010600040101010101" pitchFamily="2" charset="-122"/>
              </a:rPr>
              <a:t> </a:t>
            </a:r>
            <a:endParaRPr lang="zh-CN" altLang="en-US">
              <a:latin typeface="Times New Roman" panose="02020603050405020304" pitchFamily="18" charset="0"/>
              <a:ea typeface="华文细黑" panose="02010600040101010101" pitchFamily="2" charset="-122"/>
            </a:endParaRPr>
          </a:p>
        </p:txBody>
      </p:sp>
      <p:sp>
        <p:nvSpPr>
          <p:cNvPr id="53255" name="矩形 140298"/>
          <p:cNvSpPr>
            <a:spLocks noChangeArrowheads="1"/>
          </p:cNvSpPr>
          <p:nvPr/>
        </p:nvSpPr>
        <p:spPr bwMode="auto">
          <a:xfrm>
            <a:off x="-71438" y="3009900"/>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0301" name="组合 140300"/>
          <p:cNvGrpSpPr/>
          <p:nvPr/>
        </p:nvGrpSpPr>
        <p:grpSpPr bwMode="auto">
          <a:xfrm>
            <a:off x="539750" y="3698875"/>
            <a:ext cx="7921625" cy="2397125"/>
            <a:chOff x="385" y="2330"/>
            <a:chExt cx="4990" cy="1510"/>
          </a:xfrm>
        </p:grpSpPr>
        <p:sp>
          <p:nvSpPr>
            <p:cNvPr id="53260" name="矩形 140296"/>
            <p:cNvSpPr>
              <a:spLocks noChangeArrowheads="1"/>
            </p:cNvSpPr>
            <p:nvPr/>
          </p:nvSpPr>
          <p:spPr bwMode="auto">
            <a:xfrm>
              <a:off x="385" y="2330"/>
              <a:ext cx="489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00"/>
                  </a:solidFill>
                  <a:latin typeface="Times New Roman" panose="02020603050405020304" pitchFamily="18" charset="0"/>
                  <a:ea typeface="华文细黑" panose="02010600040101010101" pitchFamily="2" charset="-122"/>
                </a:rPr>
                <a:t>线性控制系统可用线性函数来描述其特性，对于线性单变量连续系统，可用下列线性微分方程描述：</a:t>
              </a:r>
              <a:endParaRPr lang="zh-CN" altLang="en-US" sz="2400">
                <a:solidFill>
                  <a:srgbClr val="000000"/>
                </a:solidFill>
                <a:latin typeface="Times New Roman" panose="02020603050405020304" pitchFamily="18" charset="0"/>
                <a:ea typeface="华文细黑" panose="02010600040101010101" pitchFamily="2" charset="-122"/>
              </a:endParaRPr>
            </a:p>
          </p:txBody>
        </p:sp>
        <p:graphicFrame>
          <p:nvGraphicFramePr>
            <p:cNvPr id="53261" name="对象 140297"/>
            <p:cNvGraphicFramePr/>
            <p:nvPr/>
          </p:nvGraphicFramePr>
          <p:xfrm>
            <a:off x="431" y="2795"/>
            <a:ext cx="3583" cy="1045"/>
          </p:xfrm>
          <a:graphic>
            <a:graphicData uri="http://schemas.openxmlformats.org/presentationml/2006/ole">
              <mc:AlternateContent xmlns:mc="http://schemas.openxmlformats.org/markup-compatibility/2006">
                <mc:Choice xmlns:v="urn:schemas-microsoft-com:vml" Requires="v">
                  <p:oleObj spid="_x0000_s2" name="" r:id="rId2" imgW="2870200" imgH="838200" progId="Equation.3">
                    <p:embed/>
                  </p:oleObj>
                </mc:Choice>
                <mc:Fallback>
                  <p:oleObj name="" r:id="rId2" imgW="2870200" imgH="838200" progId="Equation.3">
                    <p:embed/>
                    <p:pic>
                      <p:nvPicPr>
                        <p:cNvPr id="0" name="对象 14029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 y="2795"/>
                          <a:ext cx="3583"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62" name="矩形 140299"/>
            <p:cNvSpPr>
              <a:spLocks noChangeArrowheads="1"/>
            </p:cNvSpPr>
            <p:nvPr/>
          </p:nvSpPr>
          <p:spPr bwMode="auto">
            <a:xfrm>
              <a:off x="4241" y="2972"/>
              <a:ext cx="1134"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00"/>
                  </a:solidFill>
                  <a:latin typeface="Times New Roman" panose="02020603050405020304" pitchFamily="18" charset="0"/>
                  <a:ea typeface="华文细黑" panose="02010600040101010101" pitchFamily="2" charset="-122"/>
                </a:rPr>
                <a:t>其中，</a:t>
              </a:r>
              <a:r>
                <a:rPr lang="en-US" altLang="zh-CN" sz="2400" i="1">
                  <a:solidFill>
                    <a:srgbClr val="000000"/>
                  </a:solidFill>
                  <a:latin typeface="Times New Roman" panose="02020603050405020304" pitchFamily="18" charset="0"/>
                  <a:ea typeface="华文细黑" panose="02010600040101010101" pitchFamily="2" charset="-122"/>
                </a:rPr>
                <a:t>a</a:t>
              </a:r>
              <a:r>
                <a:rPr lang="en-US" altLang="zh-CN" sz="2400" i="1" baseline="-25000">
                  <a:solidFill>
                    <a:srgbClr val="000000"/>
                  </a:solidFill>
                  <a:latin typeface="Times New Roman" panose="02020603050405020304" pitchFamily="18" charset="0"/>
                  <a:ea typeface="华文细黑" panose="02010600040101010101" pitchFamily="2" charset="-122"/>
                </a:rPr>
                <a:t>i</a:t>
              </a:r>
              <a:r>
                <a:rPr lang="zh-CN" altLang="en-US" sz="2400">
                  <a:solidFill>
                    <a:srgbClr val="000000"/>
                  </a:solidFill>
                  <a:latin typeface="Times New Roman" panose="02020603050405020304" pitchFamily="18" charset="0"/>
                  <a:ea typeface="华文细黑" panose="02010600040101010101" pitchFamily="2" charset="-122"/>
                </a:rPr>
                <a:t>和</a:t>
              </a:r>
              <a:r>
                <a:rPr lang="en-US" altLang="zh-CN" sz="2400" i="1">
                  <a:solidFill>
                    <a:srgbClr val="000000"/>
                  </a:solidFill>
                  <a:latin typeface="Times New Roman" panose="02020603050405020304" pitchFamily="18" charset="0"/>
                  <a:ea typeface="华文细黑" panose="02010600040101010101" pitchFamily="2" charset="-122"/>
                </a:rPr>
                <a:t>b</a:t>
              </a:r>
              <a:r>
                <a:rPr lang="en-US" altLang="zh-CN" sz="2400" i="1" baseline="-25000">
                  <a:solidFill>
                    <a:srgbClr val="000000"/>
                  </a:solidFill>
                  <a:latin typeface="Times New Roman" panose="02020603050405020304" pitchFamily="18" charset="0"/>
                  <a:ea typeface="华文细黑" panose="02010600040101010101" pitchFamily="2" charset="-122"/>
                </a:rPr>
                <a:t>j</a:t>
              </a:r>
              <a:r>
                <a:rPr lang="zh-CN" altLang="en-US" sz="2400">
                  <a:solidFill>
                    <a:srgbClr val="000000"/>
                  </a:solidFill>
                  <a:latin typeface="Times New Roman" panose="02020603050405020304" pitchFamily="18" charset="0"/>
                  <a:ea typeface="华文细黑" panose="02010600040101010101" pitchFamily="2" charset="-122"/>
                </a:rPr>
                <a:t>为常数或时间的函数</a:t>
              </a:r>
              <a:endParaRPr lang="zh-CN" altLang="en-US">
                <a:latin typeface="Times New Roman" panose="02020603050405020304" pitchFamily="18" charset="0"/>
                <a:ea typeface="华文细黑" panose="02010600040101010101" pitchFamily="2" charset="-122"/>
              </a:endParaRPr>
            </a:p>
          </p:txBody>
        </p:sp>
      </p:grpSp>
      <p:sp>
        <p:nvSpPr>
          <p:cNvPr id="53257"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48E612-0464-46F2-ADDF-5C01775E321D}"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5325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CA4782C-A028-42F7-A742-1A3F95C35C08}"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50189" name="矩形 130055"/>
          <p:cNvSpPr/>
          <p:nvPr/>
        </p:nvSpPr>
        <p:spPr>
          <a:xfrm>
            <a:off x="7610157" y="-1"/>
            <a:ext cx="1533525"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按系统模型分类</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2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5" grpId="0"/>
      <p:bldP spid="14029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矩形 141315"/>
          <p:cNvSpPr/>
          <p:nvPr/>
        </p:nvSpPr>
        <p:spPr>
          <a:xfrm>
            <a:off x="468302" y="333375"/>
            <a:ext cx="8135948" cy="509755"/>
          </a:xfrm>
          <a:prstGeom prst="rect">
            <a:avLst/>
          </a:prstGeom>
          <a:noFill/>
          <a:ln w="9525">
            <a:noFill/>
          </a:ln>
        </p:spPr>
        <p:txBody>
          <a:bodyPr>
            <a:spAutoFit/>
          </a:bodyPr>
          <a:lstStyle/>
          <a:p>
            <a:pPr eaLnBrk="1" hangingPunct="1">
              <a:lnSpc>
                <a:spcPct val="125000"/>
              </a:lnSpc>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2</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）非线性控制系统 </a:t>
            </a:r>
            <a:endPar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p:txBody>
      </p:sp>
      <p:sp>
        <p:nvSpPr>
          <p:cNvPr id="54275" name="矩形 141316"/>
          <p:cNvSpPr>
            <a:spLocks noChangeArrowheads="1"/>
          </p:cNvSpPr>
          <p:nvPr/>
        </p:nvSpPr>
        <p:spPr bwMode="auto">
          <a:xfrm>
            <a:off x="468313" y="755650"/>
            <a:ext cx="8135937"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Blip>
                <a:blip r:embed="rId1"/>
              </a:buBlip>
            </a:pPr>
            <a:r>
              <a:rPr lang="zh-CN" altLang="en-US" sz="2400">
                <a:solidFill>
                  <a:srgbClr val="000000"/>
                </a:solidFill>
                <a:latin typeface="华文细黑" panose="02010600040101010101" pitchFamily="2" charset="-122"/>
                <a:ea typeface="华文细黑" panose="02010600040101010101" pitchFamily="2" charset="-122"/>
              </a:rPr>
              <a:t>  凡是不同时满足叠加性和均匀性的系统均为非线性系统。   </a:t>
            </a:r>
            <a:endParaRPr lang="en-US" altLang="zh-CN" sz="2400">
              <a:solidFill>
                <a:srgbClr val="000000"/>
              </a:solidFill>
              <a:latin typeface="华文细黑" panose="02010600040101010101" pitchFamily="2" charset="-122"/>
              <a:ea typeface="华文细黑" panose="02010600040101010101" pitchFamily="2" charset="-122"/>
            </a:endParaRPr>
          </a:p>
          <a:p>
            <a:pPr eaLnBrk="1" hangingPunct="1">
              <a:lnSpc>
                <a:spcPct val="150000"/>
              </a:lnSpc>
            </a:pPr>
            <a:r>
              <a:rPr lang="en-US" altLang="zh-CN" sz="2400">
                <a:solidFill>
                  <a:srgbClr val="000000"/>
                </a:solidFill>
                <a:latin typeface="华文细黑" panose="02010600040101010101" pitchFamily="2" charset="-122"/>
                <a:ea typeface="华文细黑" panose="02010600040101010101" pitchFamily="2" charset="-122"/>
              </a:rPr>
              <a:t>        </a:t>
            </a:r>
            <a:r>
              <a:rPr lang="zh-CN" altLang="en-US" sz="2400">
                <a:solidFill>
                  <a:srgbClr val="000000"/>
                </a:solidFill>
                <a:latin typeface="华文细黑" panose="02010600040101010101" pitchFamily="2" charset="-122"/>
                <a:ea typeface="华文细黑" panose="02010600040101010101" pitchFamily="2" charset="-122"/>
              </a:rPr>
              <a:t>典型的非线性特性有：饱和特性、死区特性、间隙特性、继电特性、磁滞特性等。</a:t>
            </a:r>
            <a:endParaRPr lang="en-US" altLang="zh-CN" sz="2400">
              <a:solidFill>
                <a:srgbClr val="000000"/>
              </a:solidFill>
              <a:latin typeface="华文细黑" panose="02010600040101010101" pitchFamily="2" charset="-122"/>
              <a:ea typeface="华文细黑" panose="02010600040101010101" pitchFamily="2" charset="-122"/>
            </a:endParaRPr>
          </a:p>
          <a:p>
            <a:pPr eaLnBrk="1" hangingPunct="1">
              <a:lnSpc>
                <a:spcPct val="150000"/>
              </a:lnSpc>
            </a:pPr>
            <a:r>
              <a:rPr lang="en-US" altLang="zh-CN" sz="2400">
                <a:solidFill>
                  <a:srgbClr val="000000"/>
                </a:solidFill>
                <a:latin typeface="华文细黑" panose="02010600040101010101" pitchFamily="2" charset="-122"/>
                <a:ea typeface="华文细黑" panose="02010600040101010101" pitchFamily="2" charset="-122"/>
              </a:rPr>
              <a:t>        </a:t>
            </a:r>
            <a:r>
              <a:rPr lang="zh-CN" altLang="en-US" sz="2400">
                <a:solidFill>
                  <a:srgbClr val="000000"/>
                </a:solidFill>
                <a:latin typeface="华文细黑" panose="02010600040101010101" pitchFamily="2" charset="-122"/>
                <a:ea typeface="华文细黑" panose="02010600040101010101" pitchFamily="2" charset="-122"/>
              </a:rPr>
              <a:t>非线性系统的例子：</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141318" name="矩形 141317"/>
          <p:cNvSpPr/>
          <p:nvPr/>
        </p:nvSpPr>
        <p:spPr>
          <a:xfrm>
            <a:off x="468302" y="3858345"/>
            <a:ext cx="7993072" cy="2306959"/>
          </a:xfrm>
          <a:prstGeom prst="rect">
            <a:avLst/>
          </a:prstGeom>
          <a:noFill/>
          <a:ln w="9525">
            <a:noFill/>
          </a:ln>
        </p:spPr>
        <p:txBody>
          <a:bodyPr anchor="ctr">
            <a:spAutoFit/>
          </a:bodyPr>
          <a:lstStyle/>
          <a:p>
            <a:pPr eaLnBrk="1" hangingPunct="1">
              <a:lnSpc>
                <a:spcPct val="150000"/>
              </a:lnSpc>
              <a:defRPr/>
            </a:pPr>
            <a:r>
              <a:rPr lang="zh-CN" altLang="en-US" sz="2400" noProof="1">
                <a:solidFill>
                  <a:srgbClr val="000000"/>
                </a:solidFill>
                <a:latin typeface="华文细黑" panose="02010600040101010101" pitchFamily="2" charset="-122"/>
                <a:ea typeface="华文细黑" panose="02010600040101010101" pitchFamily="2" charset="-122"/>
              </a:rPr>
              <a:t>        事实上，自然界中任何物理系统的特性都是非线性的。但是，为了研究问题方便，在</a:t>
            </a:r>
            <a:r>
              <a:rPr lang="zh-CN" altLang="en-US" sz="2400" u="sng"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一定的条件</a:t>
            </a:r>
            <a:r>
              <a:rPr lang="zh-CN" altLang="en-US" sz="2400" noProof="1">
                <a:solidFill>
                  <a:srgbClr val="000000"/>
                </a:solidFill>
                <a:latin typeface="华文细黑" panose="02010600040101010101" pitchFamily="2" charset="-122"/>
                <a:ea typeface="华文细黑" panose="02010600040101010101" pitchFamily="2" charset="-122"/>
              </a:rPr>
              <a:t>下，</a:t>
            </a:r>
            <a:r>
              <a:rPr lang="zh-CN" altLang="en-US" sz="2400" u="sng"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一定的范围</a:t>
            </a:r>
            <a:r>
              <a:rPr lang="zh-CN" altLang="en-US" sz="2400" noProof="1">
                <a:solidFill>
                  <a:srgbClr val="000000"/>
                </a:solidFill>
                <a:latin typeface="华文细黑" panose="02010600040101010101" pitchFamily="2" charset="-122"/>
                <a:ea typeface="华文细黑" panose="02010600040101010101" pitchFamily="2" charset="-122"/>
              </a:rPr>
              <a:t>内，可将许多非线性系统在其工作点附近近似为线性系统，从而用线性系统理论对其进行研究。</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54277"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47D839-B5FA-42EF-8152-304C7B320AC1}"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5427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5638B89-EDA7-44D8-8686-DD30881B9D2A}"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2" name="矩形 130055"/>
          <p:cNvSpPr/>
          <p:nvPr/>
        </p:nvSpPr>
        <p:spPr>
          <a:xfrm>
            <a:off x="7610157" y="-1"/>
            <a:ext cx="1533525"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按系统模型分类</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graphicFrame>
        <p:nvGraphicFramePr>
          <p:cNvPr id="54280" name="对象 52229"/>
          <p:cNvGraphicFramePr/>
          <p:nvPr/>
        </p:nvGraphicFramePr>
        <p:xfrm>
          <a:off x="1236663" y="3081338"/>
          <a:ext cx="6575425" cy="852487"/>
        </p:xfrm>
        <a:graphic>
          <a:graphicData uri="http://schemas.openxmlformats.org/presentationml/2006/ole">
            <mc:AlternateContent xmlns:mc="http://schemas.openxmlformats.org/markup-compatibility/2006">
              <mc:Choice xmlns:v="urn:schemas-microsoft-com:vml" Requires="v">
                <p:oleObj spid="_x0000_s3" name="Equation" r:id="rId2" imgW="3238500" imgH="419100" progId="Equation.DSMT4">
                  <p:embed/>
                </p:oleObj>
              </mc:Choice>
              <mc:Fallback>
                <p:oleObj name="Equation" r:id="rId2" imgW="3238500" imgH="419100" progId="Equation.DSMT4">
                  <p:embed/>
                  <p:pic>
                    <p:nvPicPr>
                      <p:cNvPr id="0" name="对象 52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663" y="3081338"/>
                        <a:ext cx="657542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41318"/>
                                        </p:tgtEl>
                                        <p:attrNameLst>
                                          <p:attrName>style.visibility</p:attrName>
                                        </p:attrNameLst>
                                      </p:cBhvr>
                                      <p:to>
                                        <p:strVal val="visible"/>
                                      </p:to>
                                    </p:set>
                                    <p:anim to="" calcmode="lin" valueType="num">
                                      <p:cBhvr>
                                        <p:cTn id="7" dur="1" fill="hold"/>
                                        <p:tgtEl>
                                          <p:spTgt spid="14131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142340"/>
          <p:cNvSpPr/>
          <p:nvPr/>
        </p:nvSpPr>
        <p:spPr>
          <a:xfrm>
            <a:off x="396240" y="691187"/>
            <a:ext cx="3239656" cy="461665"/>
          </a:xfrm>
          <a:prstGeom prst="rect">
            <a:avLst/>
          </a:prstGeom>
          <a:noFill/>
          <a:ln w="9525">
            <a:noFill/>
          </a:ln>
        </p:spPr>
        <p:txBody>
          <a:bodyPr anchor="ctr">
            <a:spAutoFit/>
          </a:bodyPr>
          <a:lstStyle/>
          <a:p>
            <a:pPr eaLnBrk="1" hangingPunct="1">
              <a:defRPr/>
            </a:pP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a:t>
            </a: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1</a:t>
            </a: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）定常系统</a:t>
            </a:r>
            <a:r>
              <a:rPr lang="zh-CN" altLang="en-US" sz="2400" noProof="1">
                <a:solidFill>
                  <a:srgbClr val="0000FF"/>
                </a:solidFill>
                <a:latin typeface="Times New Roman" panose="02020603050405020304" pitchFamily="18" charset="0"/>
                <a:ea typeface="华文细黑" panose="02010600040101010101" pitchFamily="2" charset="-122"/>
              </a:rPr>
              <a:t> </a:t>
            </a:r>
            <a:endParaRPr lang="zh-CN" altLang="en-US" sz="2400" noProof="1">
              <a:solidFill>
                <a:srgbClr val="0000FF"/>
              </a:solidFill>
              <a:latin typeface="Times New Roman" panose="02020603050405020304" pitchFamily="18" charset="0"/>
              <a:ea typeface="华文细黑" panose="02010600040101010101" pitchFamily="2" charset="-122"/>
            </a:endParaRPr>
          </a:p>
        </p:txBody>
      </p:sp>
      <p:sp>
        <p:nvSpPr>
          <p:cNvPr id="55299" name="矩形 142341"/>
          <p:cNvSpPr>
            <a:spLocks noChangeArrowheads="1"/>
          </p:cNvSpPr>
          <p:nvPr/>
        </p:nvSpPr>
        <p:spPr bwMode="auto">
          <a:xfrm>
            <a:off x="395288" y="1096963"/>
            <a:ext cx="82804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55600" indent="-355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Tx/>
              <a:buBlip>
                <a:blip r:embed="rId1"/>
              </a:buBlip>
            </a:pPr>
            <a:r>
              <a:rPr lang="zh-CN" altLang="en-US" sz="2400">
                <a:solidFill>
                  <a:srgbClr val="000000"/>
                </a:solidFill>
                <a:latin typeface="Times New Roman" panose="02020603050405020304" pitchFamily="18" charset="0"/>
                <a:ea typeface="华文细黑" panose="02010600040101010101" pitchFamily="2" charset="-122"/>
              </a:rPr>
              <a:t>如果描述线性系统运动的微分或差分方程的系数均为常数，则称这类系统为线性定常系统，又称为线性时不变系统。</a:t>
            </a:r>
            <a:endParaRPr lang="zh-CN" altLang="en-US" sz="2400">
              <a:solidFill>
                <a:srgbClr val="000000"/>
              </a:solidFill>
              <a:latin typeface="Times New Roman" panose="02020603050405020304" pitchFamily="18" charset="0"/>
              <a:ea typeface="华文细黑" panose="02010600040101010101" pitchFamily="2" charset="-122"/>
            </a:endParaRPr>
          </a:p>
          <a:p>
            <a:pPr eaLnBrk="1" hangingPunct="1">
              <a:lnSpc>
                <a:spcPct val="125000"/>
              </a:lnSpc>
              <a:buFontTx/>
              <a:buBlip>
                <a:blip r:embed="rId1"/>
              </a:buBlip>
            </a:pPr>
            <a:r>
              <a:rPr lang="zh-CN" altLang="en-US" sz="2400">
                <a:solidFill>
                  <a:srgbClr val="000000"/>
                </a:solidFill>
                <a:latin typeface="Times New Roman" panose="02020603050405020304" pitchFamily="18" charset="0"/>
                <a:ea typeface="华文细黑" panose="02010600040101010101" pitchFamily="2" charset="-122"/>
              </a:rPr>
              <a:t>该类系统的特点是：系统的响应特性只取决于输入信号的形状和系统的特性，而与输入信号施加的时刻无关。 </a:t>
            </a:r>
            <a:endParaRPr lang="zh-CN" altLang="en-US" sz="2400">
              <a:solidFill>
                <a:srgbClr val="000000"/>
              </a:solidFill>
              <a:latin typeface="Times New Roman" panose="02020603050405020304" pitchFamily="18" charset="0"/>
              <a:ea typeface="华文细黑" panose="02010600040101010101" pitchFamily="2" charset="-122"/>
            </a:endParaRPr>
          </a:p>
        </p:txBody>
      </p:sp>
      <p:grpSp>
        <p:nvGrpSpPr>
          <p:cNvPr id="142350" name="组合 142349"/>
          <p:cNvGrpSpPr/>
          <p:nvPr/>
        </p:nvGrpSpPr>
        <p:grpSpPr bwMode="auto">
          <a:xfrm>
            <a:off x="1692275" y="2924175"/>
            <a:ext cx="5759450" cy="1771650"/>
            <a:chOff x="1066" y="1661"/>
            <a:chExt cx="3628" cy="1116"/>
          </a:xfrm>
        </p:grpSpPr>
        <p:graphicFrame>
          <p:nvGraphicFramePr>
            <p:cNvPr id="55308" name="对象 142343"/>
            <p:cNvGraphicFramePr/>
            <p:nvPr/>
          </p:nvGraphicFramePr>
          <p:xfrm>
            <a:off x="1066" y="1661"/>
            <a:ext cx="1678" cy="1106"/>
          </p:xfrm>
          <a:graphic>
            <a:graphicData uri="http://schemas.openxmlformats.org/presentationml/2006/ole">
              <mc:AlternateContent xmlns:mc="http://schemas.openxmlformats.org/markup-compatibility/2006">
                <mc:Choice xmlns:v="urn:schemas-microsoft-com:vml" Requires="v">
                  <p:oleObj spid="_x0000_s2" name="" r:id="rId2" imgW="2449830" imgH="1625600" progId="Visio.Drawing.11">
                    <p:embed/>
                  </p:oleObj>
                </mc:Choice>
                <mc:Fallback>
                  <p:oleObj name="" r:id="rId2" imgW="2449830" imgH="1625600" progId="Visio.Drawing.11">
                    <p:embed/>
                    <p:pic>
                      <p:nvPicPr>
                        <p:cNvPr id="0" name="对象 14234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 y="1661"/>
                          <a:ext cx="1678" cy="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9" name="对象 142342"/>
            <p:cNvGraphicFramePr/>
            <p:nvPr/>
          </p:nvGraphicFramePr>
          <p:xfrm>
            <a:off x="3016" y="1741"/>
            <a:ext cx="1678" cy="1036"/>
          </p:xfrm>
          <a:graphic>
            <a:graphicData uri="http://schemas.openxmlformats.org/presentationml/2006/ole">
              <mc:AlternateContent xmlns:mc="http://schemas.openxmlformats.org/markup-compatibility/2006">
                <mc:Choice xmlns:v="urn:schemas-microsoft-com:vml" Requires="v">
                  <p:oleObj spid="_x0000_s3" name="" r:id="rId4" imgW="2449830" imgH="1524000" progId="Visio.Drawing.11">
                    <p:embed/>
                  </p:oleObj>
                </mc:Choice>
                <mc:Fallback>
                  <p:oleObj name="" r:id="rId4" imgW="2449830" imgH="1524000" progId="Visio.Drawing.11">
                    <p:embed/>
                    <p:pic>
                      <p:nvPicPr>
                        <p:cNvPr id="0" name="对象 1423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 y="1741"/>
                          <a:ext cx="1678" cy="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42351" name="组合 142350"/>
          <p:cNvGrpSpPr/>
          <p:nvPr/>
        </p:nvGrpSpPr>
        <p:grpSpPr bwMode="auto">
          <a:xfrm>
            <a:off x="1263650" y="4725988"/>
            <a:ext cx="6623050" cy="1322387"/>
            <a:chOff x="1112" y="3067"/>
            <a:chExt cx="4172" cy="833"/>
          </a:xfrm>
        </p:grpSpPr>
        <p:sp>
          <p:nvSpPr>
            <p:cNvPr id="55306" name="矩形 142346"/>
            <p:cNvSpPr>
              <a:spLocks noChangeArrowheads="1"/>
            </p:cNvSpPr>
            <p:nvPr/>
          </p:nvSpPr>
          <p:spPr bwMode="auto">
            <a:xfrm>
              <a:off x="4241" y="3226"/>
              <a:ext cx="1043"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00"/>
                  </a:solidFill>
                  <a:latin typeface="Times New Roman" panose="02020603050405020304" pitchFamily="18" charset="0"/>
                  <a:ea typeface="华文细黑" panose="02010600040101010101" pitchFamily="2" charset="-122"/>
                </a:rPr>
                <a:t>其中，</a:t>
              </a:r>
              <a:r>
                <a:rPr lang="en-US" altLang="zh-CN" sz="2400" i="1">
                  <a:solidFill>
                    <a:srgbClr val="000000"/>
                  </a:solidFill>
                  <a:latin typeface="Times New Roman" panose="02020603050405020304" pitchFamily="18" charset="0"/>
                  <a:ea typeface="华文细黑" panose="02010600040101010101" pitchFamily="2" charset="-122"/>
                </a:rPr>
                <a:t>a</a:t>
              </a:r>
              <a:r>
                <a:rPr lang="en-US" altLang="zh-CN" sz="2400" i="1" baseline="-25000">
                  <a:solidFill>
                    <a:srgbClr val="000000"/>
                  </a:solidFill>
                  <a:latin typeface="Times New Roman" panose="02020603050405020304" pitchFamily="18" charset="0"/>
                  <a:ea typeface="华文细黑" panose="02010600040101010101" pitchFamily="2" charset="-122"/>
                </a:rPr>
                <a:t>i</a:t>
              </a:r>
              <a:r>
                <a:rPr lang="zh-CN" altLang="en-US" sz="2400">
                  <a:solidFill>
                    <a:srgbClr val="000000"/>
                  </a:solidFill>
                  <a:latin typeface="Times New Roman" panose="02020603050405020304" pitchFamily="18" charset="0"/>
                  <a:ea typeface="华文细黑" panose="02010600040101010101" pitchFamily="2" charset="-122"/>
                </a:rPr>
                <a:t>和</a:t>
              </a:r>
              <a:r>
                <a:rPr lang="en-US" altLang="zh-CN" sz="2400" i="1">
                  <a:solidFill>
                    <a:srgbClr val="000000"/>
                  </a:solidFill>
                  <a:latin typeface="Times New Roman" panose="02020603050405020304" pitchFamily="18" charset="0"/>
                  <a:ea typeface="华文细黑" panose="02010600040101010101" pitchFamily="2" charset="-122"/>
                </a:rPr>
                <a:t>b</a:t>
              </a:r>
              <a:r>
                <a:rPr lang="en-US" altLang="zh-CN" sz="2400" i="1" baseline="-25000">
                  <a:solidFill>
                    <a:srgbClr val="000000"/>
                  </a:solidFill>
                  <a:latin typeface="Times New Roman" panose="02020603050405020304" pitchFamily="18" charset="0"/>
                  <a:ea typeface="华文细黑" panose="02010600040101010101" pitchFamily="2" charset="-122"/>
                </a:rPr>
                <a:t>j</a:t>
              </a:r>
              <a:r>
                <a:rPr lang="zh-CN" altLang="en-US" sz="2400">
                  <a:solidFill>
                    <a:srgbClr val="000000"/>
                  </a:solidFill>
                  <a:latin typeface="Times New Roman" panose="02020603050405020304" pitchFamily="18" charset="0"/>
                  <a:ea typeface="华文细黑" panose="02010600040101010101" pitchFamily="2" charset="-122"/>
                </a:rPr>
                <a:t>为常数</a:t>
              </a:r>
              <a:r>
                <a:rPr lang="zh-CN" altLang="en-US">
                  <a:latin typeface="Times New Roman" panose="02020603050405020304" pitchFamily="18" charset="0"/>
                  <a:ea typeface="华文细黑" panose="02010600040101010101" pitchFamily="2" charset="-122"/>
                </a:rPr>
                <a:t>。</a:t>
              </a:r>
              <a:endParaRPr lang="zh-CN" altLang="en-US">
                <a:latin typeface="Times New Roman" panose="02020603050405020304" pitchFamily="18" charset="0"/>
                <a:ea typeface="华文细黑" panose="02010600040101010101" pitchFamily="2" charset="-122"/>
              </a:endParaRPr>
            </a:p>
          </p:txBody>
        </p:sp>
        <p:graphicFrame>
          <p:nvGraphicFramePr>
            <p:cNvPr id="55307" name="对象 142348"/>
            <p:cNvGraphicFramePr/>
            <p:nvPr/>
          </p:nvGraphicFramePr>
          <p:xfrm>
            <a:off x="1112" y="3067"/>
            <a:ext cx="2857" cy="833"/>
          </p:xfrm>
          <a:graphic>
            <a:graphicData uri="http://schemas.openxmlformats.org/presentationml/2006/ole">
              <mc:AlternateContent xmlns:mc="http://schemas.openxmlformats.org/markup-compatibility/2006">
                <mc:Choice xmlns:v="urn:schemas-microsoft-com:vml" Requires="v">
                  <p:oleObj spid="_x0000_s4" name="" r:id="rId6" imgW="2870200" imgH="838200" progId="Equation.3">
                    <p:embed/>
                  </p:oleObj>
                </mc:Choice>
                <mc:Fallback>
                  <p:oleObj name="" r:id="rId6" imgW="2870200" imgH="838200" progId="Equation.3">
                    <p:embed/>
                    <p:pic>
                      <p:nvPicPr>
                        <p:cNvPr id="0" name="对象 14234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 y="3067"/>
                          <a:ext cx="2857"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55302"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8236F5-56B5-4FC4-ADDC-F7BF63A58BED}"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5530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FC86955-CF0E-4493-B68B-BD5C695B99D6}"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52238" name="矩形 130055"/>
          <p:cNvSpPr/>
          <p:nvPr/>
        </p:nvSpPr>
        <p:spPr>
          <a:xfrm>
            <a:off x="7610157" y="-1"/>
            <a:ext cx="1533525"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按系统模型分类</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37889" name="矩形 140291"/>
          <p:cNvSpPr/>
          <p:nvPr/>
        </p:nvSpPr>
        <p:spPr>
          <a:xfrm>
            <a:off x="395605" y="276860"/>
            <a:ext cx="3370580" cy="460375"/>
          </a:xfrm>
          <a:prstGeom prst="rect">
            <a:avLst/>
          </a:prstGeom>
          <a:noFill/>
          <a:ln w="9525">
            <a:noFill/>
          </a:ln>
        </p:spPr>
        <p:txBody>
          <a:bodyPr anchor="ctr">
            <a:spAutoFit/>
          </a:bodyPr>
          <a:lstStyle/>
          <a:p>
            <a:pPr eaLnBrk="1" hangingPunct="1">
              <a:buClr>
                <a:srgbClr val="FF0000"/>
              </a:buClr>
              <a:defRPr/>
            </a:pPr>
            <a:r>
              <a:rPr lang="en-US" altLang="zh-CN" sz="24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4</a:t>
            </a:r>
            <a:r>
              <a:rPr lang="zh-CN" altLang="en-US" sz="24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、按系统参数分类</a:t>
            </a:r>
            <a:r>
              <a:rPr lang="zh-CN" altLang="en-US"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 </a:t>
            </a:r>
            <a:endParaRPr lang="zh-CN" altLang="en-US"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350"/>
                                        </p:tgtEl>
                                        <p:attrNameLst>
                                          <p:attrName>style.visibility</p:attrName>
                                        </p:attrNameLst>
                                      </p:cBhvr>
                                      <p:to>
                                        <p:strVal val="visible"/>
                                      </p:to>
                                    </p:set>
                                    <p:anim calcmode="lin" valueType="num">
                                      <p:cBhvr additive="base">
                                        <p:cTn id="7" dur="500" fill="hold"/>
                                        <p:tgtEl>
                                          <p:spTgt spid="142350"/>
                                        </p:tgtEl>
                                        <p:attrNameLst>
                                          <p:attrName>ppt_x</p:attrName>
                                        </p:attrNameLst>
                                      </p:cBhvr>
                                      <p:tavLst>
                                        <p:tav tm="0">
                                          <p:val>
                                            <p:strVal val="0-#ppt_w/2"/>
                                          </p:val>
                                        </p:tav>
                                        <p:tav tm="100000">
                                          <p:val>
                                            <p:strVal val="#ppt_x"/>
                                          </p:val>
                                        </p:tav>
                                      </p:tavLst>
                                    </p:anim>
                                    <p:anim calcmode="lin" valueType="num">
                                      <p:cBhvr additive="base">
                                        <p:cTn id="8" dur="500" fill="hold"/>
                                        <p:tgtEl>
                                          <p:spTgt spid="1423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2351"/>
                                        </p:tgtEl>
                                        <p:attrNameLst>
                                          <p:attrName>style.visibility</p:attrName>
                                        </p:attrNameLst>
                                      </p:cBhvr>
                                      <p:to>
                                        <p:strVal val="visible"/>
                                      </p:to>
                                    </p:set>
                                    <p:anim calcmode="lin" valueType="num">
                                      <p:cBhvr additive="base">
                                        <p:cTn id="13" dur="500" fill="hold"/>
                                        <p:tgtEl>
                                          <p:spTgt spid="142351"/>
                                        </p:tgtEl>
                                        <p:attrNameLst>
                                          <p:attrName>ppt_x</p:attrName>
                                        </p:attrNameLst>
                                      </p:cBhvr>
                                      <p:tavLst>
                                        <p:tav tm="0">
                                          <p:val>
                                            <p:strVal val="0-#ppt_w/2"/>
                                          </p:val>
                                        </p:tav>
                                        <p:tav tm="100000">
                                          <p:val>
                                            <p:strVal val="#ppt_x"/>
                                          </p:val>
                                        </p:tav>
                                      </p:tavLst>
                                    </p:anim>
                                    <p:anim calcmode="lin" valueType="num">
                                      <p:cBhvr additive="base">
                                        <p:cTn id="14" dur="500" fill="hold"/>
                                        <p:tgtEl>
                                          <p:spTgt spid="1423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矩形 143363"/>
          <p:cNvSpPr/>
          <p:nvPr/>
        </p:nvSpPr>
        <p:spPr>
          <a:xfrm>
            <a:off x="395277" y="258752"/>
            <a:ext cx="8135948" cy="460375"/>
          </a:xfrm>
          <a:prstGeom prst="rect">
            <a:avLst/>
          </a:prstGeom>
          <a:noFill/>
          <a:ln w="9525">
            <a:noFill/>
          </a:ln>
        </p:spPr>
        <p:txBody>
          <a:bodyPr anchor="ctr">
            <a:spAutoFit/>
          </a:bodyPr>
          <a:lstStyle/>
          <a:p>
            <a:pPr eaLnBrk="1" hangingPunct="1">
              <a:defRPr/>
            </a:pP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a:t>
            </a: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2</a:t>
            </a: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）时变系统</a:t>
            </a:r>
            <a:r>
              <a:rPr lang="zh-CN" altLang="en-US" sz="2400" noProof="1">
                <a:solidFill>
                  <a:srgbClr val="0000FF"/>
                </a:solidFill>
                <a:latin typeface="Times New Roman" panose="02020603050405020304" pitchFamily="18" charset="0"/>
                <a:ea typeface="华文细黑" panose="02010600040101010101" pitchFamily="2" charset="-122"/>
              </a:rPr>
              <a:t> </a:t>
            </a:r>
            <a:endParaRPr lang="zh-CN" altLang="en-US" sz="2400" noProof="1">
              <a:solidFill>
                <a:srgbClr val="0000FF"/>
              </a:solidFill>
              <a:latin typeface="Times New Roman" panose="02020603050405020304" pitchFamily="18" charset="0"/>
              <a:ea typeface="华文细黑" panose="02010600040101010101" pitchFamily="2" charset="-122"/>
            </a:endParaRPr>
          </a:p>
        </p:txBody>
      </p:sp>
      <p:sp>
        <p:nvSpPr>
          <p:cNvPr id="56323" name="矩形 143364"/>
          <p:cNvSpPr>
            <a:spLocks noChangeArrowheads="1"/>
          </p:cNvSpPr>
          <p:nvPr/>
        </p:nvSpPr>
        <p:spPr bwMode="auto">
          <a:xfrm>
            <a:off x="395288" y="757238"/>
            <a:ext cx="82804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55600" indent="-355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Blip>
                <a:blip r:embed="rId1"/>
              </a:buBlip>
            </a:pPr>
            <a:r>
              <a:rPr lang="zh-CN" altLang="en-US" sz="2400">
                <a:solidFill>
                  <a:srgbClr val="000000"/>
                </a:solidFill>
                <a:latin typeface="Times New Roman" panose="02020603050405020304" pitchFamily="18" charset="0"/>
                <a:ea typeface="华文细黑" panose="02010600040101010101" pitchFamily="2" charset="-122"/>
              </a:rPr>
              <a:t>如果系统的参数或结构随时间而变化，则称这类系统为时变系统 。</a:t>
            </a:r>
            <a:endParaRPr lang="zh-CN" altLang="en-US" sz="2400">
              <a:solidFill>
                <a:srgbClr val="000000"/>
              </a:solidFill>
              <a:latin typeface="Times New Roman" panose="02020603050405020304" pitchFamily="18" charset="0"/>
              <a:ea typeface="华文细黑" panose="02010600040101010101" pitchFamily="2" charset="-122"/>
            </a:endParaRPr>
          </a:p>
          <a:p>
            <a:pPr eaLnBrk="1" hangingPunct="1">
              <a:buFontTx/>
              <a:buBlip>
                <a:blip r:embed="rId1"/>
              </a:buBlip>
            </a:pPr>
            <a:r>
              <a:rPr lang="zh-CN" altLang="en-US" sz="2400">
                <a:solidFill>
                  <a:srgbClr val="000000"/>
                </a:solidFill>
                <a:latin typeface="Times New Roman" panose="02020603050405020304" pitchFamily="18" charset="0"/>
                <a:ea typeface="华文细黑" panose="02010600040101010101" pitchFamily="2" charset="-122"/>
              </a:rPr>
              <a:t>该类系统的特点是：系统的响应特性不仅取决于输入信号的形状和系统的特性，而且还与输入信号施加的时刻有关。 </a:t>
            </a:r>
            <a:endParaRPr lang="zh-CN" altLang="en-US" sz="2400">
              <a:solidFill>
                <a:srgbClr val="000000"/>
              </a:solidFill>
              <a:latin typeface="Times New Roman" panose="02020603050405020304" pitchFamily="18" charset="0"/>
              <a:ea typeface="华文细黑" panose="02010600040101010101" pitchFamily="2" charset="-122"/>
            </a:endParaRPr>
          </a:p>
        </p:txBody>
      </p:sp>
      <p:sp>
        <p:nvSpPr>
          <p:cNvPr id="56324" name="矩形 143367"/>
          <p:cNvSpPr>
            <a:spLocks noChangeArrowheads="1"/>
          </p:cNvSpPr>
          <p:nvPr/>
        </p:nvSpPr>
        <p:spPr bwMode="auto">
          <a:xfrm>
            <a:off x="0" y="2035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5" name="矩形 143368"/>
          <p:cNvSpPr>
            <a:spLocks noChangeArrowheads="1"/>
          </p:cNvSpPr>
          <p:nvPr/>
        </p:nvSpPr>
        <p:spPr bwMode="auto">
          <a:xfrm>
            <a:off x="3565525" y="3311525"/>
            <a:ext cx="2012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latin typeface="Times New Roman" panose="02020603050405020304" pitchFamily="18" charset="0"/>
                <a:ea typeface="华文细黑" panose="02010600040101010101" pitchFamily="2" charset="-122"/>
              </a:rPr>
              <a:t>		</a:t>
            </a:r>
            <a:endParaRPr lang="en-US" altLang="zh-CN" sz="1000">
              <a:latin typeface="Times New Roman" panose="02020603050405020304" pitchFamily="18" charset="0"/>
              <a:ea typeface="华文细黑" panose="02010600040101010101" pitchFamily="2" charset="-122"/>
            </a:endParaRPr>
          </a:p>
        </p:txBody>
      </p:sp>
      <p:grpSp>
        <p:nvGrpSpPr>
          <p:cNvPr id="143374" name="组合 143373"/>
          <p:cNvGrpSpPr/>
          <p:nvPr/>
        </p:nvGrpSpPr>
        <p:grpSpPr bwMode="auto">
          <a:xfrm>
            <a:off x="1619250" y="2420938"/>
            <a:ext cx="5688013" cy="1814512"/>
            <a:chOff x="1020" y="1525"/>
            <a:chExt cx="3583" cy="1143"/>
          </a:xfrm>
        </p:grpSpPr>
        <p:graphicFrame>
          <p:nvGraphicFramePr>
            <p:cNvPr id="56335" name="对象 143366"/>
            <p:cNvGraphicFramePr/>
            <p:nvPr/>
          </p:nvGraphicFramePr>
          <p:xfrm>
            <a:off x="1020" y="1525"/>
            <a:ext cx="1851" cy="1143"/>
          </p:xfrm>
          <a:graphic>
            <a:graphicData uri="http://schemas.openxmlformats.org/presentationml/2006/ole">
              <mc:AlternateContent xmlns:mc="http://schemas.openxmlformats.org/markup-compatibility/2006">
                <mc:Choice xmlns:v="urn:schemas-microsoft-com:vml" Requires="v">
                  <p:oleObj spid="_x0000_s2" name="" r:id="rId2" imgW="2449830" imgH="1524000" progId="Visio.Drawing.11">
                    <p:embed/>
                  </p:oleObj>
                </mc:Choice>
                <mc:Fallback>
                  <p:oleObj name="" r:id="rId2" imgW="2449830" imgH="1524000" progId="Visio.Drawing.11">
                    <p:embed/>
                    <p:pic>
                      <p:nvPicPr>
                        <p:cNvPr id="0" name="对象 14336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1525"/>
                          <a:ext cx="1851" cy="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36" name="对象 143365"/>
            <p:cNvGraphicFramePr/>
            <p:nvPr/>
          </p:nvGraphicFramePr>
          <p:xfrm>
            <a:off x="2744" y="1525"/>
            <a:ext cx="1859" cy="1134"/>
          </p:xfrm>
          <a:graphic>
            <a:graphicData uri="http://schemas.openxmlformats.org/presentationml/2006/ole">
              <mc:AlternateContent xmlns:mc="http://schemas.openxmlformats.org/markup-compatibility/2006">
                <mc:Choice xmlns:v="urn:schemas-microsoft-com:vml" Requires="v">
                  <p:oleObj spid="_x0000_s3" name="" r:id="rId4" imgW="2472055" imgH="1512570" progId="Visio.Drawing.11">
                    <p:embed/>
                  </p:oleObj>
                </mc:Choice>
                <mc:Fallback>
                  <p:oleObj name="" r:id="rId4" imgW="2472055" imgH="1512570" progId="Visio.Drawing.11">
                    <p:embed/>
                    <p:pic>
                      <p:nvPicPr>
                        <p:cNvPr id="0" name="对象 1433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4" y="1525"/>
                          <a:ext cx="1859"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56327" name="矩形 143369"/>
          <p:cNvSpPr>
            <a:spLocks noChangeArrowheads="1"/>
          </p:cNvSpPr>
          <p:nvPr/>
        </p:nvSpPr>
        <p:spPr bwMode="auto">
          <a:xfrm>
            <a:off x="0" y="4822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ndParaRPr>
          </a:p>
        </p:txBody>
      </p:sp>
      <p:grpSp>
        <p:nvGrpSpPr>
          <p:cNvPr id="143375" name="组合 143374"/>
          <p:cNvGrpSpPr/>
          <p:nvPr/>
        </p:nvGrpSpPr>
        <p:grpSpPr bwMode="auto">
          <a:xfrm>
            <a:off x="611188" y="4292600"/>
            <a:ext cx="7993062" cy="1898650"/>
            <a:chOff x="385" y="2704"/>
            <a:chExt cx="5035" cy="1196"/>
          </a:xfrm>
        </p:grpSpPr>
        <p:sp>
          <p:nvSpPr>
            <p:cNvPr id="56332" name="矩形 143370"/>
            <p:cNvSpPr>
              <a:spLocks noChangeArrowheads="1"/>
            </p:cNvSpPr>
            <p:nvPr/>
          </p:nvSpPr>
          <p:spPr bwMode="auto">
            <a:xfrm>
              <a:off x="4195" y="3067"/>
              <a:ext cx="1089"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00"/>
                  </a:solidFill>
                  <a:latin typeface="Times New Roman" panose="02020603050405020304" pitchFamily="18" charset="0"/>
                  <a:ea typeface="华文细黑" panose="02010600040101010101" pitchFamily="2" charset="-122"/>
                </a:rPr>
                <a:t>其中，</a:t>
              </a:r>
              <a:r>
                <a:rPr lang="en-US" altLang="zh-CN" sz="2400" i="1">
                  <a:solidFill>
                    <a:srgbClr val="000000"/>
                  </a:solidFill>
                  <a:latin typeface="Times New Roman" panose="02020603050405020304" pitchFamily="18" charset="0"/>
                  <a:ea typeface="华文细黑" panose="02010600040101010101" pitchFamily="2" charset="-122"/>
                </a:rPr>
                <a:t>a</a:t>
              </a:r>
              <a:r>
                <a:rPr lang="en-US" altLang="zh-CN" sz="2400" i="1" baseline="-25000">
                  <a:solidFill>
                    <a:srgbClr val="000000"/>
                  </a:solidFill>
                  <a:latin typeface="Times New Roman" panose="02020603050405020304" pitchFamily="18" charset="0"/>
                  <a:ea typeface="华文细黑" panose="02010600040101010101" pitchFamily="2" charset="-122"/>
                </a:rPr>
                <a:t>i</a:t>
              </a:r>
              <a:r>
                <a:rPr lang="zh-CN" altLang="en-US" sz="2400">
                  <a:solidFill>
                    <a:srgbClr val="000000"/>
                  </a:solidFill>
                  <a:latin typeface="Times New Roman" panose="02020603050405020304" pitchFamily="18" charset="0"/>
                  <a:ea typeface="华文细黑" panose="02010600040101010101" pitchFamily="2" charset="-122"/>
                </a:rPr>
                <a:t>和</a:t>
              </a:r>
              <a:r>
                <a:rPr lang="en-US" altLang="zh-CN" sz="2400" i="1">
                  <a:solidFill>
                    <a:srgbClr val="000000"/>
                  </a:solidFill>
                  <a:latin typeface="Times New Roman" panose="02020603050405020304" pitchFamily="18" charset="0"/>
                  <a:ea typeface="华文细黑" panose="02010600040101010101" pitchFamily="2" charset="-122"/>
                </a:rPr>
                <a:t>b</a:t>
              </a:r>
              <a:r>
                <a:rPr lang="en-US" altLang="zh-CN" sz="2400" i="1" baseline="-25000">
                  <a:solidFill>
                    <a:srgbClr val="000000"/>
                  </a:solidFill>
                  <a:latin typeface="Times New Roman" panose="02020603050405020304" pitchFamily="18" charset="0"/>
                  <a:ea typeface="华文细黑" panose="02010600040101010101" pitchFamily="2" charset="-122"/>
                </a:rPr>
                <a:t>j</a:t>
              </a:r>
              <a:r>
                <a:rPr lang="zh-CN" altLang="en-US" sz="2400">
                  <a:solidFill>
                    <a:srgbClr val="000000"/>
                  </a:solidFill>
                  <a:latin typeface="Times New Roman" panose="02020603050405020304" pitchFamily="18" charset="0"/>
                  <a:ea typeface="华文细黑" panose="02010600040101010101" pitchFamily="2" charset="-122"/>
                </a:rPr>
                <a:t>为时间的函数。</a:t>
              </a:r>
              <a:endParaRPr lang="zh-CN" altLang="en-US">
                <a:latin typeface="Times New Roman" panose="02020603050405020304" pitchFamily="18" charset="0"/>
                <a:ea typeface="华文细黑" panose="02010600040101010101" pitchFamily="2" charset="-122"/>
              </a:endParaRPr>
            </a:p>
          </p:txBody>
        </p:sp>
        <p:sp>
          <p:nvSpPr>
            <p:cNvPr id="56333" name="矩形 143371"/>
            <p:cNvSpPr>
              <a:spLocks noChangeArrowheads="1"/>
            </p:cNvSpPr>
            <p:nvPr/>
          </p:nvSpPr>
          <p:spPr bwMode="auto">
            <a:xfrm>
              <a:off x="385" y="2704"/>
              <a:ext cx="503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00"/>
                  </a:solidFill>
                  <a:latin typeface="Times New Roman" panose="02020603050405020304" pitchFamily="18" charset="0"/>
                  <a:ea typeface="华文细黑" panose="02010600040101010101" pitchFamily="2" charset="-122"/>
                </a:rPr>
                <a:t>对于线性单变量连续系统，可用下列线性微分方程描述时变系统：</a:t>
              </a:r>
              <a:endParaRPr lang="zh-CN" altLang="en-US" sz="2400">
                <a:solidFill>
                  <a:srgbClr val="000000"/>
                </a:solidFill>
                <a:latin typeface="Times New Roman" panose="02020603050405020304" pitchFamily="18" charset="0"/>
                <a:ea typeface="华文细黑" panose="02010600040101010101" pitchFamily="2" charset="-122"/>
              </a:endParaRPr>
            </a:p>
          </p:txBody>
        </p:sp>
        <p:graphicFrame>
          <p:nvGraphicFramePr>
            <p:cNvPr id="56334" name="对象 143372"/>
            <p:cNvGraphicFramePr/>
            <p:nvPr/>
          </p:nvGraphicFramePr>
          <p:xfrm>
            <a:off x="1112" y="3067"/>
            <a:ext cx="2857" cy="833"/>
          </p:xfrm>
          <a:graphic>
            <a:graphicData uri="http://schemas.openxmlformats.org/presentationml/2006/ole">
              <mc:AlternateContent xmlns:mc="http://schemas.openxmlformats.org/markup-compatibility/2006">
                <mc:Choice xmlns:v="urn:schemas-microsoft-com:vml" Requires="v">
                  <p:oleObj spid="_x0000_s4" name="" r:id="rId6" imgW="2870200" imgH="838200" progId="Equation.3">
                    <p:embed/>
                  </p:oleObj>
                </mc:Choice>
                <mc:Fallback>
                  <p:oleObj name="" r:id="rId6" imgW="2870200" imgH="838200" progId="Equation.3">
                    <p:embed/>
                    <p:pic>
                      <p:nvPicPr>
                        <p:cNvPr id="0" name="对象 14337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 y="3067"/>
                          <a:ext cx="2857"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56329"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6C6936-27E4-4D50-9437-EFB8A3FE72EF}"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56330"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5FCF05F-D615-44C6-9714-748BD3DCE6E7}"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53263" name="矩形 130055"/>
          <p:cNvSpPr/>
          <p:nvPr/>
        </p:nvSpPr>
        <p:spPr>
          <a:xfrm>
            <a:off x="7610157" y="-1"/>
            <a:ext cx="1533525"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按系统模型分类</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374"/>
                                        </p:tgtEl>
                                        <p:attrNameLst>
                                          <p:attrName>style.visibility</p:attrName>
                                        </p:attrNameLst>
                                      </p:cBhvr>
                                      <p:to>
                                        <p:strVal val="visible"/>
                                      </p:to>
                                    </p:set>
                                    <p:animEffect transition="in" filter="wipe(down)">
                                      <p:cBhvr>
                                        <p:cTn id="7" dur="500"/>
                                        <p:tgtEl>
                                          <p:spTgt spid="1433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3375"/>
                                        </p:tgtEl>
                                        <p:attrNameLst>
                                          <p:attrName>style.visibility</p:attrName>
                                        </p:attrNameLst>
                                      </p:cBhvr>
                                      <p:to>
                                        <p:strVal val="visible"/>
                                      </p:to>
                                    </p:set>
                                    <p:animEffect transition="in" filter="wipe(down)">
                                      <p:cBhvr>
                                        <p:cTn id="12" dur="500"/>
                                        <p:tgtEl>
                                          <p:spTgt spid="143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矩形 145411"/>
          <p:cNvSpPr/>
          <p:nvPr/>
        </p:nvSpPr>
        <p:spPr>
          <a:xfrm>
            <a:off x="468302" y="225138"/>
            <a:ext cx="5622052" cy="584775"/>
          </a:xfrm>
          <a:prstGeom prst="rect">
            <a:avLst/>
          </a:prstGeom>
          <a:noFill/>
          <a:ln w="9525">
            <a:noFill/>
          </a:ln>
        </p:spPr>
        <p:txBody>
          <a:bodyPr wrap="none" anchor="ctr">
            <a:spAutoFit/>
          </a:bodyPr>
          <a:lstStyle/>
          <a:p>
            <a:pPr eaLnBrk="1" hangingPunct="1">
              <a:defRPr/>
            </a:pPr>
            <a:r>
              <a:rPr lang="zh-CN" altLang="en-US" sz="32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四、自动控制理论的研究内容 </a:t>
            </a:r>
            <a:endParaRPr lang="zh-CN" altLang="en-US" sz="32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endParaRPr>
          </a:p>
        </p:txBody>
      </p:sp>
      <p:sp>
        <p:nvSpPr>
          <p:cNvPr id="43010" name="矩形 145412"/>
          <p:cNvSpPr/>
          <p:nvPr/>
        </p:nvSpPr>
        <p:spPr>
          <a:xfrm>
            <a:off x="466725" y="976630"/>
            <a:ext cx="7198995" cy="829945"/>
          </a:xfrm>
          <a:prstGeom prst="rect">
            <a:avLst/>
          </a:prstGeom>
          <a:noFill/>
          <a:ln w="9525">
            <a:noFill/>
          </a:ln>
        </p:spPr>
        <p:txBody>
          <a:bodyPr anchor="ctr">
            <a:spAutoFit/>
          </a:bodyPr>
          <a:lstStyle/>
          <a:p>
            <a:pPr eaLnBrk="1" hangingPunct="1">
              <a:defRPr/>
            </a:pPr>
            <a:r>
              <a:rPr lang="en-US" altLang="zh-CN" sz="2400" noProof="1">
                <a:solidFill>
                  <a:srgbClr val="000000"/>
                </a:solidFill>
                <a:latin typeface="华文细黑" panose="02010600040101010101" pitchFamily="2" charset="-122"/>
                <a:ea typeface="华文细黑" panose="02010600040101010101" pitchFamily="2" charset="-122"/>
              </a:rPr>
              <a:t>      </a:t>
            </a:r>
            <a:r>
              <a:rPr lang="zh-CN" altLang="en-US" sz="2400" noProof="1">
                <a:solidFill>
                  <a:srgbClr val="000000"/>
                </a:solidFill>
                <a:latin typeface="华文细黑" panose="02010600040101010101" pitchFamily="2" charset="-122"/>
                <a:ea typeface="华文细黑" panose="02010600040101010101" pitchFamily="2" charset="-122"/>
              </a:rPr>
              <a:t>自动控制理论主要研究的内容是控制</a:t>
            </a:r>
            <a:r>
              <a:rPr lang="zh-CN" altLang="en-US" sz="2400" u="sng"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系统分析</a:t>
            </a:r>
            <a:r>
              <a:rPr lang="zh-CN" altLang="en-US" sz="2400" noProof="1">
                <a:solidFill>
                  <a:srgbClr val="000000"/>
                </a:solidFill>
                <a:latin typeface="华文细黑" panose="02010600040101010101" pitchFamily="2" charset="-122"/>
                <a:ea typeface="华文细黑" panose="02010600040101010101" pitchFamily="2" charset="-122"/>
              </a:rPr>
              <a:t>和控制</a:t>
            </a:r>
            <a:r>
              <a:rPr lang="zh-CN" altLang="en-US" sz="2400" u="sng"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系统设计</a:t>
            </a:r>
            <a:r>
              <a:rPr lang="en-US" altLang="zh-CN" sz="2400" u="sng"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u="sng"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系统综合</a:t>
            </a:r>
            <a:r>
              <a:rPr lang="en-US" altLang="zh-CN" sz="2400" u="sng"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solidFill>
                  <a:srgbClr val="000000"/>
                </a:solidFill>
                <a:latin typeface="华文细黑" panose="02010600040101010101" pitchFamily="2" charset="-122"/>
                <a:ea typeface="华文细黑" panose="02010600040101010101" pitchFamily="2" charset="-122"/>
              </a:rPr>
              <a:t>。</a:t>
            </a:r>
            <a:r>
              <a:rPr lang="zh-CN" altLang="en-US" noProof="1">
                <a:latin typeface="华文细黑" panose="02010600040101010101" pitchFamily="2" charset="-122"/>
                <a:ea typeface="华文细黑" panose="02010600040101010101" pitchFamily="2" charset="-122"/>
              </a:rPr>
              <a:t> </a:t>
            </a:r>
            <a:endParaRPr lang="zh-CN" altLang="en-US" noProof="1">
              <a:latin typeface="华文细黑" panose="02010600040101010101" pitchFamily="2" charset="-122"/>
              <a:ea typeface="华文细黑" panose="02010600040101010101" pitchFamily="2" charset="-122"/>
            </a:endParaRPr>
          </a:p>
        </p:txBody>
      </p:sp>
      <p:sp>
        <p:nvSpPr>
          <p:cNvPr id="145414" name="矩形 145413"/>
          <p:cNvSpPr/>
          <p:nvPr/>
        </p:nvSpPr>
        <p:spPr>
          <a:xfrm>
            <a:off x="468302" y="1835498"/>
            <a:ext cx="8135948" cy="1569660"/>
          </a:xfrm>
          <a:prstGeom prst="rect">
            <a:avLst/>
          </a:prstGeom>
          <a:noFill/>
          <a:ln w="9525">
            <a:noFill/>
          </a:ln>
        </p:spPr>
        <p:txBody>
          <a:bodyPr anchor="ctr">
            <a:spAutoFit/>
          </a:bodyPr>
          <a:lstStyle/>
          <a:p>
            <a:pPr eaLnBrk="1" hangingPunct="1">
              <a:defRPr/>
            </a:pPr>
            <a:r>
              <a:rPr lang="zh-CN" altLang="en-US" sz="2400" u="sng"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系统分析：</a:t>
            </a:r>
            <a:r>
              <a:rPr lang="zh-CN" altLang="en-US" sz="2400" noProof="1">
                <a:solidFill>
                  <a:srgbClr val="000000"/>
                </a:solidFill>
                <a:latin typeface="华文细黑" panose="02010600040101010101" pitchFamily="2" charset="-122"/>
                <a:ea typeface="华文细黑" panose="02010600040101010101" pitchFamily="2" charset="-122"/>
              </a:rPr>
              <a:t>是在已知系统结构和参数的情况下，根据系统对于某种典型输入信号作用下的被控量的响应，求出评价系统性能的性能指标：稳定性、瞬态性能和稳态性能。并讨论性能指标和系统的结构、参数之间的关系。</a:t>
            </a:r>
            <a:r>
              <a:rPr lang="zh-CN" altLang="en-US" noProof="1">
                <a:latin typeface="华文细黑" panose="02010600040101010101" pitchFamily="2" charset="-122"/>
                <a:ea typeface="华文细黑" panose="02010600040101010101" pitchFamily="2" charset="-122"/>
              </a:rPr>
              <a:t> </a:t>
            </a:r>
            <a:endParaRPr lang="zh-CN" altLang="en-US" noProof="1">
              <a:latin typeface="华文细黑" panose="02010600040101010101" pitchFamily="2" charset="-122"/>
              <a:ea typeface="华文细黑" panose="02010600040101010101" pitchFamily="2" charset="-122"/>
            </a:endParaRPr>
          </a:p>
        </p:txBody>
      </p:sp>
      <p:sp>
        <p:nvSpPr>
          <p:cNvPr id="145415" name="矩形 145414"/>
          <p:cNvSpPr/>
          <p:nvPr/>
        </p:nvSpPr>
        <p:spPr>
          <a:xfrm>
            <a:off x="539750" y="4285011"/>
            <a:ext cx="7848600" cy="1569660"/>
          </a:xfrm>
          <a:prstGeom prst="rect">
            <a:avLst/>
          </a:prstGeom>
          <a:noFill/>
          <a:ln w="9525">
            <a:noFill/>
          </a:ln>
        </p:spPr>
        <p:txBody>
          <a:bodyPr anchor="ctr">
            <a:spAutoFit/>
          </a:bodyPr>
          <a:lstStyle/>
          <a:p>
            <a:pPr eaLnBrk="1" hangingPunct="1">
              <a:defRPr/>
            </a:pPr>
            <a:r>
              <a:rPr lang="zh-CN" altLang="en-US" sz="2400" u="sng"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系统综合：</a:t>
            </a:r>
            <a:r>
              <a:rPr lang="zh-CN" altLang="en-US" sz="2400" noProof="1">
                <a:solidFill>
                  <a:srgbClr val="000000"/>
                </a:solidFill>
                <a:latin typeface="华文细黑" panose="02010600040101010101" pitchFamily="2" charset="-122"/>
                <a:ea typeface="华文细黑" panose="02010600040101010101" pitchFamily="2" charset="-122"/>
              </a:rPr>
              <a:t>控制系统设计好后</a:t>
            </a:r>
            <a:r>
              <a:rPr lang="en-US" altLang="zh-CN" sz="2400" noProof="1">
                <a:solidFill>
                  <a:srgbClr val="000000"/>
                </a:solidFill>
                <a:latin typeface="华文细黑" panose="02010600040101010101" pitchFamily="2" charset="-122"/>
                <a:ea typeface="华文细黑" panose="02010600040101010101" pitchFamily="2" charset="-122"/>
              </a:rPr>
              <a:t>(</a:t>
            </a:r>
            <a:r>
              <a:rPr lang="zh-CN" altLang="en-US" sz="2400" noProof="1">
                <a:solidFill>
                  <a:srgbClr val="000000"/>
                </a:solidFill>
                <a:latin typeface="华文细黑" panose="02010600040101010101" pitchFamily="2" charset="-122"/>
                <a:ea typeface="华文细黑" panose="02010600040101010101" pitchFamily="2" charset="-122"/>
              </a:rPr>
              <a:t>或不满足要求的控制系统</a:t>
            </a:r>
            <a:r>
              <a:rPr lang="en-US" altLang="zh-CN" sz="2400" noProof="1">
                <a:solidFill>
                  <a:srgbClr val="000000"/>
                </a:solidFill>
                <a:latin typeface="华文细黑" panose="02010600040101010101" pitchFamily="2" charset="-122"/>
                <a:ea typeface="华文细黑" panose="02010600040101010101" pitchFamily="2" charset="-122"/>
              </a:rPr>
              <a:t>)</a:t>
            </a:r>
            <a:r>
              <a:rPr lang="zh-CN" altLang="en-US" sz="2400" noProof="1">
                <a:solidFill>
                  <a:srgbClr val="000000"/>
                </a:solidFill>
                <a:latin typeface="华文细黑" panose="02010600040101010101" pitchFamily="2" charset="-122"/>
                <a:ea typeface="华文细黑" panose="02010600040101010101" pitchFamily="2" charset="-122"/>
              </a:rPr>
              <a:t>，即控制系统的主要元件和结构确定后，为了满足系统的性能指标，需要改变控制系统的某些参数或结构或附加某种装置。这个过程称为系统的校正或系统的综合。</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145416" name="矩形 145415"/>
          <p:cNvSpPr/>
          <p:nvPr/>
        </p:nvSpPr>
        <p:spPr>
          <a:xfrm>
            <a:off x="539750" y="3429953"/>
            <a:ext cx="7848600" cy="822325"/>
          </a:xfrm>
          <a:prstGeom prst="rect">
            <a:avLst/>
          </a:prstGeom>
          <a:noFill/>
          <a:ln w="9525">
            <a:noFill/>
          </a:ln>
        </p:spPr>
        <p:txBody>
          <a:bodyPr>
            <a:spAutoFit/>
          </a:bodyPr>
          <a:lstStyle/>
          <a:p>
            <a:pPr eaLnBrk="1" hangingPunct="1">
              <a:defRPr/>
            </a:pPr>
            <a:r>
              <a:rPr lang="zh-CN" altLang="en-US" sz="2400" u="sng"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系统设计：</a:t>
            </a:r>
            <a:r>
              <a:rPr lang="zh-CN" altLang="en-US" sz="2400" noProof="1">
                <a:solidFill>
                  <a:srgbClr val="000000"/>
                </a:solidFill>
                <a:latin typeface="华文细黑" panose="02010600040101010101" pitchFamily="2" charset="-122"/>
                <a:ea typeface="华文细黑" panose="02010600040101010101" pitchFamily="2" charset="-122"/>
              </a:rPr>
              <a:t>寻求一个能完成一定控制任务，满足一定控制要求的控制系统。</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57351"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6DD4AD-1B68-4AD8-8AE2-BC809B7B9B40}"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57352"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EE28394-0681-4B0C-A6CC-6EF156792891}" type="slidenum">
              <a:rPr lang="zh-CN" altLang="en-US" smtClean="0">
                <a:latin typeface="Garamond" panose="02020404030301010803" pitchFamily="18" charset="0"/>
              </a:rPr>
            </a:fld>
            <a:endParaRPr lang="zh-CN" altLang="en-US">
              <a:latin typeface="Garamond" panose="02020404030301010803" pitchFamily="18" charset="0"/>
            </a:endParaRPr>
          </a:p>
        </p:txBody>
      </p:sp>
      <p:pic>
        <p:nvPicPr>
          <p:cNvPr id="57353" name="Picture 2"/>
          <p:cNvPicPr>
            <a:picLocks noChangeAspect="1" noChangeArrowheads="1"/>
          </p:cNvPicPr>
          <p:nvPr/>
        </p:nvPicPr>
        <p:blipFill>
          <a:blip r:embed="rId1">
            <a:extLst>
              <a:ext uri="{28A0092B-C50C-407E-A947-70E740481C1C}">
                <a14:useLocalDpi xmlns:a14="http://schemas.microsoft.com/office/drawing/2010/main" val="0"/>
              </a:ext>
            </a:extLst>
          </a:blip>
          <a:srcRect b="800"/>
          <a:stretch>
            <a:fillRect/>
          </a:stretch>
        </p:blipFill>
        <p:spPr bwMode="auto">
          <a:xfrm>
            <a:off x="7508875" y="171450"/>
            <a:ext cx="128587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5414"/>
                                        </p:tgtEl>
                                        <p:attrNameLst>
                                          <p:attrName>style.visibility</p:attrName>
                                        </p:attrNameLst>
                                      </p:cBhvr>
                                      <p:to>
                                        <p:strVal val="visible"/>
                                      </p:to>
                                    </p:set>
                                    <p:anim calcmode="lin" valueType="num">
                                      <p:cBhvr additive="base">
                                        <p:cTn id="7" dur="500" fill="hold"/>
                                        <p:tgtEl>
                                          <p:spTgt spid="145414"/>
                                        </p:tgtEl>
                                        <p:attrNameLst>
                                          <p:attrName>ppt_x</p:attrName>
                                        </p:attrNameLst>
                                      </p:cBhvr>
                                      <p:tavLst>
                                        <p:tav tm="0">
                                          <p:val>
                                            <p:strVal val="0-#ppt_w/2"/>
                                          </p:val>
                                        </p:tav>
                                        <p:tav tm="100000">
                                          <p:val>
                                            <p:strVal val="#ppt_x"/>
                                          </p:val>
                                        </p:tav>
                                      </p:tavLst>
                                    </p:anim>
                                    <p:anim calcmode="lin" valueType="num">
                                      <p:cBhvr additive="base">
                                        <p:cTn id="8" dur="500" fill="hold"/>
                                        <p:tgtEl>
                                          <p:spTgt spid="1454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5416"/>
                                        </p:tgtEl>
                                        <p:attrNameLst>
                                          <p:attrName>style.visibility</p:attrName>
                                        </p:attrNameLst>
                                      </p:cBhvr>
                                      <p:to>
                                        <p:strVal val="visible"/>
                                      </p:to>
                                    </p:set>
                                    <p:anim calcmode="lin" valueType="num">
                                      <p:cBhvr additive="base">
                                        <p:cTn id="13" dur="500" fill="hold"/>
                                        <p:tgtEl>
                                          <p:spTgt spid="145416"/>
                                        </p:tgtEl>
                                        <p:attrNameLst>
                                          <p:attrName>ppt_x</p:attrName>
                                        </p:attrNameLst>
                                      </p:cBhvr>
                                      <p:tavLst>
                                        <p:tav tm="0">
                                          <p:val>
                                            <p:strVal val="0-#ppt_w/2"/>
                                          </p:val>
                                        </p:tav>
                                        <p:tav tm="100000">
                                          <p:val>
                                            <p:strVal val="#ppt_x"/>
                                          </p:val>
                                        </p:tav>
                                      </p:tavLst>
                                    </p:anim>
                                    <p:anim calcmode="lin" valueType="num">
                                      <p:cBhvr additive="base">
                                        <p:cTn id="14" dur="500" fill="hold"/>
                                        <p:tgtEl>
                                          <p:spTgt spid="1454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5415"/>
                                        </p:tgtEl>
                                        <p:attrNameLst>
                                          <p:attrName>style.visibility</p:attrName>
                                        </p:attrNameLst>
                                      </p:cBhvr>
                                      <p:to>
                                        <p:strVal val="visible"/>
                                      </p:to>
                                    </p:set>
                                    <p:anim calcmode="lin" valueType="num">
                                      <p:cBhvr additive="base">
                                        <p:cTn id="19" dur="500" fill="hold"/>
                                        <p:tgtEl>
                                          <p:spTgt spid="145415"/>
                                        </p:tgtEl>
                                        <p:attrNameLst>
                                          <p:attrName>ppt_x</p:attrName>
                                        </p:attrNameLst>
                                      </p:cBhvr>
                                      <p:tavLst>
                                        <p:tav tm="0">
                                          <p:val>
                                            <p:strVal val="0-#ppt_w/2"/>
                                          </p:val>
                                        </p:tav>
                                        <p:tav tm="100000">
                                          <p:val>
                                            <p:strVal val="#ppt_x"/>
                                          </p:val>
                                        </p:tav>
                                      </p:tavLst>
                                    </p:anim>
                                    <p:anim calcmode="lin" valueType="num">
                                      <p:cBhvr additive="base">
                                        <p:cTn id="20" dur="500" fill="hold"/>
                                        <p:tgtEl>
                                          <p:spTgt spid="1454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36042CD-FC37-47E5-99CC-EE6C0FEE56B8}"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58371"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6F17BAF-A31A-4AFA-92FB-1DB8815F3F78}" type="slidenum">
              <a:rPr lang="zh-CN" altLang="en-US" smtClean="0">
                <a:latin typeface="Garamond" panose="02020404030301010803" pitchFamily="18" charset="0"/>
              </a:rPr>
            </a:fld>
            <a:endParaRPr lang="zh-CN" altLang="en-US">
              <a:latin typeface="Garamond" panose="02020404030301010803" pitchFamily="18" charset="0"/>
            </a:endParaRPr>
          </a:p>
        </p:txBody>
      </p:sp>
      <p:graphicFrame>
        <p:nvGraphicFramePr>
          <p:cNvPr id="58372" name="对象 3"/>
          <p:cNvGraphicFramePr>
            <a:graphicFrameLocks noChangeAspect="1"/>
          </p:cNvGraphicFramePr>
          <p:nvPr/>
        </p:nvGraphicFramePr>
        <p:xfrm>
          <a:off x="468313" y="839788"/>
          <a:ext cx="8166100" cy="5181600"/>
        </p:xfrm>
        <a:graphic>
          <a:graphicData uri="http://schemas.openxmlformats.org/presentationml/2006/ole">
            <mc:AlternateContent xmlns:mc="http://schemas.openxmlformats.org/markup-compatibility/2006">
              <mc:Choice xmlns:v="urn:schemas-microsoft-com:vml" Requires="v">
                <p:oleObj spid="_x0000_s2" name="Visio" r:id="rId1" imgW="10354310" imgH="6583680" progId="Visio.Drawing.11">
                  <p:embed/>
                </p:oleObj>
              </mc:Choice>
              <mc:Fallback>
                <p:oleObj name="Visio" r:id="rId1" imgW="10354310" imgH="6583680" progId="Visio.Drawing.11">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839788"/>
                        <a:ext cx="8166100" cy="518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45411"/>
          <p:cNvSpPr/>
          <p:nvPr/>
        </p:nvSpPr>
        <p:spPr>
          <a:xfrm>
            <a:off x="2613551" y="386105"/>
            <a:ext cx="4185761" cy="461665"/>
          </a:xfrm>
          <a:prstGeom prst="rect">
            <a:avLst/>
          </a:prstGeom>
          <a:noFill/>
          <a:ln w="9525">
            <a:noFill/>
          </a:ln>
        </p:spPr>
        <p:txBody>
          <a:bodyPr wrap="none" anchor="ctr">
            <a:spAutoFit/>
          </a:bodyPr>
          <a:lstStyle/>
          <a:p>
            <a:pPr eaLnBrk="1" hangingPunct="1">
              <a:defRPr/>
            </a:pP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自动控制理论的研究内容汇总</a:t>
            </a:r>
            <a:endPar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D2E4F26-68E7-4F61-BFCD-6DE19E5F5AC8}"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6145" name="文本框 98307"/>
          <p:cNvSpPr txBox="1"/>
          <p:nvPr/>
        </p:nvSpPr>
        <p:spPr>
          <a:xfrm>
            <a:off x="899795" y="764539"/>
            <a:ext cx="7303770" cy="4399915"/>
          </a:xfrm>
          <a:prstGeom prst="rect">
            <a:avLst/>
          </a:prstGeom>
          <a:noFill/>
          <a:ln w="9525">
            <a:noFill/>
          </a:ln>
        </p:spPr>
        <p:txBody>
          <a:bodyPr>
            <a:spAutoFit/>
          </a:bodyPr>
          <a:lstStyle/>
          <a:p>
            <a:pPr eaLnBrk="1" hangingPunct="1">
              <a:spcBef>
                <a:spcPct val="50000"/>
              </a:spcBef>
              <a:defRPr/>
            </a:pPr>
            <a:r>
              <a:rPr lang="en-US" altLang="zh-CN" sz="28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8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cs typeface="Times New Roman" panose="02020603050405020304" pitchFamily="18" charset="0"/>
              </a:rPr>
              <a:t>教学主题：</a:t>
            </a:r>
            <a:endParaRPr lang="zh-CN" altLang="en-US" sz="28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cs typeface="Times New Roman" panose="02020603050405020304" pitchFamily="18" charset="0"/>
            </a:endParaRPr>
          </a:p>
          <a:p>
            <a:pPr eaLnBrk="1" hangingPunct="1">
              <a:spcBef>
                <a:spcPct val="50000"/>
              </a:spcBef>
              <a:buFontTx/>
              <a:buBlip>
                <a:blip r:embed="rId1"/>
              </a:buBlip>
              <a:defRPr/>
            </a:pP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sym typeface="+mn-ea"/>
              </a:rPr>
              <a:t>  </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sym typeface="+mn-ea"/>
              </a:rPr>
              <a:t>自动控制的一般概念</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sym typeface="+mn-ea"/>
            </a:endParaRPr>
          </a:p>
          <a:p>
            <a:pPr eaLnBrk="1" hangingPunct="1">
              <a:spcBef>
                <a:spcPct val="50000"/>
              </a:spcBef>
              <a:buFontTx/>
              <a:buBlip>
                <a:blip r:embed="rId1"/>
              </a:buBlip>
              <a:defRPr/>
            </a:pP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自动控制系统的数学模型</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endParaRPr>
          </a:p>
          <a:p>
            <a:pPr eaLnBrk="1" hangingPunct="1">
              <a:spcBef>
                <a:spcPct val="50000"/>
              </a:spcBef>
              <a:buFontTx/>
              <a:buBlip>
                <a:blip r:embed="rId1"/>
              </a:buBlip>
              <a:defRPr/>
            </a:pP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自动控制系统的时域分析</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endParaRPr>
          </a:p>
          <a:p>
            <a:pPr eaLnBrk="1" hangingPunct="1">
              <a:spcBef>
                <a:spcPct val="50000"/>
              </a:spcBef>
              <a:buFontTx/>
              <a:buBlip>
                <a:blip r:embed="rId1"/>
              </a:buBlip>
              <a:defRPr/>
            </a:pP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根轨迹法分析</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endParaRPr>
          </a:p>
          <a:p>
            <a:pPr eaLnBrk="1" hangingPunct="1">
              <a:spcBef>
                <a:spcPct val="50000"/>
              </a:spcBef>
              <a:buFontTx/>
              <a:buBlip>
                <a:blip r:embed="rId1"/>
              </a:buBlip>
              <a:defRPr/>
            </a:pP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频率法分析</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endParaRPr>
          </a:p>
          <a:p>
            <a:pPr eaLnBrk="1" hangingPunct="1">
              <a:spcBef>
                <a:spcPct val="50000"/>
              </a:spcBef>
              <a:buFontTx/>
              <a:buBlip>
                <a:blip r:embed="rId1"/>
              </a:buBlip>
              <a:defRPr/>
            </a:pP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rPr>
              <a:t>控制系统的设计</a:t>
            </a:r>
            <a:endPar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220"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530F2A9-AB7B-49DA-B803-72281BF4E9A9}"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矩形 144387"/>
          <p:cNvSpPr/>
          <p:nvPr/>
        </p:nvSpPr>
        <p:spPr>
          <a:xfrm>
            <a:off x="466725" y="183193"/>
            <a:ext cx="8208962" cy="706758"/>
          </a:xfrm>
          <a:prstGeom prst="rect">
            <a:avLst/>
          </a:prstGeom>
          <a:noFill/>
          <a:ln w="9525">
            <a:noFill/>
          </a:ln>
        </p:spPr>
        <p:txBody>
          <a:bodyPr anchor="ctr">
            <a:spAutoFit/>
          </a:bodyPr>
          <a:lstStyle/>
          <a:p>
            <a:pPr eaLnBrk="1" hangingPunct="1">
              <a:lnSpc>
                <a:spcPct val="125000"/>
              </a:lnSpc>
              <a:defRPr/>
            </a:pPr>
            <a:r>
              <a:rPr lang="zh-CN" altLang="en-US" sz="32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五、对自动控制系统的基本要求 </a:t>
            </a:r>
            <a:endParaRPr lang="zh-CN" altLang="en-US" sz="32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endParaRPr>
          </a:p>
        </p:txBody>
      </p:sp>
      <p:sp>
        <p:nvSpPr>
          <p:cNvPr id="41986" name="矩形 144388"/>
          <p:cNvSpPr/>
          <p:nvPr/>
        </p:nvSpPr>
        <p:spPr>
          <a:xfrm>
            <a:off x="468302" y="1043300"/>
            <a:ext cx="8135948" cy="553085"/>
          </a:xfrm>
          <a:prstGeom prst="rect">
            <a:avLst/>
          </a:prstGeom>
          <a:noFill/>
          <a:ln w="9525">
            <a:noFill/>
          </a:ln>
        </p:spPr>
        <p:txBody>
          <a:bodyPr anchor="ctr">
            <a:spAutoFit/>
          </a:bodyPr>
          <a:lstStyle/>
          <a:p>
            <a:pPr eaLnBrk="1" hangingPunct="1">
              <a:lnSpc>
                <a:spcPct val="125000"/>
              </a:lnSpc>
              <a:defRPr/>
            </a:pPr>
            <a:r>
              <a:rPr lang="zh-CN" altLang="en-US" sz="2400" noProof="1">
                <a:solidFill>
                  <a:srgbClr val="000000"/>
                </a:solidFill>
                <a:latin typeface="华文细黑" panose="02010600040101010101" pitchFamily="2" charset="-122"/>
                <a:ea typeface="华文细黑" panose="02010600040101010101" pitchFamily="2" charset="-122"/>
              </a:rPr>
              <a:t>可以归结为稳定性、</a:t>
            </a:r>
            <a:r>
              <a:rPr lang="zh-CN" altLang="en-US" sz="2400" noProof="1">
                <a:solidFill>
                  <a:srgbClr val="000000"/>
                </a:solidFill>
                <a:latin typeface="华文细黑" panose="02010600040101010101" pitchFamily="2" charset="-122"/>
                <a:ea typeface="华文细黑" panose="02010600040101010101" pitchFamily="2" charset="-122"/>
                <a:sym typeface="+mn-ea"/>
              </a:rPr>
              <a:t>快速性和准确性</a:t>
            </a:r>
            <a:r>
              <a:rPr lang="zh-CN" altLang="en-US" sz="2400" noProof="1">
                <a:solidFill>
                  <a:srgbClr val="000000"/>
                </a:solidFill>
                <a:latin typeface="华文细黑" panose="02010600040101010101" pitchFamily="2" charset="-122"/>
                <a:ea typeface="华文细黑" panose="02010600040101010101" pitchFamily="2" charset="-122"/>
              </a:rPr>
              <a:t>，即</a:t>
            </a:r>
            <a:r>
              <a:rPr lang="zh-CN" altLang="en-US" sz="2400" u="sng"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稳、</a:t>
            </a:r>
            <a:r>
              <a:rPr lang="zh-CN" altLang="en-US" sz="2400" u="sng"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sym typeface="+mn-ea"/>
              </a:rPr>
              <a:t>快、</a:t>
            </a:r>
            <a:r>
              <a:rPr lang="zh-CN" altLang="en-US" sz="2400" u="sng"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准</a:t>
            </a:r>
            <a:r>
              <a:rPr lang="zh-CN" altLang="en-US" sz="2400" noProof="1">
                <a:solidFill>
                  <a:srgbClr val="000000"/>
                </a:solidFill>
                <a:latin typeface="华文细黑" panose="02010600040101010101" pitchFamily="2" charset="-122"/>
                <a:ea typeface="华文细黑" panose="02010600040101010101" pitchFamily="2" charset="-122"/>
              </a:rPr>
              <a:t>的要求。 </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41987" name="矩形 144389"/>
          <p:cNvSpPr/>
          <p:nvPr/>
        </p:nvSpPr>
        <p:spPr>
          <a:xfrm>
            <a:off x="468302" y="1772274"/>
            <a:ext cx="8424178" cy="4203074"/>
          </a:xfrm>
          <a:prstGeom prst="rect">
            <a:avLst/>
          </a:prstGeom>
          <a:noFill/>
          <a:ln w="9525">
            <a:noFill/>
          </a:ln>
        </p:spPr>
        <p:txBody>
          <a:bodyPr>
            <a:spAutoFit/>
          </a:bodyPr>
          <a:lstStyle/>
          <a:p>
            <a:pPr marL="622300" indent="-622300" eaLnBrk="1" hangingPunct="1">
              <a:lnSpc>
                <a:spcPct val="125000"/>
              </a:lnSpc>
              <a:defRPr/>
            </a:pPr>
            <a:r>
              <a:rPr lang="zh-CN" altLang="en-US" sz="2400" u="sng" noProof="1">
                <a:solidFill>
                  <a:srgbClr val="FF0000"/>
                </a:solidFill>
                <a:latin typeface="华文细黑" panose="02010600040101010101" pitchFamily="2" charset="-122"/>
                <a:ea typeface="华文细黑" panose="02010600040101010101" pitchFamily="2" charset="-122"/>
              </a:rPr>
              <a:t>稳</a:t>
            </a:r>
            <a:r>
              <a:rPr lang="zh-CN" altLang="en-US" sz="2400" noProof="1">
                <a:latin typeface="华文细黑" panose="02010600040101010101" pitchFamily="2" charset="-122"/>
                <a:ea typeface="华文细黑" panose="02010600040101010101" pitchFamily="2" charset="-122"/>
              </a:rPr>
              <a:t>：</a:t>
            </a:r>
            <a:r>
              <a:rPr lang="zh-CN" altLang="en-US" sz="2400" noProof="1">
                <a:solidFill>
                  <a:srgbClr val="000000"/>
                </a:solidFill>
                <a:latin typeface="华文细黑" panose="02010600040101010101" pitchFamily="2" charset="-122"/>
                <a:ea typeface="华文细黑" panose="02010600040101010101" pitchFamily="2" charset="-122"/>
              </a:rPr>
              <a:t>要求系统是稳定的，不稳定的系统是无法使用的，系统激烈而持久的振荡会导致功率元件过载，甚至使设备损坏而发生故障，这是绝对不允许的。</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什么是系统的稳定性？</a:t>
            </a:r>
            <a:endPar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a:p>
            <a:pPr marL="622300" indent="-622300" eaLnBrk="1" hangingPunct="1">
              <a:lnSpc>
                <a:spcPct val="125000"/>
              </a:lnSpc>
              <a:defRPr/>
            </a:pPr>
            <a:endParaRPr lang="zh-CN" altLang="en-US" sz="2400" noProof="1">
              <a:solidFill>
                <a:srgbClr val="0000FF"/>
              </a:solidFill>
              <a:latin typeface="华文细黑" panose="02010600040101010101" pitchFamily="2" charset="-122"/>
              <a:ea typeface="华文细黑" panose="02010600040101010101" pitchFamily="2" charset="-122"/>
            </a:endParaRPr>
          </a:p>
          <a:p>
            <a:pPr marL="622300" indent="-622300" eaLnBrk="1" hangingPunct="1">
              <a:lnSpc>
                <a:spcPct val="125000"/>
              </a:lnSpc>
              <a:defRPr/>
            </a:pPr>
            <a:r>
              <a:rPr lang="zh-CN" altLang="en-US" sz="2400" u="sng" noProof="1">
                <a:solidFill>
                  <a:srgbClr val="FF0000"/>
                </a:solidFill>
                <a:latin typeface="华文细黑" panose="02010600040101010101" pitchFamily="2" charset="-122"/>
                <a:ea typeface="华文细黑" panose="02010600040101010101" pitchFamily="2" charset="-122"/>
              </a:rPr>
              <a:t>快</a:t>
            </a:r>
            <a:r>
              <a:rPr lang="zh-CN" altLang="en-US" sz="2400" noProof="1">
                <a:latin typeface="华文细黑" panose="02010600040101010101" pitchFamily="2" charset="-122"/>
                <a:ea typeface="华文细黑" panose="02010600040101010101" pitchFamily="2" charset="-122"/>
              </a:rPr>
              <a:t>：</a:t>
            </a:r>
            <a:r>
              <a:rPr lang="zh-CN" altLang="en-US" sz="2400" noProof="1">
                <a:solidFill>
                  <a:srgbClr val="000000"/>
                </a:solidFill>
                <a:latin typeface="华文细黑" panose="02010600040101010101" pitchFamily="2" charset="-122"/>
                <a:ea typeface="华文细黑" panose="02010600040101010101" pitchFamily="2" charset="-122"/>
              </a:rPr>
              <a:t>通常希望系统的瞬态过程要快。瞬态响应快，超调量小，调节时间短。</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sym typeface="+mn-ea"/>
              </a:rPr>
              <a:t>什么是系统的瞬态过程和瞬态性能？</a:t>
            </a:r>
            <a:endPar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sym typeface="+mn-ea"/>
            </a:endParaRPr>
          </a:p>
          <a:p>
            <a:pPr marL="622300" indent="-622300" eaLnBrk="1" hangingPunct="1">
              <a:lnSpc>
                <a:spcPct val="125000"/>
              </a:lnSpc>
              <a:defRPr/>
            </a:pPr>
            <a:endParaRPr lang="zh-CN" altLang="en-US" sz="2400" noProof="1">
              <a:solidFill>
                <a:srgbClr val="000000"/>
              </a:solidFill>
              <a:latin typeface="华文细黑" panose="02010600040101010101" pitchFamily="2" charset="-122"/>
              <a:ea typeface="华文细黑" panose="02010600040101010101" pitchFamily="2" charset="-122"/>
            </a:endParaRPr>
          </a:p>
          <a:p>
            <a:pPr marL="622300" indent="-622300" eaLnBrk="1" hangingPunct="1">
              <a:lnSpc>
                <a:spcPct val="125000"/>
              </a:lnSpc>
              <a:defRPr/>
            </a:pPr>
            <a:r>
              <a:rPr lang="zh-CN" altLang="en-US" sz="2400" u="sng" noProof="1">
                <a:solidFill>
                  <a:srgbClr val="FF0000"/>
                </a:solidFill>
                <a:latin typeface="华文细黑" panose="02010600040101010101" pitchFamily="2" charset="-122"/>
                <a:ea typeface="华文细黑" panose="02010600040101010101" pitchFamily="2" charset="-122"/>
                <a:sym typeface="+mn-ea"/>
              </a:rPr>
              <a:t>准</a:t>
            </a:r>
            <a:r>
              <a:rPr lang="zh-CN" altLang="en-US" sz="2400" noProof="1">
                <a:latin typeface="华文细黑" panose="02010600040101010101" pitchFamily="2" charset="-122"/>
                <a:ea typeface="华文细黑" panose="02010600040101010101" pitchFamily="2" charset="-122"/>
                <a:sym typeface="+mn-ea"/>
              </a:rPr>
              <a:t>：</a:t>
            </a:r>
            <a:r>
              <a:rPr lang="zh-CN" altLang="en-US" sz="2400" noProof="1">
                <a:solidFill>
                  <a:srgbClr val="000000"/>
                </a:solidFill>
                <a:latin typeface="华文细黑" panose="02010600040101010101" pitchFamily="2" charset="-122"/>
                <a:ea typeface="华文细黑" panose="02010600040101010101" pitchFamily="2" charset="-122"/>
                <a:sym typeface="+mn-ea"/>
              </a:rPr>
              <a:t>希望系统具有较高的控制准确度或控制精度。稳态误差要小；</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sym typeface="+mn-ea"/>
              </a:rPr>
              <a:t>什么是系统的稳态误差？</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59397"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2E464DC-E2E1-4914-B8FB-ABF0127DC490}"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5939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62531D-1C07-45AD-B821-A0617A6238AF}"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0F4D63-6937-40E7-BAE8-A378D02938FE}"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33799" name="Rectangle 155"/>
          <p:cNvSpPr/>
          <p:nvPr/>
        </p:nvSpPr>
        <p:spPr>
          <a:xfrm>
            <a:off x="457200" y="352425"/>
            <a:ext cx="8138160" cy="1014730"/>
          </a:xfrm>
          <a:prstGeom prst="rect">
            <a:avLst/>
          </a:prstGeom>
          <a:noFill/>
          <a:ln w="9525">
            <a:noFill/>
          </a:ln>
        </p:spPr>
        <p:txBody>
          <a:bodyPr>
            <a:spAutoFit/>
          </a:bodyPr>
          <a:lstStyle/>
          <a:p>
            <a:pPr eaLnBrk="1" hangingPunct="1">
              <a:lnSpc>
                <a:spcPct val="125000"/>
              </a:lnSpc>
              <a:spcBef>
                <a:spcPts val="0"/>
              </a:spcBef>
              <a:spcAft>
                <a:spcPts val="0"/>
              </a:spcAft>
              <a:defRPr/>
            </a:pPr>
            <a:r>
              <a:rPr lang="en-US" altLang="zh-CN" sz="2400" noProof="1">
                <a:solidFill>
                  <a:srgbClr val="000000"/>
                </a:solidFill>
                <a:latin typeface="华文细黑" panose="02010600040101010101" pitchFamily="2" charset="-122"/>
                <a:ea typeface="华文细黑" panose="02010600040101010101" pitchFamily="2" charset="-122"/>
              </a:rPr>
              <a:t>        </a:t>
            </a:r>
            <a:r>
              <a:rPr lang="zh-CN" altLang="en-US" sz="2400" noProof="1">
                <a:solidFill>
                  <a:srgbClr val="000000"/>
                </a:solidFill>
                <a:latin typeface="华文细黑" panose="02010600040101010101" pitchFamily="2" charset="-122"/>
                <a:ea typeface="华文细黑" panose="02010600040101010101" pitchFamily="2" charset="-122"/>
              </a:rPr>
              <a:t>被控量的</a:t>
            </a:r>
            <a:r>
              <a:rPr lang="zh-CN" altLang="en-US" sz="2400" noProof="1">
                <a:gradFill>
                  <a:gsLst>
                    <a:gs pos="0">
                      <a:srgbClr val="7B32B2"/>
                    </a:gs>
                    <a:gs pos="100000">
                      <a:srgbClr val="401A5D"/>
                    </a:gs>
                  </a:gsLst>
                  <a:lin scaled="0"/>
                </a:gradFill>
                <a:latin typeface="华文细黑" panose="02010600040101010101" pitchFamily="2" charset="-122"/>
                <a:ea typeface="华文细黑" panose="02010600040101010101" pitchFamily="2" charset="-122"/>
              </a:rPr>
              <a:t>单位阶跃</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响应</a:t>
            </a:r>
            <a:r>
              <a:rPr lang="zh-CN" altLang="en-US" sz="2400" noProof="1">
                <a:solidFill>
                  <a:srgbClr val="000000"/>
                </a:solidFill>
                <a:latin typeface="华文细黑" panose="02010600040101010101" pitchFamily="2" charset="-122"/>
                <a:ea typeface="华文细黑" panose="02010600040101010101" pitchFamily="2" charset="-122"/>
              </a:rPr>
              <a:t>过程有三类（等幅振荡、振荡发散、收敛）:</a:t>
            </a:r>
            <a:endParaRPr lang="en-US" altLang="zh-CN" sz="2400" noProof="1">
              <a:solidFill>
                <a:srgbClr val="FF0000"/>
              </a:solidFill>
              <a:latin typeface="华文中宋" panose="02010600040101010101" pitchFamily="2" charset="-122"/>
            </a:endParaRPr>
          </a:p>
        </p:txBody>
      </p:sp>
      <p:graphicFrame>
        <p:nvGraphicFramePr>
          <p:cNvPr id="60420" name="Object 12"/>
          <p:cNvGraphicFramePr/>
          <p:nvPr/>
        </p:nvGraphicFramePr>
        <p:xfrm>
          <a:off x="1444625" y="1306513"/>
          <a:ext cx="2622550" cy="2111375"/>
        </p:xfrm>
        <a:graphic>
          <a:graphicData uri="http://schemas.openxmlformats.org/presentationml/2006/ole">
            <mc:AlternateContent xmlns:mc="http://schemas.openxmlformats.org/markup-compatibility/2006">
              <mc:Choice xmlns:v="urn:schemas-microsoft-com:vml" Requires="v">
                <p:oleObj spid="_x0000_s2" name="" r:id="rId1" imgW="2095500" imgH="1689100" progId="Visio.Drawing.11">
                  <p:embed/>
                </p:oleObj>
              </mc:Choice>
              <mc:Fallback>
                <p:oleObj name="" r:id="rId1" imgW="2095500" imgH="1689100" progId="Visio.Drawing.11">
                  <p:embed/>
                  <p:pic>
                    <p:nvPicPr>
                      <p:cNvPr id="0" name="Object 1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25" y="1306513"/>
                        <a:ext cx="2622550"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21" name="Object 13"/>
          <p:cNvGraphicFramePr/>
          <p:nvPr/>
        </p:nvGraphicFramePr>
        <p:xfrm>
          <a:off x="4826000" y="1304925"/>
          <a:ext cx="2606675" cy="2122488"/>
        </p:xfrm>
        <a:graphic>
          <a:graphicData uri="http://schemas.openxmlformats.org/presentationml/2006/ole">
            <mc:AlternateContent xmlns:mc="http://schemas.openxmlformats.org/markup-compatibility/2006">
              <mc:Choice xmlns:v="urn:schemas-microsoft-com:vml" Requires="v">
                <p:oleObj spid="_x0000_s3" name="" r:id="rId3" imgW="2057400" imgH="1689100" progId="Visio.Drawing.11">
                  <p:embed/>
                </p:oleObj>
              </mc:Choice>
              <mc:Fallback>
                <p:oleObj name="" r:id="rId3" imgW="2057400" imgH="1689100" progId="Visio.Drawing.11">
                  <p:embed/>
                  <p:pic>
                    <p:nvPicPr>
                      <p:cNvPr id="0"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0" y="1304925"/>
                        <a:ext cx="2606675"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22" name="Object 14"/>
          <p:cNvGraphicFramePr/>
          <p:nvPr/>
        </p:nvGraphicFramePr>
        <p:xfrm>
          <a:off x="1141413" y="3305175"/>
          <a:ext cx="3074987" cy="2205038"/>
        </p:xfrm>
        <a:graphic>
          <a:graphicData uri="http://schemas.openxmlformats.org/presentationml/2006/ole">
            <mc:AlternateContent xmlns:mc="http://schemas.openxmlformats.org/markup-compatibility/2006">
              <mc:Choice xmlns:v="urn:schemas-microsoft-com:vml" Requires="v">
                <p:oleObj spid="_x0000_s4" name="" r:id="rId5" imgW="2197100" imgH="1485900" progId="Visio.Drawing.11">
                  <p:embed/>
                </p:oleObj>
              </mc:Choice>
              <mc:Fallback>
                <p:oleObj name="" r:id="rId5" imgW="2197100" imgH="1485900" progId="Visio.Drawing.11">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1413" y="3305175"/>
                        <a:ext cx="3074987"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23" name="Object 16"/>
          <p:cNvGraphicFramePr/>
          <p:nvPr/>
        </p:nvGraphicFramePr>
        <p:xfrm>
          <a:off x="4492625" y="3338513"/>
          <a:ext cx="2941638" cy="2105025"/>
        </p:xfrm>
        <a:graphic>
          <a:graphicData uri="http://schemas.openxmlformats.org/presentationml/2006/ole">
            <mc:AlternateContent xmlns:mc="http://schemas.openxmlformats.org/markup-compatibility/2006">
              <mc:Choice xmlns:v="urn:schemas-microsoft-com:vml" Requires="v">
                <p:oleObj spid="_x0000_s5" name="" r:id="rId7" imgW="2324100" imgH="1676400" progId="Visio.Drawing.11">
                  <p:embed/>
                </p:oleObj>
              </mc:Choice>
              <mc:Fallback>
                <p:oleObj name="" r:id="rId7" imgW="2324100" imgH="1676400" progId="Visio.Drawing.11">
                  <p:embed/>
                  <p:pic>
                    <p:nvPicPr>
                      <p:cNvPr id="0" name="Object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2625" y="3338513"/>
                        <a:ext cx="2941638"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800" name="内容占位符 2"/>
          <p:cNvSpPr txBox="1">
            <a:spLocks noChangeArrowheads="1"/>
          </p:cNvSpPr>
          <p:nvPr/>
        </p:nvSpPr>
        <p:spPr bwMode="auto">
          <a:xfrm>
            <a:off x="1431925" y="5499100"/>
            <a:ext cx="53911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11480" tIns="0" rIns="411480" bIns="205740"/>
          <a:lstStyle>
            <a:lvl1pPr marL="1543050" indent="-1543050" defTabSz="4114800">
              <a:defRPr>
                <a:solidFill>
                  <a:schemeClr val="tx1"/>
                </a:solidFill>
                <a:latin typeface="Arial" panose="020B0604020202020204" pitchFamily="34" charset="0"/>
                <a:ea typeface="宋体" panose="02010600030101010101" pitchFamily="2" charset="-122"/>
              </a:defRPr>
            </a:lvl1pPr>
            <a:lvl2pPr marL="742950" indent="-285750" defTabSz="4114800">
              <a:defRPr>
                <a:solidFill>
                  <a:schemeClr val="tx1"/>
                </a:solidFill>
                <a:latin typeface="Arial" panose="020B0604020202020204" pitchFamily="34" charset="0"/>
                <a:ea typeface="宋体" panose="02010600030101010101" pitchFamily="2" charset="-122"/>
              </a:defRPr>
            </a:lvl2pPr>
            <a:lvl3pPr marL="1143000" indent="-228600" defTabSz="4114800">
              <a:defRPr>
                <a:solidFill>
                  <a:schemeClr val="tx1"/>
                </a:solidFill>
                <a:latin typeface="Arial" panose="020B0604020202020204" pitchFamily="34" charset="0"/>
                <a:ea typeface="宋体" panose="02010600030101010101" pitchFamily="2" charset="-122"/>
              </a:defRPr>
            </a:lvl3pPr>
            <a:lvl4pPr marL="1600200" indent="-228600" defTabSz="4114800">
              <a:defRPr>
                <a:solidFill>
                  <a:schemeClr val="tx1"/>
                </a:solidFill>
                <a:latin typeface="Arial" panose="020B0604020202020204" pitchFamily="34" charset="0"/>
                <a:ea typeface="宋体" panose="02010600030101010101" pitchFamily="2" charset="-122"/>
              </a:defRPr>
            </a:lvl4pPr>
            <a:lvl5pPr marL="2057400" indent="-228600" defTabSz="4114800">
              <a:defRPr>
                <a:solidFill>
                  <a:schemeClr val="tx1"/>
                </a:solidFill>
                <a:latin typeface="Arial" panose="020B0604020202020204" pitchFamily="34" charset="0"/>
                <a:ea typeface="宋体" panose="02010600030101010101" pitchFamily="2" charset="-122"/>
              </a:defRPr>
            </a:lvl5pPr>
            <a:lvl6pPr marL="2514600" indent="-228600" defTabSz="4114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114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114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114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latin typeface="黑体" panose="02010609060101010101" pitchFamily="49" charset="-122"/>
                <a:ea typeface="黑体" panose="02010609060101010101" pitchFamily="49" charset="-122"/>
              </a:rPr>
              <a:t>对控制系统的第一个要求：</a:t>
            </a:r>
            <a:endParaRPr lang="en-US" altLang="zh-CN" sz="2400">
              <a:latin typeface="黑体" panose="02010609060101010101" pitchFamily="49" charset="-122"/>
              <a:ea typeface="黑体" panose="02010609060101010101" pitchFamily="49" charset="-122"/>
            </a:endParaRPr>
          </a:p>
          <a:p>
            <a:pPr eaLnBrk="1" hangingPunct="1">
              <a:buFont typeface="Arial" panose="020B0604020202020204" pitchFamily="34" charset="0"/>
              <a:buNone/>
            </a:pPr>
            <a:endParaRPr lang="zh-CN" altLang="en-US" sz="2400">
              <a:latin typeface="黑体" panose="02010609060101010101" pitchFamily="49" charset="-122"/>
              <a:ea typeface="黑体" panose="02010609060101010101" pitchFamily="49" charset="-122"/>
            </a:endParaRPr>
          </a:p>
        </p:txBody>
      </p:sp>
      <p:pic>
        <p:nvPicPr>
          <p:cNvPr id="33801" name="图片 8" descr="tooopen_1333320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83262">
            <a:off x="665163" y="5235575"/>
            <a:ext cx="85883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5718175" y="5511800"/>
            <a:ext cx="1101725" cy="377825"/>
          </a:xfrm>
          <a:prstGeom prst="rect">
            <a:avLst/>
          </a:prstGeom>
        </p:spPr>
        <p:txBody>
          <a:bodyPr wrap="none" tIns="0">
            <a:spAutoFit/>
          </a:bodyPr>
          <a:lstStyle/>
          <a:p>
            <a:pPr eaLnBrk="1" hangingPunct="1">
              <a:lnSpc>
                <a:spcPct val="90000"/>
              </a:lnSpc>
              <a:spcBef>
                <a:spcPct val="20000"/>
              </a:spcBef>
              <a:defRPr/>
            </a:pPr>
            <a:r>
              <a:rPr kumimoji="1" lang="zh-CN" altLang="en-US" sz="2400" b="1" dirty="0">
                <a:solidFill>
                  <a:srgbClr val="33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anose="02020603050405020304" pitchFamily="18" charset="0"/>
              </a:rPr>
              <a:t>稳定性</a:t>
            </a:r>
            <a:endParaRPr kumimoji="1" lang="zh-CN" altLang="en-US" sz="2400" b="1" dirty="0">
              <a:solidFill>
                <a:srgbClr val="33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6042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FC84EA8-B885-4E86-82B2-08C31111BB66}"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8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E24E0D-844D-4AEF-8EED-39E5E24648E7}" type="datetime2">
              <a:rPr lang="zh-CN" altLang="zh-CN" smtClean="0">
                <a:latin typeface="Garamond" panose="02020404030301010803" pitchFamily="18" charset="0"/>
              </a:rPr>
            </a:fld>
            <a:endParaRPr lang="zh-CN" altLang="zh-CN">
              <a:latin typeface="Garamond" panose="02020404030301010803" pitchFamily="18" charset="0"/>
            </a:endParaRPr>
          </a:p>
        </p:txBody>
      </p:sp>
      <p:pic>
        <p:nvPicPr>
          <p:cNvPr id="61443" name="图片 8" descr="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813" y="714375"/>
            <a:ext cx="3717925"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图片 12"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100" y="785813"/>
            <a:ext cx="3268663"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a:spLocks noChangeArrowheads="1"/>
          </p:cNvSpPr>
          <p:nvPr/>
        </p:nvSpPr>
        <p:spPr bwMode="auto">
          <a:xfrm>
            <a:off x="1717675" y="3240088"/>
            <a:ext cx="31099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40" tIns="9070" rIns="18140" bIns="9070" anchor="ctr">
            <a:spAutoFit/>
          </a:bodyPr>
          <a:lstStyle>
            <a:lvl1pPr indent="71755" defTabSz="180975">
              <a:defRPr>
                <a:solidFill>
                  <a:schemeClr val="tx1"/>
                </a:solidFill>
                <a:latin typeface="Arial" panose="020B0604020202020204" pitchFamily="34" charset="0"/>
                <a:ea typeface="宋体" panose="02010600030101010101" pitchFamily="2" charset="-122"/>
              </a:defRPr>
            </a:lvl1pPr>
            <a:lvl2pPr marL="742950" indent="-285750" defTabSz="180975">
              <a:defRPr>
                <a:solidFill>
                  <a:schemeClr val="tx1"/>
                </a:solidFill>
                <a:latin typeface="Arial" panose="020B0604020202020204" pitchFamily="34" charset="0"/>
                <a:ea typeface="宋体" panose="02010600030101010101" pitchFamily="2" charset="-122"/>
              </a:defRPr>
            </a:lvl2pPr>
            <a:lvl3pPr marL="1143000" indent="-228600" defTabSz="180975">
              <a:defRPr>
                <a:solidFill>
                  <a:schemeClr val="tx1"/>
                </a:solidFill>
                <a:latin typeface="Arial" panose="020B0604020202020204" pitchFamily="34" charset="0"/>
                <a:ea typeface="宋体" panose="02010600030101010101" pitchFamily="2" charset="-122"/>
              </a:defRPr>
            </a:lvl3pPr>
            <a:lvl4pPr marL="1600200" indent="-228600" defTabSz="180975">
              <a:defRPr>
                <a:solidFill>
                  <a:schemeClr val="tx1"/>
                </a:solidFill>
                <a:latin typeface="Arial" panose="020B0604020202020204" pitchFamily="34" charset="0"/>
                <a:ea typeface="宋体" panose="02010600030101010101" pitchFamily="2" charset="-122"/>
              </a:defRPr>
            </a:lvl4pPr>
            <a:lvl5pPr marL="2057400" indent="-228600" defTabSz="180975">
              <a:defRPr>
                <a:solidFill>
                  <a:schemeClr val="tx1"/>
                </a:solidFill>
                <a:latin typeface="Arial" panose="020B0604020202020204" pitchFamily="34" charset="0"/>
                <a:ea typeface="宋体" panose="02010600030101010101" pitchFamily="2" charset="-122"/>
              </a:defRPr>
            </a:lvl5pPr>
            <a:lvl6pPr marL="2514600" indent="-228600" defTabSz="1809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809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809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809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C00000"/>
                </a:solidFill>
                <a:latin typeface="黑体" panose="02010609060101010101" pitchFamily="49" charset="-122"/>
                <a:ea typeface="黑体" panose="02010609060101010101" pitchFamily="49" charset="-122"/>
              </a:rPr>
              <a:t>瞬态响应</a:t>
            </a:r>
            <a:r>
              <a:rPr lang="en-US" altLang="zh-CN" sz="1400" b="1">
                <a:solidFill>
                  <a:srgbClr val="C00000"/>
                </a:solidFill>
                <a:latin typeface="黑体" panose="02010609060101010101" pitchFamily="49" charset="-122"/>
                <a:ea typeface="黑体" panose="02010609060101010101" pitchFamily="49" charset="-122"/>
              </a:rPr>
              <a:t>           </a:t>
            </a:r>
            <a:r>
              <a:rPr lang="zh-CN" altLang="en-US" sz="1400" b="1">
                <a:solidFill>
                  <a:srgbClr val="C00000"/>
                </a:solidFill>
                <a:latin typeface="黑体" panose="02010609060101010101" pitchFamily="49" charset="-122"/>
                <a:ea typeface="黑体" panose="02010609060101010101" pitchFamily="49" charset="-122"/>
              </a:rPr>
              <a:t>稳态响应</a:t>
            </a:r>
            <a:endParaRPr lang="zh-CN" altLang="en-US" sz="1400" b="1">
              <a:solidFill>
                <a:srgbClr val="C00000"/>
              </a:solidFill>
              <a:latin typeface="黑体" panose="02010609060101010101" pitchFamily="49" charset="-122"/>
              <a:ea typeface="黑体" panose="02010609060101010101" pitchFamily="49" charset="-122"/>
            </a:endParaRPr>
          </a:p>
        </p:txBody>
      </p:sp>
      <p:sp>
        <p:nvSpPr>
          <p:cNvPr id="15" name="内容占位符 7"/>
          <p:cNvSpPr>
            <a:spLocks noGrp="1"/>
          </p:cNvSpPr>
          <p:nvPr/>
        </p:nvSpPr>
        <p:spPr>
          <a:xfrm>
            <a:off x="1130300" y="4105275"/>
            <a:ext cx="6407150" cy="1452563"/>
          </a:xfrm>
          <a:prstGeom prst="rect">
            <a:avLst/>
          </a:prstGeom>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kumimoji="1" sz="3200">
                <a:solidFill>
                  <a:schemeClr val="tx1"/>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kumimoji="1"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kumimoji="1"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9pPr>
          </a:lstStyle>
          <a:p>
            <a:pPr marL="0" indent="0">
              <a:lnSpc>
                <a:spcPct val="150000"/>
              </a:lnSpc>
              <a:buFont typeface="Wingdings" panose="05000000000000000000" pitchFamily="2" charset="2"/>
              <a:buNone/>
              <a:defRPr/>
            </a:pPr>
            <a:r>
              <a:rPr lang="zh-CN" altLang="en-US" sz="2400" kern="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瞬态响应：</a:t>
            </a:r>
            <a:r>
              <a:rPr lang="zh-CN" altLang="en-US" sz="2400" kern="0" dirty="0">
                <a:solidFill>
                  <a:srgbClr val="000000"/>
                </a:solidFill>
                <a:latin typeface="黑体" panose="02010609060101010101" pitchFamily="49" charset="-122"/>
                <a:ea typeface="黑体" panose="02010609060101010101" pitchFamily="49" charset="-122"/>
              </a:rPr>
              <a:t>既要快，又要平稳。</a:t>
            </a:r>
            <a:endParaRPr lang="zh-CN" altLang="en-US" sz="2400" kern="0" dirty="0">
              <a:solidFill>
                <a:srgbClr val="000000"/>
              </a:solidFill>
              <a:latin typeface="黑体" panose="02010609060101010101" pitchFamily="49" charset="-122"/>
              <a:ea typeface="黑体" panose="02010609060101010101" pitchFamily="49" charset="-122"/>
            </a:endParaRPr>
          </a:p>
          <a:p>
            <a:pPr marL="0" indent="0">
              <a:lnSpc>
                <a:spcPct val="150000"/>
              </a:lnSpc>
              <a:buFont typeface="Wingdings" panose="05000000000000000000" pitchFamily="2" charset="2"/>
              <a:buNone/>
              <a:defRPr/>
            </a:pPr>
            <a:r>
              <a:rPr lang="zh-CN" altLang="en-US" sz="2400" kern="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稳态响应：</a:t>
            </a:r>
            <a:r>
              <a:rPr lang="zh-CN" altLang="en-US" sz="2400" kern="0" dirty="0">
                <a:solidFill>
                  <a:srgbClr val="000000"/>
                </a:solidFill>
                <a:latin typeface="黑体" panose="02010609060101010101" pitchFamily="49" charset="-122"/>
                <a:ea typeface="黑体" panose="02010609060101010101" pitchFamily="49" charset="-122"/>
              </a:rPr>
              <a:t>稳态误差尽可能地小。</a:t>
            </a:r>
            <a:endParaRPr lang="zh-CN" altLang="en-US" sz="2400" kern="0" dirty="0">
              <a:solidFill>
                <a:srgbClr val="000000"/>
              </a:solidFill>
              <a:latin typeface="黑体" panose="02010609060101010101" pitchFamily="49" charset="-122"/>
              <a:ea typeface="黑体" panose="02010609060101010101" pitchFamily="49" charset="-122"/>
            </a:endParaRPr>
          </a:p>
        </p:txBody>
      </p:sp>
      <p:sp>
        <p:nvSpPr>
          <p:cNvPr id="16" name="Rectangle 5"/>
          <p:cNvSpPr>
            <a:spLocks noChangeArrowheads="1"/>
          </p:cNvSpPr>
          <p:nvPr/>
        </p:nvSpPr>
        <p:spPr bwMode="auto">
          <a:xfrm>
            <a:off x="5380038" y="3359150"/>
            <a:ext cx="11001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40" tIns="9070" rIns="18140" bIns="9070" anchor="ctr">
            <a:spAutoFit/>
          </a:bodyPr>
          <a:lstStyle>
            <a:lvl1pPr indent="71755" defTabSz="180975">
              <a:defRPr>
                <a:solidFill>
                  <a:schemeClr val="tx1"/>
                </a:solidFill>
                <a:latin typeface="Arial" panose="020B0604020202020204" pitchFamily="34" charset="0"/>
                <a:ea typeface="宋体" panose="02010600030101010101" pitchFamily="2" charset="-122"/>
              </a:defRPr>
            </a:lvl1pPr>
            <a:lvl2pPr marL="742950" indent="-285750" defTabSz="180975">
              <a:defRPr>
                <a:solidFill>
                  <a:schemeClr val="tx1"/>
                </a:solidFill>
                <a:latin typeface="Arial" panose="020B0604020202020204" pitchFamily="34" charset="0"/>
                <a:ea typeface="宋体" panose="02010600030101010101" pitchFamily="2" charset="-122"/>
              </a:defRPr>
            </a:lvl2pPr>
            <a:lvl3pPr marL="1143000" indent="-228600" defTabSz="180975">
              <a:defRPr>
                <a:solidFill>
                  <a:schemeClr val="tx1"/>
                </a:solidFill>
                <a:latin typeface="Arial" panose="020B0604020202020204" pitchFamily="34" charset="0"/>
                <a:ea typeface="宋体" panose="02010600030101010101" pitchFamily="2" charset="-122"/>
              </a:defRPr>
            </a:lvl3pPr>
            <a:lvl4pPr marL="1600200" indent="-228600" defTabSz="180975">
              <a:defRPr>
                <a:solidFill>
                  <a:schemeClr val="tx1"/>
                </a:solidFill>
                <a:latin typeface="Arial" panose="020B0604020202020204" pitchFamily="34" charset="0"/>
                <a:ea typeface="宋体" panose="02010600030101010101" pitchFamily="2" charset="-122"/>
              </a:defRPr>
            </a:lvl4pPr>
            <a:lvl5pPr marL="2057400" indent="-228600" defTabSz="180975">
              <a:defRPr>
                <a:solidFill>
                  <a:schemeClr val="tx1"/>
                </a:solidFill>
                <a:latin typeface="Arial" panose="020B0604020202020204" pitchFamily="34" charset="0"/>
                <a:ea typeface="宋体" panose="02010600030101010101" pitchFamily="2" charset="-122"/>
              </a:defRPr>
            </a:lvl5pPr>
            <a:lvl6pPr marL="2514600" indent="-228600" defTabSz="1809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809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809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809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C00000"/>
                </a:solidFill>
                <a:latin typeface="黑体" panose="02010609060101010101" pitchFamily="49" charset="-122"/>
                <a:ea typeface="黑体" panose="02010609060101010101" pitchFamily="49" charset="-122"/>
              </a:rPr>
              <a:t>瞬态响应</a:t>
            </a:r>
            <a:endParaRPr lang="zh-CN" altLang="en-US" sz="1400" b="1">
              <a:solidFill>
                <a:srgbClr val="C00000"/>
              </a:solidFill>
              <a:latin typeface="黑体" panose="02010609060101010101" pitchFamily="49" charset="-122"/>
              <a:ea typeface="黑体" panose="02010609060101010101" pitchFamily="49" charset="-122"/>
            </a:endParaRPr>
          </a:p>
        </p:txBody>
      </p:sp>
      <p:cxnSp>
        <p:nvCxnSpPr>
          <p:cNvPr id="19" name="直接连接符 18"/>
          <p:cNvCxnSpPr/>
          <p:nvPr/>
        </p:nvCxnSpPr>
        <p:spPr>
          <a:xfrm rot="16200000" flipH="1">
            <a:off x="2566988" y="2335213"/>
            <a:ext cx="1327150" cy="0"/>
          </a:xfrm>
          <a:prstGeom prst="line">
            <a:avLst/>
          </a:prstGeom>
          <a:ln w="254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flipH="1">
            <a:off x="5498307" y="2091531"/>
            <a:ext cx="1782762" cy="3175"/>
          </a:xfrm>
          <a:prstGeom prst="line">
            <a:avLst/>
          </a:prstGeom>
          <a:ln w="254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3" name="组合 20"/>
          <p:cNvGrpSpPr/>
          <p:nvPr/>
        </p:nvGrpSpPr>
        <p:grpSpPr bwMode="auto">
          <a:xfrm>
            <a:off x="2643188" y="3357563"/>
            <a:ext cx="857250" cy="0"/>
            <a:chOff x="2643174" y="3357562"/>
            <a:chExt cx="857254" cy="0"/>
          </a:xfrm>
        </p:grpSpPr>
        <p:cxnSp>
          <p:nvCxnSpPr>
            <p:cNvPr id="22" name="直接箭头连接符 21"/>
            <p:cNvCxnSpPr/>
            <p:nvPr/>
          </p:nvCxnSpPr>
          <p:spPr>
            <a:xfrm rot="10800000" flipV="1">
              <a:off x="2643174" y="3357562"/>
              <a:ext cx="571503" cy="0"/>
            </a:xfrm>
            <a:prstGeom prst="straightConnector1">
              <a:avLst/>
            </a:prstGeom>
            <a:ln w="254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214677" y="3357562"/>
              <a:ext cx="285751" cy="0"/>
            </a:xfrm>
            <a:prstGeom prst="straightConnector1">
              <a:avLst/>
            </a:prstGeom>
            <a:ln w="254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4" name="组合 23"/>
          <p:cNvGrpSpPr/>
          <p:nvPr/>
        </p:nvGrpSpPr>
        <p:grpSpPr bwMode="auto">
          <a:xfrm>
            <a:off x="6088063" y="3297238"/>
            <a:ext cx="642937" cy="1587"/>
            <a:chOff x="13611953" y="11179307"/>
            <a:chExt cx="2466300" cy="82"/>
          </a:xfrm>
        </p:grpSpPr>
        <p:cxnSp>
          <p:nvCxnSpPr>
            <p:cNvPr id="25" name="直接箭头连接符 24"/>
            <p:cNvCxnSpPr/>
            <p:nvPr/>
          </p:nvCxnSpPr>
          <p:spPr>
            <a:xfrm rot="10800000" flipV="1">
              <a:off x="13611953" y="11179307"/>
              <a:ext cx="1096134" cy="0"/>
            </a:xfrm>
            <a:prstGeom prst="straightConnector1">
              <a:avLst/>
            </a:prstGeom>
            <a:ln w="254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4884685" y="11179307"/>
              <a:ext cx="1193568" cy="82"/>
            </a:xfrm>
            <a:prstGeom prst="straightConnector1">
              <a:avLst/>
            </a:prstGeom>
            <a:ln w="254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p:nvCxnSpPr>
        <p:spPr>
          <a:xfrm rot="16200000" flipH="1">
            <a:off x="1006475" y="3260726"/>
            <a:ext cx="466725" cy="0"/>
          </a:xfrm>
          <a:prstGeom prst="line">
            <a:avLst/>
          </a:prstGeom>
          <a:ln w="254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a:off x="1250950" y="3344863"/>
            <a:ext cx="466725" cy="1587"/>
          </a:xfrm>
          <a:prstGeom prst="straightConnector1">
            <a:avLst/>
          </a:prstGeom>
          <a:ln w="254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14" idx="1"/>
          </p:cNvCxnSpPr>
          <p:nvPr/>
        </p:nvCxnSpPr>
        <p:spPr>
          <a:xfrm rot="16200000" flipH="1">
            <a:off x="5053012" y="3203576"/>
            <a:ext cx="466725" cy="0"/>
          </a:xfrm>
          <a:prstGeom prst="line">
            <a:avLst/>
          </a:prstGeom>
          <a:ln w="254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14" idx="1"/>
          </p:cNvCxnSpPr>
          <p:nvPr/>
        </p:nvCxnSpPr>
        <p:spPr>
          <a:xfrm>
            <a:off x="5286375" y="3294063"/>
            <a:ext cx="298450" cy="0"/>
          </a:xfrm>
          <a:prstGeom prst="straightConnector1">
            <a:avLst/>
          </a:prstGeom>
          <a:ln w="254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31" name="矩形 30"/>
          <p:cNvSpPr>
            <a:spLocks noChangeArrowheads="1"/>
          </p:cNvSpPr>
          <p:nvPr/>
        </p:nvSpPr>
        <p:spPr bwMode="auto">
          <a:xfrm>
            <a:off x="6756400" y="3206750"/>
            <a:ext cx="1014413"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40" tIns="9070" rIns="18140" bIns="907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C00000"/>
                </a:solidFill>
                <a:latin typeface="黑体" panose="02010609060101010101" pitchFamily="49" charset="-122"/>
                <a:ea typeface="黑体" panose="02010609060101010101" pitchFamily="49" charset="-122"/>
              </a:rPr>
              <a:t>稳态响应</a:t>
            </a:r>
            <a:endParaRPr lang="zh-CN" altLang="en-US" sz="1400">
              <a:latin typeface="Times New Roman" panose="02020603050405020304" pitchFamily="18" charset="0"/>
              <a:ea typeface="黑体" panose="02010609060101010101" pitchFamily="49" charset="-122"/>
            </a:endParaRPr>
          </a:p>
        </p:txBody>
      </p:sp>
      <p:cxnSp>
        <p:nvCxnSpPr>
          <p:cNvPr id="34" name="直接连接符 33"/>
          <p:cNvCxnSpPr>
            <a:endCxn id="14" idx="1"/>
          </p:cNvCxnSpPr>
          <p:nvPr/>
        </p:nvCxnSpPr>
        <p:spPr>
          <a:xfrm rot="16200000" flipH="1">
            <a:off x="2997200" y="3244851"/>
            <a:ext cx="466725" cy="0"/>
          </a:xfrm>
          <a:prstGeom prst="line">
            <a:avLst/>
          </a:prstGeom>
          <a:ln w="254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14" idx="1"/>
          </p:cNvCxnSpPr>
          <p:nvPr/>
        </p:nvCxnSpPr>
        <p:spPr>
          <a:xfrm rot="16200000" flipH="1">
            <a:off x="6161088" y="3206750"/>
            <a:ext cx="468312" cy="1588"/>
          </a:xfrm>
          <a:prstGeom prst="line">
            <a:avLst/>
          </a:prstGeom>
          <a:ln w="254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145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69830C-2D5E-4BCD-A355-37C3AD352B30}"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22" presetClass="entr" presetSubtype="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par>
                                <p:cTn id="11" presetID="4" presetClass="entr" presetSubtype="32"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out)">
                                      <p:cBhvr>
                                        <p:cTn id="13" dur="1000"/>
                                        <p:tgtEl>
                                          <p:spTgt spid="3"/>
                                        </p:tgtEl>
                                      </p:cBhvr>
                                    </p:animEffect>
                                  </p:childTnLst>
                                </p:cTn>
                              </p:par>
                              <p:par>
                                <p:cTn id="14" presetID="4" presetClass="entr" presetSubtype="32"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ox(out)">
                                      <p:cBhvr>
                                        <p:cTn id="16" dur="1000"/>
                                        <p:tgtEl>
                                          <p:spTgt spid="28"/>
                                        </p:tgtEl>
                                      </p:cBhvr>
                                    </p:animEffect>
                                  </p:childTnLst>
                                </p:cTn>
                              </p:par>
                              <p:par>
                                <p:cTn id="17" presetID="4" presetClass="entr" presetSubtype="3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ox(out)">
                                      <p:cBhvr>
                                        <p:cTn id="19" dur="1000"/>
                                        <p:tgtEl>
                                          <p:spTgt spid="14"/>
                                        </p:tgtEl>
                                      </p:cBhvr>
                                    </p:animEffect>
                                  </p:childTnLst>
                                </p:cTn>
                              </p:par>
                              <p:par>
                                <p:cTn id="20" presetID="22" presetClass="entr" presetSubtype="1"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1000"/>
                                        <p:tgtEl>
                                          <p:spTgt spid="20"/>
                                        </p:tgtEl>
                                      </p:cBhvr>
                                    </p:animEffect>
                                  </p:childTnLst>
                                </p:cTn>
                              </p:par>
                              <p:par>
                                <p:cTn id="23" presetID="22" presetClass="entr" presetSubtype="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1000"/>
                                        <p:tgtEl>
                                          <p:spTgt spid="29"/>
                                        </p:tgtEl>
                                      </p:cBhvr>
                                    </p:animEffect>
                                  </p:childTnLst>
                                </p:cTn>
                              </p:par>
                              <p:par>
                                <p:cTn id="26" presetID="4" presetClass="entr" presetSubtype="32"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ox(out)">
                                      <p:cBhvr>
                                        <p:cTn id="28" dur="1000"/>
                                        <p:tgtEl>
                                          <p:spTgt spid="30"/>
                                        </p:tgtEl>
                                      </p:cBhvr>
                                    </p:animEffect>
                                  </p:childTnLst>
                                </p:cTn>
                              </p:par>
                              <p:par>
                                <p:cTn id="29" presetID="4" presetClass="entr" presetSubtype="32"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ox(out)">
                                      <p:cBhvr>
                                        <p:cTn id="31" dur="1000"/>
                                        <p:tgtEl>
                                          <p:spTgt spid="4"/>
                                        </p:tgtEl>
                                      </p:cBhvr>
                                    </p:animEffect>
                                  </p:childTnLst>
                                </p:cTn>
                              </p:par>
                              <p:par>
                                <p:cTn id="32" presetID="4" presetClass="entr" presetSubtype="32"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ox(out)">
                                      <p:cBhvr>
                                        <p:cTn id="34" dur="1000"/>
                                        <p:tgtEl>
                                          <p:spTgt spid="31"/>
                                        </p:tgtEl>
                                      </p:cBhvr>
                                    </p:animEffect>
                                  </p:childTnLst>
                                </p:cTn>
                              </p:par>
                              <p:par>
                                <p:cTn id="35" presetID="4" presetClass="entr" presetSubtype="32"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ox(out)">
                                      <p:cBhvr>
                                        <p:cTn id="37" dur="1000"/>
                                        <p:tgtEl>
                                          <p:spTgt spid="16"/>
                                        </p:tgtEl>
                                      </p:cBhvr>
                                    </p:animEffect>
                                  </p:childTnLst>
                                </p:cTn>
                              </p:par>
                              <p:par>
                                <p:cTn id="38" presetID="22" presetClass="entr" presetSubtype="1"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up)">
                                      <p:cBhvr>
                                        <p:cTn id="40" dur="500"/>
                                        <p:tgtEl>
                                          <p:spTgt spid="35"/>
                                        </p:tgtEl>
                                      </p:cBhvr>
                                    </p:animEffect>
                                  </p:childTnLst>
                                </p:cTn>
                              </p:par>
                              <p:par>
                                <p:cTn id="41" presetID="22" presetClass="entr" presetSubtype="1"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up)">
                                      <p:cBhvr>
                                        <p:cTn id="43" dur="500"/>
                                        <p:tgtEl>
                                          <p:spTgt spid="34"/>
                                        </p:tgtEl>
                                      </p:cBhvr>
                                    </p:animEffect>
                                  </p:childTnLst>
                                </p:cTn>
                              </p:par>
                              <p:par>
                                <p:cTn id="44" presetID="35" presetClass="emph" presetSubtype="0" repeatCount="indefinite" fill="hold" nodeType="withEffect">
                                  <p:stCondLst>
                                    <p:cond delay="0"/>
                                  </p:stCondLst>
                                  <p:childTnLst>
                                    <p:anim calcmode="discrete" valueType="str">
                                      <p:cBhvr>
                                        <p:cTn id="45" dur="1000" fill="hold"/>
                                        <p:tgtEl>
                                          <p:spTgt spid="20"/>
                                        </p:tgtEl>
                                        <p:attrNameLst>
                                          <p:attrName>style.visibility</p:attrName>
                                        </p:attrNameLst>
                                      </p:cBhvr>
                                      <p:tavLst>
                                        <p:tav tm="0">
                                          <p:val>
                                            <p:strVal val="hidden"/>
                                          </p:val>
                                        </p:tav>
                                        <p:tav tm="50000">
                                          <p:val>
                                            <p:strVal val="visible"/>
                                          </p:val>
                                        </p:tav>
                                      </p:tavLst>
                                    </p:anim>
                                  </p:childTnLst>
                                </p:cTn>
                              </p:par>
                              <p:par>
                                <p:cTn id="46" presetID="35" presetClass="emph" presetSubtype="0" repeatCount="indefinite" fill="hold" nodeType="withEffect">
                                  <p:stCondLst>
                                    <p:cond delay="0"/>
                                  </p:stCondLst>
                                  <p:childTnLst>
                                    <p:anim calcmode="discrete" valueType="str">
                                      <p:cBhvr>
                                        <p:cTn id="47"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bldP spid="16" grpId="0"/>
      <p:bldP spid="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文本框 146436"/>
          <p:cNvSpPr txBox="1">
            <a:spLocks noChangeArrowheads="1"/>
          </p:cNvSpPr>
          <p:nvPr/>
        </p:nvSpPr>
        <p:spPr bwMode="auto">
          <a:xfrm>
            <a:off x="468313" y="906463"/>
            <a:ext cx="821848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ts val="50"/>
              </a:spcBef>
            </a:pPr>
            <a:r>
              <a:rPr lang="en-US" altLang="zh-CN" sz="2400">
                <a:solidFill>
                  <a:srgbClr val="1C1C1C"/>
                </a:solidFill>
                <a:latin typeface="Times New Roman" panose="02020603050405020304" pitchFamily="18" charset="0"/>
                <a:ea typeface="华文细黑" panose="02010600040101010101" pitchFamily="2" charset="-122"/>
              </a:rPr>
              <a:t>        </a:t>
            </a:r>
            <a:r>
              <a:rPr lang="zh-CN" altLang="en-US" sz="2400">
                <a:solidFill>
                  <a:srgbClr val="1C1C1C"/>
                </a:solidFill>
                <a:latin typeface="Times New Roman" panose="02020603050405020304" pitchFamily="18" charset="0"/>
                <a:ea typeface="华文细黑" panose="02010600040101010101" pitchFamily="2" charset="-122"/>
              </a:rPr>
              <a:t>自动控制理论是研究自动控制技术的基础理论和自动控制共同规律的技术科学。自动控制理论按发展过程分为经典控制理论和现代控制理论。</a:t>
            </a:r>
            <a:endParaRPr lang="zh-CN" altLang="en-US" sz="2400">
              <a:solidFill>
                <a:srgbClr val="1C1C1C"/>
              </a:solidFill>
              <a:latin typeface="Times New Roman" panose="02020603050405020304" pitchFamily="18" charset="0"/>
              <a:ea typeface="华文细黑" panose="02010600040101010101" pitchFamily="2" charset="-122"/>
            </a:endParaRPr>
          </a:p>
        </p:txBody>
      </p:sp>
      <p:sp>
        <p:nvSpPr>
          <p:cNvPr id="146438" name="文本框 146437"/>
          <p:cNvSpPr txBox="1"/>
          <p:nvPr/>
        </p:nvSpPr>
        <p:spPr>
          <a:xfrm>
            <a:off x="468302" y="2412999"/>
            <a:ext cx="8352170" cy="1433854"/>
          </a:xfrm>
          <a:prstGeom prst="rect">
            <a:avLst/>
          </a:prstGeom>
          <a:noFill/>
          <a:ln w="9525">
            <a:noFill/>
          </a:ln>
        </p:spPr>
        <p:txBody>
          <a:bodyPr>
            <a:spAutoFit/>
          </a:bodyPr>
          <a:lstStyle/>
          <a:p>
            <a:pPr eaLnBrk="1" hangingPunct="1">
              <a:lnSpc>
                <a:spcPct val="125000"/>
              </a:lnSpc>
              <a:spcBef>
                <a:spcPts val="50"/>
              </a:spcBef>
              <a:spcAft>
                <a:spcPts val="0"/>
              </a:spcAft>
              <a:defRPr/>
            </a:pP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a:t>
            </a: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经典控制</a:t>
            </a: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a:t>
            </a:r>
            <a:r>
              <a:rPr lang="zh-CN" altLang="en-US" sz="2400" noProof="1">
                <a:latin typeface="Times New Roman" panose="02020603050405020304" pitchFamily="18" charset="0"/>
                <a:ea typeface="华文细黑" panose="02010600040101010101" pitchFamily="2" charset="-122"/>
              </a:rPr>
              <a:t>：二十世纪五十年代末形成</a:t>
            </a:r>
            <a:r>
              <a:rPr lang="zh-CN" altLang="en-US" sz="2400" noProof="1">
                <a:solidFill>
                  <a:srgbClr val="1C1C1C"/>
                </a:solidFill>
                <a:latin typeface="Times New Roman" panose="02020603050405020304" pitchFamily="18" charset="0"/>
                <a:ea typeface="华文细黑" panose="02010600040101010101" pitchFamily="2" charset="-122"/>
              </a:rPr>
              <a:t>了完整的体系。它以</a:t>
            </a:r>
            <a:r>
              <a:rPr lang="zh-CN" altLang="en-US" sz="2400" u="sng" noProof="1">
                <a:solidFill>
                  <a:srgbClr val="C00000"/>
                </a:solidFill>
                <a:latin typeface="Times New Roman" panose="02020603050405020304" pitchFamily="18" charset="0"/>
                <a:ea typeface="华文细黑" panose="02010600040101010101" pitchFamily="2" charset="-122"/>
              </a:rPr>
              <a:t>传递函数</a:t>
            </a:r>
            <a:r>
              <a:rPr lang="zh-CN" altLang="en-US" sz="2400" noProof="1">
                <a:solidFill>
                  <a:srgbClr val="1C1C1C"/>
                </a:solidFill>
                <a:latin typeface="Times New Roman" panose="02020603050405020304" pitchFamily="18" charset="0"/>
                <a:ea typeface="华文细黑" panose="02010600040101010101" pitchFamily="2" charset="-122"/>
              </a:rPr>
              <a:t>为基础，研究单输入</a:t>
            </a:r>
            <a:r>
              <a:rPr lang="en-US" altLang="zh-CN" sz="2400" noProof="1">
                <a:solidFill>
                  <a:srgbClr val="1C1C1C"/>
                </a:solidFill>
                <a:latin typeface="Times New Roman" panose="02020603050405020304" pitchFamily="18" charset="0"/>
                <a:ea typeface="华文细黑" panose="02010600040101010101" pitchFamily="2" charset="-122"/>
              </a:rPr>
              <a:t>---</a:t>
            </a:r>
            <a:r>
              <a:rPr lang="zh-CN" altLang="en-US" sz="2400" noProof="1">
                <a:solidFill>
                  <a:srgbClr val="1C1C1C"/>
                </a:solidFill>
                <a:latin typeface="Times New Roman" panose="02020603050405020304" pitchFamily="18" charset="0"/>
                <a:ea typeface="华文细黑" panose="02010600040101010101" pitchFamily="2" charset="-122"/>
              </a:rPr>
              <a:t>单输出线性定常控制系统</a:t>
            </a:r>
            <a:r>
              <a:rPr lang="en-US" altLang="zh-CN" sz="2400" noProof="1">
                <a:solidFill>
                  <a:srgbClr val="1C1C1C"/>
                </a:solidFill>
                <a:latin typeface="Times New Roman" panose="02020603050405020304" pitchFamily="18" charset="0"/>
                <a:ea typeface="华文细黑" panose="02010600040101010101" pitchFamily="2" charset="-122"/>
              </a:rPr>
              <a:t>(SISO)</a:t>
            </a:r>
            <a:r>
              <a:rPr lang="zh-CN" altLang="en-US" sz="2400" noProof="1">
                <a:solidFill>
                  <a:srgbClr val="1C1C1C"/>
                </a:solidFill>
                <a:latin typeface="Times New Roman" panose="02020603050405020304" pitchFamily="18" charset="0"/>
                <a:ea typeface="华文细黑" panose="02010600040101010101" pitchFamily="2" charset="-122"/>
              </a:rPr>
              <a:t>。主要采用的方法：时域分析法、根轨迹法和频率法。</a:t>
            </a:r>
            <a:endParaRPr lang="zh-CN" altLang="en-US" sz="2400" noProof="1">
              <a:solidFill>
                <a:srgbClr val="1C1C1C"/>
              </a:solidFill>
              <a:latin typeface="Times New Roman" panose="02020603050405020304" pitchFamily="18" charset="0"/>
              <a:ea typeface="华文细黑" panose="02010600040101010101" pitchFamily="2" charset="-122"/>
            </a:endParaRPr>
          </a:p>
        </p:txBody>
      </p:sp>
      <p:sp>
        <p:nvSpPr>
          <p:cNvPr id="146439" name="文本框 146438"/>
          <p:cNvSpPr txBox="1"/>
          <p:nvPr/>
        </p:nvSpPr>
        <p:spPr>
          <a:xfrm>
            <a:off x="468304" y="4011370"/>
            <a:ext cx="8352168" cy="1433854"/>
          </a:xfrm>
          <a:prstGeom prst="rect">
            <a:avLst/>
          </a:prstGeom>
          <a:noFill/>
          <a:ln w="9525">
            <a:noFill/>
          </a:ln>
        </p:spPr>
        <p:txBody>
          <a:bodyPr>
            <a:spAutoFit/>
          </a:bodyPr>
          <a:lstStyle/>
          <a:p>
            <a:pPr eaLnBrk="1" hangingPunct="1">
              <a:lnSpc>
                <a:spcPct val="125000"/>
              </a:lnSpc>
              <a:spcBef>
                <a:spcPts val="50"/>
              </a:spcBef>
              <a:spcAft>
                <a:spcPts val="0"/>
              </a:spcAft>
              <a:defRPr/>
            </a:pP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a:t>
            </a: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现代控制</a:t>
            </a: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a:t>
            </a:r>
            <a:r>
              <a:rPr lang="zh-CN" altLang="en-US" sz="2400" noProof="1">
                <a:latin typeface="Times New Roman" panose="02020603050405020304" pitchFamily="18" charset="0"/>
                <a:ea typeface="华文细黑" panose="02010600040101010101" pitchFamily="2" charset="-122"/>
              </a:rPr>
              <a:t>：二十世纪六十年代逐渐形成和发展起来。它以</a:t>
            </a:r>
            <a:r>
              <a:rPr lang="zh-CN" altLang="en-US" sz="2400" noProof="1">
                <a:solidFill>
                  <a:srgbClr val="1C1C1C"/>
                </a:solidFill>
                <a:latin typeface="Times New Roman" panose="02020603050405020304" pitchFamily="18" charset="0"/>
                <a:ea typeface="华文细黑" panose="02010600040101010101" pitchFamily="2" charset="-122"/>
              </a:rPr>
              <a:t>状态空间法为基础，研究多输入</a:t>
            </a:r>
            <a:r>
              <a:rPr lang="en-US" altLang="zh-CN" sz="2400" noProof="1">
                <a:solidFill>
                  <a:srgbClr val="1C1C1C"/>
                </a:solidFill>
                <a:latin typeface="Times New Roman" panose="02020603050405020304" pitchFamily="18" charset="0"/>
                <a:ea typeface="华文细黑" panose="02010600040101010101" pitchFamily="2" charset="-122"/>
              </a:rPr>
              <a:t>---</a:t>
            </a:r>
            <a:r>
              <a:rPr lang="zh-CN" altLang="en-US" sz="2400" noProof="1">
                <a:solidFill>
                  <a:srgbClr val="1C1C1C"/>
                </a:solidFill>
                <a:latin typeface="Times New Roman" panose="02020603050405020304" pitchFamily="18" charset="0"/>
                <a:ea typeface="华文细黑" panose="02010600040101010101" pitchFamily="2" charset="-122"/>
              </a:rPr>
              <a:t>多输出 </a:t>
            </a:r>
            <a:r>
              <a:rPr lang="en-US" altLang="zh-CN" sz="2400" noProof="1">
                <a:solidFill>
                  <a:srgbClr val="1C1C1C"/>
                </a:solidFill>
                <a:latin typeface="Times New Roman" panose="02020603050405020304" pitchFamily="18" charset="0"/>
                <a:ea typeface="华文细黑" panose="02010600040101010101" pitchFamily="2" charset="-122"/>
              </a:rPr>
              <a:t>(MIMO) </a:t>
            </a:r>
            <a:r>
              <a:rPr lang="zh-CN" altLang="en-US" sz="2400" noProof="1">
                <a:solidFill>
                  <a:srgbClr val="1C1C1C"/>
                </a:solidFill>
                <a:latin typeface="Times New Roman" panose="02020603050405020304" pitchFamily="18" charset="0"/>
                <a:ea typeface="华文细黑" panose="02010600040101010101" pitchFamily="2" charset="-122"/>
              </a:rPr>
              <a:t>、变参数、非线性等复杂控制系统。主要采用的方法：</a:t>
            </a:r>
            <a:r>
              <a:rPr lang="zh-CN" altLang="en-US" sz="2400" u="sng"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状态空间法</a:t>
            </a:r>
            <a:r>
              <a:rPr lang="zh-CN" altLang="en-US" sz="2400" noProof="1">
                <a:solidFill>
                  <a:srgbClr val="1C1C1C"/>
                </a:solidFill>
                <a:latin typeface="Times New Roman" panose="02020603050405020304" pitchFamily="18" charset="0"/>
                <a:ea typeface="华文细黑" panose="02010600040101010101" pitchFamily="2" charset="-122"/>
              </a:rPr>
              <a:t>。</a:t>
            </a:r>
            <a:endParaRPr lang="zh-CN" altLang="en-US" sz="2400" noProof="1">
              <a:solidFill>
                <a:srgbClr val="1C1C1C"/>
              </a:solidFill>
              <a:latin typeface="Times New Roman" panose="02020603050405020304" pitchFamily="18" charset="0"/>
              <a:ea typeface="华文细黑" panose="02010600040101010101" pitchFamily="2" charset="-122"/>
            </a:endParaRPr>
          </a:p>
        </p:txBody>
      </p:sp>
      <p:sp>
        <p:nvSpPr>
          <p:cNvPr id="62469" name="文本框 146439"/>
          <p:cNvSpPr txBox="1">
            <a:spLocks noChangeArrowheads="1"/>
          </p:cNvSpPr>
          <p:nvPr/>
        </p:nvSpPr>
        <p:spPr bwMode="auto">
          <a:xfrm>
            <a:off x="468313" y="5581650"/>
            <a:ext cx="7848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ts val="50"/>
              </a:spcBef>
            </a:pPr>
            <a:r>
              <a:rPr lang="zh-CN" altLang="en-US" sz="2400">
                <a:solidFill>
                  <a:srgbClr val="1C1C1C"/>
                </a:solidFill>
                <a:latin typeface="Times New Roman" panose="02020603050405020304" pitchFamily="18" charset="0"/>
                <a:ea typeface="华文细黑" panose="02010600040101010101" pitchFamily="2" charset="-122"/>
              </a:rPr>
              <a:t>本课程研究</a:t>
            </a:r>
            <a:r>
              <a:rPr lang="zh-CN" altLang="en-US" sz="2400">
                <a:solidFill>
                  <a:srgbClr val="FF0000"/>
                </a:solidFill>
                <a:latin typeface="Times New Roman" panose="02020603050405020304" pitchFamily="18" charset="0"/>
                <a:ea typeface="华文细黑" panose="02010600040101010101" pitchFamily="2" charset="-122"/>
              </a:rPr>
              <a:t>经典控制</a:t>
            </a:r>
            <a:r>
              <a:rPr lang="zh-CN" altLang="en-US" sz="2400">
                <a:solidFill>
                  <a:srgbClr val="1C1C1C"/>
                </a:solidFill>
                <a:latin typeface="Times New Roman" panose="02020603050405020304" pitchFamily="18" charset="0"/>
                <a:ea typeface="华文细黑" panose="02010600040101010101" pitchFamily="2" charset="-122"/>
              </a:rPr>
              <a:t>的主要内容。</a:t>
            </a:r>
            <a:endParaRPr lang="zh-CN" altLang="en-US" sz="2400">
              <a:solidFill>
                <a:srgbClr val="1C1C1C"/>
              </a:solidFill>
              <a:latin typeface="Times New Roman" panose="02020603050405020304" pitchFamily="18" charset="0"/>
              <a:ea typeface="华文细黑" panose="02010600040101010101" pitchFamily="2" charset="-122"/>
            </a:endParaRPr>
          </a:p>
        </p:txBody>
      </p:sp>
      <p:sp>
        <p:nvSpPr>
          <p:cNvPr id="62470"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5E77BE8-0423-4D19-AEC3-7BA1CC5E481E}"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62471"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B231AC-53FE-4993-9E76-FC1816E259E6}"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41985" name="矩形 144387"/>
          <p:cNvSpPr/>
          <p:nvPr/>
        </p:nvSpPr>
        <p:spPr>
          <a:xfrm>
            <a:off x="466725" y="183194"/>
            <a:ext cx="8208962" cy="706757"/>
          </a:xfrm>
          <a:prstGeom prst="rect">
            <a:avLst/>
          </a:prstGeom>
          <a:noFill/>
          <a:ln w="9525">
            <a:noFill/>
          </a:ln>
        </p:spPr>
        <p:txBody>
          <a:bodyPr anchor="ctr">
            <a:spAutoFit/>
          </a:bodyPr>
          <a:lstStyle/>
          <a:p>
            <a:pPr eaLnBrk="1" hangingPunct="1">
              <a:lnSpc>
                <a:spcPct val="125000"/>
              </a:lnSpc>
              <a:defRPr/>
            </a:pPr>
            <a:r>
              <a:rPr lang="zh-CN" altLang="en-US" sz="32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六、</a:t>
            </a:r>
            <a:r>
              <a:rPr lang="zh-CN" altLang="en-US" sz="32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sym typeface="+mn-ea"/>
              </a:rPr>
              <a:t>控制理论的发展简史</a:t>
            </a:r>
            <a:r>
              <a:rPr lang="zh-CN" altLang="en-US" sz="32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 </a:t>
            </a:r>
            <a:endParaRPr lang="zh-CN" altLang="en-US" sz="32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4212A7C-93A2-4914-AFB3-44CAF7B8E659}"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63491"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7092A4-98CC-476C-BF5C-1E2129C1A15D}"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10" name="TextBox 1"/>
          <p:cNvSpPr txBox="1">
            <a:spLocks noChangeArrowheads="1"/>
          </p:cNvSpPr>
          <p:nvPr/>
        </p:nvSpPr>
        <p:spPr bwMode="auto">
          <a:xfrm>
            <a:off x="400050" y="2544763"/>
            <a:ext cx="8348663"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ts val="50"/>
              </a:spcBef>
              <a:buClrTx/>
              <a:buSzTx/>
              <a:buFont typeface="Wingdings" panose="05000000000000000000" pitchFamily="2" charset="2"/>
              <a:buChar char="ü"/>
            </a:pPr>
            <a:r>
              <a:rPr lang="en-US" altLang="zh-CN" sz="2000">
                <a:solidFill>
                  <a:srgbClr val="1C1C1C"/>
                </a:solidFill>
                <a:latin typeface="Times New Roman" panose="02020603050405020304" pitchFamily="18" charset="0"/>
                <a:ea typeface="华文细黑" panose="02010600040101010101" pitchFamily="2" charset="-122"/>
              </a:rPr>
              <a:t>1788</a:t>
            </a:r>
            <a:r>
              <a:rPr lang="zh-CN" altLang="zh-CN" sz="2000">
                <a:solidFill>
                  <a:srgbClr val="1C1C1C"/>
                </a:solidFill>
                <a:latin typeface="Times New Roman" panose="02020603050405020304" pitchFamily="18" charset="0"/>
                <a:ea typeface="华文细黑" panose="02010600040101010101" pitchFamily="2" charset="-122"/>
              </a:rPr>
              <a:t>年</a:t>
            </a:r>
            <a:r>
              <a:rPr lang="en-US" altLang="zh-CN" sz="2000">
                <a:solidFill>
                  <a:srgbClr val="1C1C1C"/>
                </a:solidFill>
                <a:latin typeface="Times New Roman" panose="02020603050405020304" pitchFamily="18" charset="0"/>
                <a:ea typeface="华文细黑" panose="02010600040101010101" pitchFamily="2" charset="-122"/>
              </a:rPr>
              <a:t>J.Watt</a:t>
            </a:r>
            <a:r>
              <a:rPr lang="zh-CN" altLang="zh-CN" sz="2000">
                <a:solidFill>
                  <a:srgbClr val="1C1C1C"/>
                </a:solidFill>
                <a:latin typeface="Times New Roman" panose="02020603050405020304" pitchFamily="18" charset="0"/>
                <a:ea typeface="华文细黑" panose="02010600040101010101" pitchFamily="2" charset="-122"/>
              </a:rPr>
              <a:t>发明了蒸汽机用的离心式飞摆调速器；</a:t>
            </a:r>
            <a:endParaRPr lang="zh-CN" altLang="zh-CN" sz="2000">
              <a:solidFill>
                <a:srgbClr val="1C1C1C"/>
              </a:solidFill>
              <a:latin typeface="Times New Roman" panose="02020603050405020304" pitchFamily="18" charset="0"/>
              <a:ea typeface="华文细黑" panose="02010600040101010101" pitchFamily="2" charset="-122"/>
            </a:endParaRPr>
          </a:p>
          <a:p>
            <a:pPr eaLnBrk="1" hangingPunct="1">
              <a:lnSpc>
                <a:spcPct val="125000"/>
              </a:lnSpc>
              <a:spcBef>
                <a:spcPts val="50"/>
              </a:spcBef>
              <a:buClrTx/>
              <a:buSzTx/>
              <a:buFont typeface="Wingdings" panose="05000000000000000000" pitchFamily="2" charset="2"/>
              <a:buChar char="ü"/>
            </a:pPr>
            <a:r>
              <a:rPr lang="en-US" altLang="zh-CN" sz="2000">
                <a:solidFill>
                  <a:srgbClr val="1C1C1C"/>
                </a:solidFill>
                <a:latin typeface="Times New Roman" panose="02020603050405020304" pitchFamily="18" charset="0"/>
                <a:ea typeface="华文细黑" panose="02010600040101010101" pitchFamily="2" charset="-122"/>
              </a:rPr>
              <a:t>1868</a:t>
            </a:r>
            <a:r>
              <a:rPr lang="zh-CN" altLang="zh-CN" sz="2000">
                <a:solidFill>
                  <a:srgbClr val="1C1C1C"/>
                </a:solidFill>
                <a:latin typeface="Times New Roman" panose="02020603050405020304" pitchFamily="18" charset="0"/>
                <a:ea typeface="华文细黑" panose="02010600040101010101" pitchFamily="2" charset="-122"/>
              </a:rPr>
              <a:t>年</a:t>
            </a:r>
            <a:r>
              <a:rPr lang="en-US" altLang="zh-CN" sz="2000">
                <a:solidFill>
                  <a:srgbClr val="1C1C1C"/>
                </a:solidFill>
                <a:latin typeface="Times New Roman" panose="02020603050405020304" pitchFamily="18" charset="0"/>
                <a:ea typeface="华文细黑" panose="02010600040101010101" pitchFamily="2" charset="-122"/>
              </a:rPr>
              <a:t>J.C.Maxwell</a:t>
            </a:r>
            <a:r>
              <a:rPr lang="zh-CN" altLang="zh-CN" sz="2000">
                <a:solidFill>
                  <a:srgbClr val="1C1C1C"/>
                </a:solidFill>
                <a:latin typeface="Times New Roman" panose="02020603050405020304" pitchFamily="18" charset="0"/>
                <a:ea typeface="华文细黑" panose="02010600040101010101" pitchFamily="2" charset="-122"/>
              </a:rPr>
              <a:t>发表了</a:t>
            </a:r>
            <a:r>
              <a:rPr lang="en-US" altLang="zh-CN" sz="2000">
                <a:solidFill>
                  <a:srgbClr val="1C1C1C"/>
                </a:solidFill>
                <a:latin typeface="Times New Roman" panose="02020603050405020304" pitchFamily="18" charset="0"/>
                <a:ea typeface="华文细黑" panose="02010600040101010101" pitchFamily="2" charset="-122"/>
              </a:rPr>
              <a:t>“</a:t>
            </a:r>
            <a:r>
              <a:rPr lang="zh-CN" altLang="zh-CN" sz="2000">
                <a:solidFill>
                  <a:srgbClr val="1C1C1C"/>
                </a:solidFill>
                <a:latin typeface="Times New Roman" panose="02020603050405020304" pitchFamily="18" charset="0"/>
                <a:ea typeface="华文细黑" panose="02010600040101010101" pitchFamily="2" charset="-122"/>
              </a:rPr>
              <a:t>论调速器</a:t>
            </a:r>
            <a:r>
              <a:rPr lang="en-US" altLang="zh-CN" sz="2000">
                <a:solidFill>
                  <a:srgbClr val="1C1C1C"/>
                </a:solidFill>
                <a:latin typeface="Times New Roman" panose="02020603050405020304" pitchFamily="18" charset="0"/>
                <a:ea typeface="华文细黑" panose="02010600040101010101" pitchFamily="2" charset="-122"/>
              </a:rPr>
              <a:t>”</a:t>
            </a:r>
            <a:r>
              <a:rPr lang="zh-CN" altLang="zh-CN" sz="2000">
                <a:solidFill>
                  <a:srgbClr val="1C1C1C"/>
                </a:solidFill>
                <a:latin typeface="Times New Roman" panose="02020603050405020304" pitchFamily="18" charset="0"/>
                <a:ea typeface="华文细黑" panose="02010600040101010101" pitchFamily="2" charset="-122"/>
              </a:rPr>
              <a:t>的论文；</a:t>
            </a:r>
            <a:endParaRPr lang="zh-CN" altLang="zh-CN" sz="2000">
              <a:solidFill>
                <a:srgbClr val="1C1C1C"/>
              </a:solidFill>
              <a:latin typeface="Times New Roman" panose="02020603050405020304" pitchFamily="18" charset="0"/>
              <a:ea typeface="华文细黑" panose="02010600040101010101" pitchFamily="2" charset="-122"/>
            </a:endParaRPr>
          </a:p>
          <a:p>
            <a:pPr eaLnBrk="1" hangingPunct="1">
              <a:lnSpc>
                <a:spcPct val="125000"/>
              </a:lnSpc>
              <a:spcBef>
                <a:spcPts val="50"/>
              </a:spcBef>
              <a:buClrTx/>
              <a:buSzTx/>
              <a:buFont typeface="Wingdings" panose="05000000000000000000" pitchFamily="2" charset="2"/>
              <a:buChar char="ü"/>
            </a:pPr>
            <a:r>
              <a:rPr lang="en-US" altLang="zh-CN" sz="2000">
                <a:solidFill>
                  <a:srgbClr val="1C1C1C"/>
                </a:solidFill>
                <a:latin typeface="Times New Roman" panose="02020603050405020304" pitchFamily="18" charset="0"/>
                <a:ea typeface="华文细黑" panose="02010600040101010101" pitchFamily="2" charset="-122"/>
              </a:rPr>
              <a:t>1877</a:t>
            </a:r>
            <a:r>
              <a:rPr lang="zh-CN" altLang="zh-CN" sz="2000">
                <a:solidFill>
                  <a:srgbClr val="1C1C1C"/>
                </a:solidFill>
                <a:latin typeface="Times New Roman" panose="02020603050405020304" pitchFamily="18" charset="0"/>
                <a:ea typeface="华文细黑" panose="02010600040101010101" pitchFamily="2" charset="-122"/>
              </a:rPr>
              <a:t>年</a:t>
            </a:r>
            <a:r>
              <a:rPr lang="en-US" altLang="zh-CN" sz="2000">
                <a:solidFill>
                  <a:srgbClr val="1C1C1C"/>
                </a:solidFill>
                <a:latin typeface="Times New Roman" panose="02020603050405020304" pitchFamily="18" charset="0"/>
                <a:ea typeface="华文细黑" panose="02010600040101010101" pitchFamily="2" charset="-122"/>
              </a:rPr>
              <a:t>E.J.Routh</a:t>
            </a:r>
            <a:r>
              <a:rPr lang="zh-CN" altLang="zh-CN" sz="2000">
                <a:solidFill>
                  <a:srgbClr val="1C1C1C"/>
                </a:solidFill>
                <a:latin typeface="Times New Roman" panose="02020603050405020304" pitchFamily="18" charset="0"/>
                <a:ea typeface="华文细黑" panose="02010600040101010101" pitchFamily="2" charset="-122"/>
              </a:rPr>
              <a:t>、</a:t>
            </a:r>
            <a:r>
              <a:rPr lang="en-US" altLang="zh-CN" sz="2000">
                <a:solidFill>
                  <a:srgbClr val="1C1C1C"/>
                </a:solidFill>
                <a:latin typeface="Times New Roman" panose="02020603050405020304" pitchFamily="18" charset="0"/>
                <a:ea typeface="华文细黑" panose="02010600040101010101" pitchFamily="2" charset="-122"/>
              </a:rPr>
              <a:t>1895 A.Hurwitz</a:t>
            </a:r>
            <a:r>
              <a:rPr lang="zh-CN" altLang="zh-CN" sz="2000">
                <a:solidFill>
                  <a:srgbClr val="1C1C1C"/>
                </a:solidFill>
                <a:latin typeface="Times New Roman" panose="02020603050405020304" pitchFamily="18" charset="0"/>
                <a:ea typeface="华文细黑" panose="02010600040101010101" pitchFamily="2" charset="-122"/>
              </a:rPr>
              <a:t>提出了</a:t>
            </a:r>
            <a:r>
              <a:rPr lang="zh-CN" altLang="zh-CN" sz="2000" b="1">
                <a:solidFill>
                  <a:srgbClr val="C00000"/>
                </a:solidFill>
                <a:latin typeface="Times New Roman" panose="02020603050405020304" pitchFamily="18" charset="0"/>
                <a:ea typeface="华文细黑" panose="02010600040101010101" pitchFamily="2" charset="-122"/>
              </a:rPr>
              <a:t>系统稳定性代数判据</a:t>
            </a:r>
            <a:r>
              <a:rPr lang="zh-CN" altLang="en-US" sz="2000">
                <a:solidFill>
                  <a:srgbClr val="1C1C1C"/>
                </a:solidFill>
                <a:latin typeface="Times New Roman" panose="02020603050405020304" pitchFamily="18" charset="0"/>
                <a:ea typeface="华文细黑" panose="02010600040101010101" pitchFamily="2" charset="-122"/>
              </a:rPr>
              <a:t>；</a:t>
            </a:r>
            <a:endParaRPr lang="zh-CN" altLang="en-US" sz="2000">
              <a:solidFill>
                <a:srgbClr val="1C1C1C"/>
              </a:solidFill>
              <a:latin typeface="Times New Roman" panose="02020603050405020304" pitchFamily="18" charset="0"/>
              <a:ea typeface="华文细黑" panose="02010600040101010101" pitchFamily="2" charset="-122"/>
            </a:endParaRPr>
          </a:p>
          <a:p>
            <a:pPr eaLnBrk="1" hangingPunct="1">
              <a:lnSpc>
                <a:spcPct val="125000"/>
              </a:lnSpc>
              <a:spcBef>
                <a:spcPts val="50"/>
              </a:spcBef>
              <a:buClrTx/>
              <a:buSzTx/>
              <a:buFont typeface="Wingdings" panose="05000000000000000000" pitchFamily="2" charset="2"/>
              <a:buChar char="ü"/>
            </a:pPr>
            <a:r>
              <a:rPr lang="en-US" altLang="zh-CN" sz="2000">
                <a:solidFill>
                  <a:srgbClr val="1C1C1C"/>
                </a:solidFill>
                <a:latin typeface="Times New Roman" panose="02020603050405020304" pitchFamily="18" charset="0"/>
                <a:ea typeface="华文细黑" panose="02010600040101010101" pitchFamily="2" charset="-122"/>
              </a:rPr>
              <a:t>1892</a:t>
            </a:r>
            <a:r>
              <a:rPr lang="zh-CN" altLang="zh-CN" sz="2000">
                <a:solidFill>
                  <a:srgbClr val="1C1C1C"/>
                </a:solidFill>
                <a:latin typeface="Times New Roman" panose="02020603050405020304" pitchFamily="18" charset="0"/>
                <a:ea typeface="华文细黑" panose="02010600040101010101" pitchFamily="2" charset="-122"/>
              </a:rPr>
              <a:t>年</a:t>
            </a:r>
            <a:r>
              <a:rPr lang="en-US" altLang="zh-CN" sz="2000">
                <a:solidFill>
                  <a:srgbClr val="1C1C1C"/>
                </a:solidFill>
                <a:latin typeface="Times New Roman" panose="02020603050405020304" pitchFamily="18" charset="0"/>
                <a:ea typeface="华文细黑" panose="02010600040101010101" pitchFamily="2" charset="-122"/>
              </a:rPr>
              <a:t>A.M.Lyapunov</a:t>
            </a:r>
            <a:r>
              <a:rPr lang="zh-CN" altLang="zh-CN" sz="2000">
                <a:solidFill>
                  <a:srgbClr val="1C1C1C"/>
                </a:solidFill>
                <a:latin typeface="Times New Roman" panose="02020603050405020304" pitchFamily="18" charset="0"/>
                <a:ea typeface="华文细黑" panose="02010600040101010101" pitchFamily="2" charset="-122"/>
              </a:rPr>
              <a:t>建立了关于稳定性理论的完整体系；</a:t>
            </a:r>
            <a:endParaRPr lang="en-US" altLang="zh-CN" sz="2000">
              <a:solidFill>
                <a:srgbClr val="1C1C1C"/>
              </a:solidFill>
              <a:latin typeface="Times New Roman" panose="02020603050405020304" pitchFamily="18" charset="0"/>
              <a:ea typeface="华文细黑" panose="02010600040101010101" pitchFamily="2" charset="-122"/>
            </a:endParaRPr>
          </a:p>
          <a:p>
            <a:pPr eaLnBrk="1" hangingPunct="1">
              <a:lnSpc>
                <a:spcPct val="125000"/>
              </a:lnSpc>
              <a:spcBef>
                <a:spcPts val="50"/>
              </a:spcBef>
              <a:buClrTx/>
              <a:buSzTx/>
              <a:buFont typeface="Wingdings" panose="05000000000000000000" pitchFamily="2" charset="2"/>
              <a:buChar char="ü"/>
            </a:pPr>
            <a:r>
              <a:rPr lang="en-US" altLang="zh-CN" sz="2000">
                <a:solidFill>
                  <a:srgbClr val="1C1C1C"/>
                </a:solidFill>
                <a:latin typeface="Times New Roman" panose="02020603050405020304" pitchFamily="18" charset="0"/>
                <a:ea typeface="华文细黑" panose="02010600040101010101" pitchFamily="2" charset="-122"/>
              </a:rPr>
              <a:t>1932</a:t>
            </a:r>
            <a:r>
              <a:rPr lang="zh-CN" altLang="zh-CN" sz="2000">
                <a:solidFill>
                  <a:srgbClr val="1C1C1C"/>
                </a:solidFill>
                <a:latin typeface="Times New Roman" panose="02020603050405020304" pitchFamily="18" charset="0"/>
                <a:ea typeface="华文细黑" panose="02010600040101010101" pitchFamily="2" charset="-122"/>
              </a:rPr>
              <a:t>年</a:t>
            </a:r>
            <a:r>
              <a:rPr lang="en-US" altLang="zh-CN" sz="2000">
                <a:solidFill>
                  <a:srgbClr val="1C1C1C"/>
                </a:solidFill>
                <a:latin typeface="Times New Roman" panose="02020603050405020304" pitchFamily="18" charset="0"/>
                <a:ea typeface="华文细黑" panose="02010600040101010101" pitchFamily="2" charset="-122"/>
              </a:rPr>
              <a:t>H.Nyquist</a:t>
            </a:r>
            <a:r>
              <a:rPr lang="zh-CN" altLang="zh-CN" sz="2000">
                <a:solidFill>
                  <a:srgbClr val="1C1C1C"/>
                </a:solidFill>
                <a:latin typeface="Times New Roman" panose="02020603050405020304" pitchFamily="18" charset="0"/>
                <a:ea typeface="华文细黑" panose="02010600040101010101" pitchFamily="2" charset="-122"/>
              </a:rPr>
              <a:t>提出了频率响应</a:t>
            </a:r>
            <a:r>
              <a:rPr lang="zh-CN" altLang="en-US" sz="2000">
                <a:solidFill>
                  <a:srgbClr val="1C1C1C"/>
                </a:solidFill>
                <a:latin typeface="Times New Roman" panose="02020603050405020304" pitchFamily="18" charset="0"/>
                <a:ea typeface="华文细黑" panose="02010600040101010101" pitchFamily="2" charset="-122"/>
              </a:rPr>
              <a:t>法，建立了</a:t>
            </a:r>
            <a:r>
              <a:rPr lang="zh-CN" altLang="en-US" sz="2000" b="1">
                <a:solidFill>
                  <a:srgbClr val="C00000"/>
                </a:solidFill>
                <a:latin typeface="Times New Roman" panose="02020603050405020304" pitchFamily="18" charset="0"/>
                <a:ea typeface="华文细黑" panose="02010600040101010101" pitchFamily="2" charset="-122"/>
              </a:rPr>
              <a:t>奈奎斯特</a:t>
            </a:r>
            <a:r>
              <a:rPr lang="zh-CN" altLang="zh-CN" sz="2000" b="1">
                <a:solidFill>
                  <a:srgbClr val="C00000"/>
                </a:solidFill>
                <a:latin typeface="Times New Roman" panose="02020603050405020304" pitchFamily="18" charset="0"/>
                <a:ea typeface="华文细黑" panose="02010600040101010101" pitchFamily="2" charset="-122"/>
              </a:rPr>
              <a:t>稳定判据</a:t>
            </a:r>
            <a:r>
              <a:rPr lang="zh-CN" altLang="zh-CN" sz="2000">
                <a:solidFill>
                  <a:srgbClr val="1C1C1C"/>
                </a:solidFill>
                <a:latin typeface="Times New Roman" panose="02020603050405020304" pitchFamily="18" charset="0"/>
                <a:ea typeface="华文细黑" panose="02010600040101010101" pitchFamily="2" charset="-122"/>
              </a:rPr>
              <a:t>；</a:t>
            </a:r>
            <a:endParaRPr lang="zh-CN" altLang="zh-CN" sz="2000">
              <a:solidFill>
                <a:srgbClr val="1C1C1C"/>
              </a:solidFill>
              <a:latin typeface="Times New Roman" panose="02020603050405020304" pitchFamily="18" charset="0"/>
              <a:ea typeface="华文细黑" panose="02010600040101010101" pitchFamily="2" charset="-122"/>
            </a:endParaRPr>
          </a:p>
          <a:p>
            <a:pPr eaLnBrk="1" hangingPunct="1">
              <a:lnSpc>
                <a:spcPct val="125000"/>
              </a:lnSpc>
              <a:spcBef>
                <a:spcPts val="50"/>
              </a:spcBef>
              <a:buClrTx/>
              <a:buSzTx/>
              <a:buFont typeface="Wingdings" panose="05000000000000000000" pitchFamily="2" charset="2"/>
              <a:buChar char="ü"/>
            </a:pPr>
            <a:r>
              <a:rPr lang="en-US" altLang="zh-CN" sz="2000">
                <a:solidFill>
                  <a:srgbClr val="1C1C1C"/>
                </a:solidFill>
                <a:latin typeface="Times New Roman" panose="02020603050405020304" pitchFamily="18" charset="0"/>
                <a:ea typeface="华文细黑" panose="02010600040101010101" pitchFamily="2" charset="-122"/>
              </a:rPr>
              <a:t>1940</a:t>
            </a:r>
            <a:r>
              <a:rPr lang="zh-CN" altLang="zh-CN" sz="2000">
                <a:solidFill>
                  <a:srgbClr val="1C1C1C"/>
                </a:solidFill>
                <a:latin typeface="Times New Roman" panose="02020603050405020304" pitchFamily="18" charset="0"/>
                <a:ea typeface="华文细黑" panose="02010600040101010101" pitchFamily="2" charset="-122"/>
              </a:rPr>
              <a:t>年</a:t>
            </a:r>
            <a:r>
              <a:rPr lang="en-US" altLang="zh-CN" sz="2000">
                <a:solidFill>
                  <a:srgbClr val="1C1C1C"/>
                </a:solidFill>
                <a:latin typeface="Times New Roman" panose="02020603050405020304" pitchFamily="18" charset="0"/>
                <a:ea typeface="华文细黑" panose="02010600040101010101" pitchFamily="2" charset="-122"/>
              </a:rPr>
              <a:t>H.W.Bode</a:t>
            </a:r>
            <a:r>
              <a:rPr lang="zh-CN" altLang="en-US" sz="2000">
                <a:solidFill>
                  <a:srgbClr val="1C1C1C"/>
                </a:solidFill>
                <a:latin typeface="Times New Roman" panose="02020603050405020304" pitchFamily="18" charset="0"/>
                <a:ea typeface="华文细黑" panose="02010600040101010101" pitchFamily="2" charset="-122"/>
              </a:rPr>
              <a:t>、</a:t>
            </a:r>
            <a:r>
              <a:rPr lang="en-US" altLang="zh-CN" sz="2000">
                <a:solidFill>
                  <a:srgbClr val="1C1C1C"/>
                </a:solidFill>
                <a:latin typeface="Times New Roman" panose="02020603050405020304" pitchFamily="18" charset="0"/>
                <a:ea typeface="华文细黑" panose="02010600040101010101" pitchFamily="2" charset="-122"/>
              </a:rPr>
              <a:t>N.B.Nichols</a:t>
            </a:r>
            <a:r>
              <a:rPr lang="zh-CN" altLang="en-US" sz="2000">
                <a:solidFill>
                  <a:srgbClr val="1C1C1C"/>
                </a:solidFill>
                <a:latin typeface="Times New Roman" panose="02020603050405020304" pitchFamily="18" charset="0"/>
                <a:ea typeface="华文细黑" panose="02010600040101010101" pitchFamily="2" charset="-122"/>
              </a:rPr>
              <a:t>建立了</a:t>
            </a:r>
            <a:r>
              <a:rPr lang="zh-CN" altLang="zh-CN" sz="2000">
                <a:solidFill>
                  <a:srgbClr val="1C1C1C"/>
                </a:solidFill>
                <a:latin typeface="Times New Roman" panose="02020603050405020304" pitchFamily="18" charset="0"/>
                <a:ea typeface="华文细黑" panose="02010600040101010101" pitchFamily="2" charset="-122"/>
              </a:rPr>
              <a:t>基于频率响应的</a:t>
            </a:r>
            <a:r>
              <a:rPr lang="zh-CN" altLang="en-US" sz="2000" b="1">
                <a:solidFill>
                  <a:srgbClr val="C00000"/>
                </a:solidFill>
                <a:latin typeface="Times New Roman" panose="02020603050405020304" pitchFamily="18" charset="0"/>
                <a:ea typeface="华文细黑" panose="02010600040101010101" pitchFamily="2" charset="-122"/>
              </a:rPr>
              <a:t>频域分析法</a:t>
            </a:r>
            <a:r>
              <a:rPr lang="zh-CN" altLang="en-US" sz="2000">
                <a:solidFill>
                  <a:srgbClr val="1C1C1C"/>
                </a:solidFill>
                <a:latin typeface="Times New Roman" panose="02020603050405020304" pitchFamily="18" charset="0"/>
                <a:ea typeface="华文细黑" panose="02010600040101010101" pitchFamily="2" charset="-122"/>
              </a:rPr>
              <a:t>；</a:t>
            </a:r>
            <a:endParaRPr lang="en-US" altLang="zh-CN" sz="2000">
              <a:solidFill>
                <a:srgbClr val="1C1C1C"/>
              </a:solidFill>
              <a:latin typeface="Times New Roman" panose="02020603050405020304" pitchFamily="18" charset="0"/>
              <a:ea typeface="华文细黑" panose="02010600040101010101" pitchFamily="2" charset="-122"/>
            </a:endParaRPr>
          </a:p>
          <a:p>
            <a:pPr eaLnBrk="1" hangingPunct="1">
              <a:lnSpc>
                <a:spcPct val="125000"/>
              </a:lnSpc>
              <a:spcBef>
                <a:spcPts val="50"/>
              </a:spcBef>
              <a:buClrTx/>
              <a:buSzTx/>
              <a:buFont typeface="Wingdings" panose="05000000000000000000" pitchFamily="2" charset="2"/>
              <a:buChar char="ü"/>
            </a:pPr>
            <a:r>
              <a:rPr lang="en-US" altLang="zh-CN" sz="2000">
                <a:solidFill>
                  <a:srgbClr val="1C1C1C"/>
                </a:solidFill>
                <a:latin typeface="Times New Roman" panose="02020603050405020304" pitchFamily="18" charset="0"/>
                <a:ea typeface="华文细黑" panose="02010600040101010101" pitchFamily="2" charset="-122"/>
              </a:rPr>
              <a:t>1948</a:t>
            </a:r>
            <a:r>
              <a:rPr lang="zh-CN" altLang="zh-CN" sz="2000">
                <a:solidFill>
                  <a:srgbClr val="1C1C1C"/>
                </a:solidFill>
                <a:latin typeface="Times New Roman" panose="02020603050405020304" pitchFamily="18" charset="0"/>
                <a:ea typeface="华文细黑" panose="02010600040101010101" pitchFamily="2" charset="-122"/>
              </a:rPr>
              <a:t>年</a:t>
            </a:r>
            <a:r>
              <a:rPr lang="en-US" altLang="zh-CN" sz="2000">
                <a:solidFill>
                  <a:srgbClr val="1C1C1C"/>
                </a:solidFill>
                <a:latin typeface="Times New Roman" panose="02020603050405020304" pitchFamily="18" charset="0"/>
                <a:ea typeface="华文细黑" panose="02010600040101010101" pitchFamily="2" charset="-122"/>
              </a:rPr>
              <a:t>W.R.Evans</a:t>
            </a:r>
            <a:r>
              <a:rPr lang="zh-CN" altLang="zh-CN" sz="2000">
                <a:solidFill>
                  <a:srgbClr val="1C1C1C"/>
                </a:solidFill>
                <a:latin typeface="Times New Roman" panose="02020603050405020304" pitchFamily="18" charset="0"/>
                <a:ea typeface="华文细黑" panose="02010600040101010101" pitchFamily="2" charset="-122"/>
              </a:rPr>
              <a:t>提出了控制系统分析与设计的</a:t>
            </a:r>
            <a:r>
              <a:rPr lang="zh-CN" altLang="zh-CN" sz="2000" b="1">
                <a:solidFill>
                  <a:srgbClr val="C00000"/>
                </a:solidFill>
                <a:latin typeface="Times New Roman" panose="02020603050405020304" pitchFamily="18" charset="0"/>
                <a:ea typeface="华文细黑" panose="02010600040101010101" pitchFamily="2" charset="-122"/>
              </a:rPr>
              <a:t>根轨迹法</a:t>
            </a:r>
            <a:r>
              <a:rPr lang="zh-CN" altLang="en-US" sz="2000">
                <a:solidFill>
                  <a:srgbClr val="1C1C1C"/>
                </a:solidFill>
                <a:latin typeface="Times New Roman" panose="02020603050405020304" pitchFamily="18" charset="0"/>
                <a:ea typeface="华文细黑" panose="02010600040101010101" pitchFamily="2" charset="-122"/>
              </a:rPr>
              <a:t>；</a:t>
            </a:r>
            <a:endParaRPr lang="en-US" altLang="zh-CN" sz="2000">
              <a:solidFill>
                <a:srgbClr val="1C1C1C"/>
              </a:solidFill>
              <a:latin typeface="Times New Roman" panose="02020603050405020304" pitchFamily="18" charset="0"/>
              <a:ea typeface="华文细黑" panose="02010600040101010101" pitchFamily="2" charset="-122"/>
            </a:endParaRPr>
          </a:p>
          <a:p>
            <a:pPr eaLnBrk="1" hangingPunct="1">
              <a:lnSpc>
                <a:spcPct val="125000"/>
              </a:lnSpc>
              <a:spcBef>
                <a:spcPts val="50"/>
              </a:spcBef>
              <a:buClrTx/>
              <a:buSzTx/>
              <a:buFont typeface="Wingdings" panose="05000000000000000000" pitchFamily="2" charset="2"/>
              <a:buChar char="ü"/>
            </a:pPr>
            <a:r>
              <a:rPr lang="en-US" altLang="zh-CN" sz="2000">
                <a:solidFill>
                  <a:srgbClr val="1C1C1C"/>
                </a:solidFill>
                <a:latin typeface="Times New Roman" panose="02020603050405020304" pitchFamily="18" charset="0"/>
                <a:ea typeface="华文细黑" panose="02010600040101010101" pitchFamily="2" charset="-122"/>
              </a:rPr>
              <a:t>1948</a:t>
            </a:r>
            <a:r>
              <a:rPr lang="zh-CN" altLang="zh-CN" sz="2000">
                <a:solidFill>
                  <a:srgbClr val="1C1C1C"/>
                </a:solidFill>
                <a:latin typeface="Times New Roman" panose="02020603050405020304" pitchFamily="18" charset="0"/>
                <a:ea typeface="华文细黑" panose="02010600040101010101" pitchFamily="2" charset="-122"/>
              </a:rPr>
              <a:t>年</a:t>
            </a:r>
            <a:r>
              <a:rPr lang="en-US" altLang="zh-CN" sz="2000">
                <a:solidFill>
                  <a:srgbClr val="1C1C1C"/>
                </a:solidFill>
                <a:latin typeface="Times New Roman" panose="02020603050405020304" pitchFamily="18" charset="0"/>
                <a:ea typeface="华文细黑" panose="02010600040101010101" pitchFamily="2" charset="-122"/>
              </a:rPr>
              <a:t>N.Wiener</a:t>
            </a:r>
            <a:r>
              <a:rPr lang="zh-CN" altLang="zh-CN" sz="2000">
                <a:solidFill>
                  <a:srgbClr val="1C1C1C"/>
                </a:solidFill>
                <a:latin typeface="Times New Roman" panose="02020603050405020304" pitchFamily="18" charset="0"/>
                <a:ea typeface="华文细黑" panose="02010600040101010101" pitchFamily="2" charset="-122"/>
              </a:rPr>
              <a:t>出版专著</a:t>
            </a:r>
            <a:r>
              <a:rPr lang="zh-CN" altLang="en-US" sz="2000">
                <a:solidFill>
                  <a:srgbClr val="1C1C1C"/>
                </a:solidFill>
                <a:latin typeface="Times New Roman" panose="02020603050405020304" pitchFamily="18" charset="0"/>
                <a:ea typeface="华文细黑" panose="02010600040101010101" pitchFamily="2" charset="-122"/>
              </a:rPr>
              <a:t>“控制论”，标志着控制论诞生；</a:t>
            </a:r>
            <a:endParaRPr lang="en-US" altLang="zh-CN" sz="2000">
              <a:solidFill>
                <a:srgbClr val="1C1C1C"/>
              </a:solidFill>
              <a:latin typeface="Times New Roman" panose="02020603050405020304" pitchFamily="18" charset="0"/>
              <a:ea typeface="华文细黑" panose="02010600040101010101" pitchFamily="2" charset="-122"/>
            </a:endParaRPr>
          </a:p>
          <a:p>
            <a:pPr eaLnBrk="1" hangingPunct="1">
              <a:lnSpc>
                <a:spcPct val="125000"/>
              </a:lnSpc>
              <a:spcBef>
                <a:spcPts val="50"/>
              </a:spcBef>
              <a:buClrTx/>
              <a:buSzTx/>
              <a:buFont typeface="Wingdings" panose="05000000000000000000" pitchFamily="2" charset="2"/>
              <a:buChar char="ü"/>
            </a:pPr>
            <a:r>
              <a:rPr lang="en-US" altLang="zh-CN" sz="2000">
                <a:solidFill>
                  <a:srgbClr val="1C1C1C"/>
                </a:solidFill>
                <a:latin typeface="Times New Roman" panose="02020603050405020304" pitchFamily="18" charset="0"/>
                <a:ea typeface="华文细黑" panose="02010600040101010101" pitchFamily="2" charset="-122"/>
              </a:rPr>
              <a:t>1954</a:t>
            </a:r>
            <a:r>
              <a:rPr lang="zh-CN" altLang="en-US" sz="2000">
                <a:solidFill>
                  <a:srgbClr val="1C1C1C"/>
                </a:solidFill>
                <a:latin typeface="Times New Roman" panose="02020603050405020304" pitchFamily="18" charset="0"/>
                <a:ea typeface="华文细黑" panose="02010600040101010101" pitchFamily="2" charset="-122"/>
              </a:rPr>
              <a:t>年钱学森出版“工程控制论”，将控制理论应用于工程实践。</a:t>
            </a:r>
            <a:endParaRPr lang="zh-CN" altLang="zh-CN" sz="2000">
              <a:solidFill>
                <a:srgbClr val="1C1C1C"/>
              </a:solidFill>
              <a:latin typeface="Times New Roman" panose="02020603050405020304" pitchFamily="18" charset="0"/>
              <a:ea typeface="华文细黑" panose="02010600040101010101" pitchFamily="2" charset="-122"/>
            </a:endParaRPr>
          </a:p>
        </p:txBody>
      </p:sp>
      <p:graphicFrame>
        <p:nvGraphicFramePr>
          <p:cNvPr id="63493" name="对象 56"/>
          <p:cNvGraphicFramePr>
            <a:graphicFrameLocks noChangeAspect="1"/>
          </p:cNvGraphicFramePr>
          <p:nvPr/>
        </p:nvGraphicFramePr>
        <p:xfrm>
          <a:off x="1400175" y="260350"/>
          <a:ext cx="6303963" cy="2343150"/>
        </p:xfrm>
        <a:graphic>
          <a:graphicData uri="http://schemas.openxmlformats.org/presentationml/2006/ole">
            <mc:AlternateContent xmlns:mc="http://schemas.openxmlformats.org/markup-compatibility/2006">
              <mc:Choice xmlns:v="urn:schemas-microsoft-com:vml" Requires="v">
                <p:oleObj spid="_x0000_s2" name="Visio" r:id="rId1" imgW="4184650" imgH="1554480" progId="Visio.Drawing.11">
                  <p:embed/>
                </p:oleObj>
              </mc:Choice>
              <mc:Fallback>
                <p:oleObj name="Visio" r:id="rId1" imgW="4184650" imgH="1554480" progId="Visio.Drawing.11">
                  <p:embed/>
                  <p:pic>
                    <p:nvPicPr>
                      <p:cNvPr id="0" name="对象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260350"/>
                        <a:ext cx="6303963"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anim calcmode="lin" valueType="num">
                                      <p:cBhvr additive="base">
                                        <p:cTn id="43" dur="5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0">
                                            <p:txEl>
                                              <p:pRg st="7" end="7"/>
                                            </p:txEl>
                                          </p:spTgt>
                                        </p:tgtEl>
                                        <p:attrNameLst>
                                          <p:attrName>style.visibility</p:attrName>
                                        </p:attrNameLst>
                                      </p:cBhvr>
                                      <p:to>
                                        <p:strVal val="visible"/>
                                      </p:to>
                                    </p:set>
                                    <p:anim calcmode="lin" valueType="num">
                                      <p:cBhvr additive="base">
                                        <p:cTn id="49" dur="500" fill="hold"/>
                                        <p:tgtEl>
                                          <p:spTgt spid="10">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0">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10">
                                            <p:txEl>
                                              <p:pRg st="8" end="8"/>
                                            </p:txEl>
                                          </p:spTgt>
                                        </p:tgtEl>
                                        <p:attrNameLst>
                                          <p:attrName>style.visibility</p:attrName>
                                        </p:attrNameLst>
                                      </p:cBhvr>
                                      <p:to>
                                        <p:strVal val="visible"/>
                                      </p:to>
                                    </p:set>
                                    <p:anim calcmode="lin" valueType="num">
                                      <p:cBhvr additive="base">
                                        <p:cTn id="55" dur="5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232C06A-8453-4E09-9668-50C382DB5FA6}"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6553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EE4045-D2CE-45EB-9699-88ED17CFE1E9}"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10" name="TextBox 1"/>
          <p:cNvSpPr txBox="1">
            <a:spLocks noChangeArrowheads="1"/>
          </p:cNvSpPr>
          <p:nvPr/>
        </p:nvSpPr>
        <p:spPr bwMode="auto">
          <a:xfrm>
            <a:off x="544513" y="3284538"/>
            <a:ext cx="805973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ts val="50"/>
              </a:spcBef>
              <a:buClrTx/>
              <a:buSzTx/>
              <a:buFont typeface="Wingdings" panose="05000000000000000000" pitchFamily="2" charset="2"/>
              <a:buChar char="ü"/>
            </a:pPr>
            <a:r>
              <a:rPr lang="en-US" altLang="zh-CN" sz="2400">
                <a:solidFill>
                  <a:srgbClr val="1C1C1C"/>
                </a:solidFill>
                <a:latin typeface="Times New Roman" panose="02020603050405020304" pitchFamily="18" charset="0"/>
                <a:ea typeface="华文细黑" panose="02010600040101010101" pitchFamily="2" charset="-122"/>
              </a:rPr>
              <a:t>1953</a:t>
            </a:r>
            <a:r>
              <a:rPr lang="zh-CN" altLang="en-US" sz="2400">
                <a:solidFill>
                  <a:srgbClr val="1C1C1C"/>
                </a:solidFill>
                <a:latin typeface="Times New Roman" panose="02020603050405020304" pitchFamily="18" charset="0"/>
                <a:ea typeface="华文细黑" panose="02010600040101010101" pitchFamily="2" charset="-122"/>
              </a:rPr>
              <a:t>年</a:t>
            </a:r>
            <a:r>
              <a:rPr lang="en-US" altLang="zh-CN" sz="2400">
                <a:solidFill>
                  <a:srgbClr val="1C1C1C"/>
                </a:solidFill>
                <a:latin typeface="Times New Roman" panose="02020603050405020304" pitchFamily="18" charset="0"/>
                <a:ea typeface="华文细黑" panose="02010600040101010101" pitchFamily="2" charset="-122"/>
              </a:rPr>
              <a:t>-1957</a:t>
            </a:r>
            <a:r>
              <a:rPr lang="zh-CN" altLang="en-US" sz="2400">
                <a:solidFill>
                  <a:srgbClr val="1C1C1C"/>
                </a:solidFill>
                <a:latin typeface="Times New Roman" panose="02020603050405020304" pitchFamily="18" charset="0"/>
                <a:ea typeface="华文细黑" panose="02010600040101010101" pitchFamily="2" charset="-122"/>
              </a:rPr>
              <a:t>年，</a:t>
            </a:r>
            <a:r>
              <a:rPr lang="en-US" altLang="zh-CN" sz="2400">
                <a:solidFill>
                  <a:srgbClr val="1C1C1C"/>
                </a:solidFill>
                <a:latin typeface="Times New Roman" panose="02020603050405020304" pitchFamily="18" charset="0"/>
                <a:ea typeface="华文细黑" panose="02010600040101010101" pitchFamily="2" charset="-122"/>
              </a:rPr>
              <a:t>R.Bellman</a:t>
            </a:r>
            <a:r>
              <a:rPr lang="zh-CN" altLang="en-US" sz="2400">
                <a:solidFill>
                  <a:srgbClr val="1C1C1C"/>
                </a:solidFill>
                <a:latin typeface="Times New Roman" panose="02020603050405020304" pitchFamily="18" charset="0"/>
                <a:ea typeface="华文细黑" panose="02010600040101010101" pitchFamily="2" charset="-122"/>
              </a:rPr>
              <a:t>提出了寻求最优控制的“动态规划法”；</a:t>
            </a:r>
            <a:endParaRPr lang="zh-CN" altLang="en-US" sz="2400">
              <a:solidFill>
                <a:srgbClr val="1C1C1C"/>
              </a:solidFill>
              <a:latin typeface="Times New Roman" panose="02020603050405020304" pitchFamily="18" charset="0"/>
              <a:ea typeface="华文细黑" panose="02010600040101010101" pitchFamily="2" charset="-122"/>
            </a:endParaRPr>
          </a:p>
          <a:p>
            <a:pPr eaLnBrk="1" hangingPunct="1">
              <a:lnSpc>
                <a:spcPct val="125000"/>
              </a:lnSpc>
              <a:spcBef>
                <a:spcPts val="50"/>
              </a:spcBef>
              <a:buClrTx/>
              <a:buSzTx/>
              <a:buFont typeface="Wingdings" panose="05000000000000000000" pitchFamily="2" charset="2"/>
              <a:buChar char="ü"/>
            </a:pPr>
            <a:r>
              <a:rPr lang="en-US" altLang="zh-CN" sz="2400">
                <a:solidFill>
                  <a:srgbClr val="1C1C1C"/>
                </a:solidFill>
                <a:latin typeface="Times New Roman" panose="02020603050405020304" pitchFamily="18" charset="0"/>
                <a:ea typeface="华文细黑" panose="02010600040101010101" pitchFamily="2" charset="-122"/>
              </a:rPr>
              <a:t>1960</a:t>
            </a:r>
            <a:r>
              <a:rPr lang="zh-CN" altLang="en-US" sz="2400">
                <a:solidFill>
                  <a:srgbClr val="1C1C1C"/>
                </a:solidFill>
                <a:latin typeface="Times New Roman" panose="02020603050405020304" pitchFamily="18" charset="0"/>
                <a:ea typeface="华文细黑" panose="02010600040101010101" pitchFamily="2" charset="-122"/>
              </a:rPr>
              <a:t>年，</a:t>
            </a:r>
            <a:r>
              <a:rPr lang="en-US" altLang="zh-CN" sz="2400">
                <a:solidFill>
                  <a:srgbClr val="1C1C1C"/>
                </a:solidFill>
                <a:latin typeface="Times New Roman" panose="02020603050405020304" pitchFamily="18" charset="0"/>
                <a:ea typeface="华文细黑" panose="02010600040101010101" pitchFamily="2" charset="-122"/>
              </a:rPr>
              <a:t>R.E.</a:t>
            </a:r>
            <a:r>
              <a:rPr lang="en-US" altLang="zh-CN" sz="2400">
                <a:latin typeface="Times New Roman" panose="02020603050405020304" pitchFamily="18" charset="0"/>
                <a:ea typeface="华文细黑" panose="02010600040101010101" pitchFamily="2" charset="-122"/>
              </a:rPr>
              <a:t>Kalman</a:t>
            </a:r>
            <a:r>
              <a:rPr lang="zh-CN" altLang="en-US" sz="2400">
                <a:latin typeface="Times New Roman" panose="02020603050405020304" pitchFamily="18" charset="0"/>
                <a:ea typeface="华文细黑" panose="02010600040101010101" pitchFamily="2" charset="-122"/>
              </a:rPr>
              <a:t>引入了状态空间法，提出</a:t>
            </a:r>
            <a:r>
              <a:rPr lang="zh-CN" altLang="en-US" sz="2400">
                <a:solidFill>
                  <a:srgbClr val="1C1C1C"/>
                </a:solidFill>
                <a:latin typeface="Times New Roman" panose="02020603050405020304" pitchFamily="18" charset="0"/>
                <a:ea typeface="华文细黑" panose="02010600040101010101" pitchFamily="2" charset="-122"/>
              </a:rPr>
              <a:t>了能控性、能观性、最优调节器和卡尔曼滤波等概念；</a:t>
            </a:r>
            <a:endParaRPr lang="en-US" altLang="zh-CN" sz="2400">
              <a:solidFill>
                <a:srgbClr val="1C1C1C"/>
              </a:solidFill>
              <a:latin typeface="Times New Roman" panose="02020603050405020304" pitchFamily="18" charset="0"/>
              <a:ea typeface="华文细黑" panose="02010600040101010101" pitchFamily="2" charset="-122"/>
            </a:endParaRPr>
          </a:p>
          <a:p>
            <a:pPr eaLnBrk="1" hangingPunct="1">
              <a:lnSpc>
                <a:spcPct val="125000"/>
              </a:lnSpc>
              <a:spcBef>
                <a:spcPts val="50"/>
              </a:spcBef>
              <a:buClrTx/>
              <a:buSzTx/>
              <a:buFont typeface="Wingdings" panose="05000000000000000000" pitchFamily="2" charset="2"/>
              <a:buChar char="ü"/>
            </a:pPr>
            <a:r>
              <a:rPr lang="en-US" altLang="zh-CN" sz="2400">
                <a:solidFill>
                  <a:srgbClr val="1C1C1C"/>
                </a:solidFill>
                <a:latin typeface="Times New Roman" panose="02020603050405020304" pitchFamily="18" charset="0"/>
                <a:ea typeface="华文细黑" panose="02010600040101010101" pitchFamily="2" charset="-122"/>
              </a:rPr>
              <a:t>1956</a:t>
            </a:r>
            <a:r>
              <a:rPr lang="zh-CN" altLang="en-US" sz="2400">
                <a:solidFill>
                  <a:srgbClr val="1C1C1C"/>
                </a:solidFill>
                <a:latin typeface="Times New Roman" panose="02020603050405020304" pitchFamily="18" charset="0"/>
                <a:ea typeface="华文细黑" panose="02010600040101010101" pitchFamily="2" charset="-122"/>
              </a:rPr>
              <a:t>年</a:t>
            </a:r>
            <a:r>
              <a:rPr lang="en-US" altLang="zh-CN" sz="2400">
                <a:solidFill>
                  <a:srgbClr val="1C1C1C"/>
                </a:solidFill>
                <a:latin typeface="Times New Roman" panose="02020603050405020304" pitchFamily="18" charset="0"/>
                <a:ea typeface="华文细黑" panose="02010600040101010101" pitchFamily="2" charset="-122"/>
              </a:rPr>
              <a:t>-1958</a:t>
            </a:r>
            <a:r>
              <a:rPr lang="zh-CN" altLang="en-US" sz="2400">
                <a:solidFill>
                  <a:srgbClr val="1C1C1C"/>
                </a:solidFill>
                <a:latin typeface="Times New Roman" panose="02020603050405020304" pitchFamily="18" charset="0"/>
                <a:ea typeface="华文细黑" panose="02010600040101010101" pitchFamily="2" charset="-122"/>
              </a:rPr>
              <a:t>年，</a:t>
            </a:r>
            <a:r>
              <a:rPr lang="en-US" altLang="zh-CN" sz="2400">
                <a:solidFill>
                  <a:srgbClr val="1C1C1C"/>
                </a:solidFill>
                <a:latin typeface="Times New Roman" panose="02020603050405020304" pitchFamily="18" charset="0"/>
                <a:ea typeface="华文细黑" panose="02010600040101010101" pitchFamily="2" charset="-122"/>
              </a:rPr>
              <a:t>Pontryagin</a:t>
            </a:r>
            <a:r>
              <a:rPr lang="zh-CN" altLang="en-US" sz="2400">
                <a:solidFill>
                  <a:srgbClr val="1C1C1C"/>
                </a:solidFill>
                <a:latin typeface="Times New Roman" panose="02020603050405020304" pitchFamily="18" charset="0"/>
                <a:ea typeface="华文细黑" panose="02010600040101010101" pitchFamily="2" charset="-122"/>
              </a:rPr>
              <a:t>提出了最优控制的“极大值原理”。</a:t>
            </a:r>
            <a:endParaRPr lang="zh-CN" altLang="en-US" sz="2400">
              <a:solidFill>
                <a:srgbClr val="1C1C1C"/>
              </a:solidFill>
              <a:latin typeface="Times New Roman" panose="02020603050405020304" pitchFamily="18" charset="0"/>
              <a:ea typeface="华文细黑" panose="02010600040101010101" pitchFamily="2" charset="-122"/>
            </a:endParaRPr>
          </a:p>
        </p:txBody>
      </p:sp>
      <p:graphicFrame>
        <p:nvGraphicFramePr>
          <p:cNvPr id="65541" name="对象 56"/>
          <p:cNvGraphicFramePr>
            <a:graphicFrameLocks noChangeAspect="1"/>
          </p:cNvGraphicFramePr>
          <p:nvPr/>
        </p:nvGraphicFramePr>
        <p:xfrm>
          <a:off x="1619250" y="441325"/>
          <a:ext cx="6073775" cy="2700338"/>
        </p:xfrm>
        <a:graphic>
          <a:graphicData uri="http://schemas.openxmlformats.org/presentationml/2006/ole">
            <mc:AlternateContent xmlns:mc="http://schemas.openxmlformats.org/markup-compatibility/2006">
              <mc:Choice xmlns:v="urn:schemas-microsoft-com:vml" Requires="v">
                <p:oleObj spid="_x0000_s2" name="Visio" r:id="rId1" imgW="3491865" imgH="1554480" progId="Visio.Drawing.11">
                  <p:embed/>
                </p:oleObj>
              </mc:Choice>
              <mc:Fallback>
                <p:oleObj name="Visio" r:id="rId1" imgW="3491865" imgH="1554480" progId="Visio.Drawing.11">
                  <p:embed/>
                  <p:pic>
                    <p:nvPicPr>
                      <p:cNvPr id="0" name="对象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441325"/>
                        <a:ext cx="6073775"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CAF22C-9135-42F6-8D65-34B2046025F0}"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6656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16D9B8-BCBE-443D-ACAD-FF04F6983D1F}"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66564" name="TextBox 1"/>
          <p:cNvSpPr txBox="1">
            <a:spLocks noChangeArrowheads="1"/>
          </p:cNvSpPr>
          <p:nvPr/>
        </p:nvSpPr>
        <p:spPr bwMode="auto">
          <a:xfrm>
            <a:off x="395288" y="4233863"/>
            <a:ext cx="8208962"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ts val="50"/>
              </a:spcBef>
              <a:buClrTx/>
              <a:buSzTx/>
              <a:buFont typeface="Wingdings" panose="05000000000000000000" pitchFamily="2" charset="2"/>
              <a:buChar char="ü"/>
            </a:pPr>
            <a:r>
              <a:rPr lang="en-US" altLang="zh-CN" sz="2000">
                <a:solidFill>
                  <a:srgbClr val="1C1C1C"/>
                </a:solidFill>
                <a:latin typeface="Times New Roman" panose="02020603050405020304" pitchFamily="18" charset="0"/>
                <a:ea typeface="华文细黑" panose="02010600040101010101" pitchFamily="2" charset="-122"/>
              </a:rPr>
              <a:t>1948</a:t>
            </a:r>
            <a:r>
              <a:rPr lang="zh-CN" altLang="zh-CN" sz="2000">
                <a:solidFill>
                  <a:srgbClr val="1C1C1C"/>
                </a:solidFill>
                <a:latin typeface="Times New Roman" panose="02020603050405020304" pitchFamily="18" charset="0"/>
                <a:ea typeface="华文细黑" panose="02010600040101010101" pitchFamily="2" charset="-122"/>
              </a:rPr>
              <a:t>年</a:t>
            </a:r>
            <a:r>
              <a:rPr lang="zh-CN" altLang="en-US" sz="2000">
                <a:solidFill>
                  <a:srgbClr val="1C1C1C"/>
                </a:solidFill>
                <a:latin typeface="Times New Roman" panose="02020603050405020304" pitchFamily="18" charset="0"/>
                <a:ea typeface="华文细黑" panose="02010600040101010101" pitchFamily="2" charset="-122"/>
              </a:rPr>
              <a:t>，维纳</a:t>
            </a:r>
            <a:r>
              <a:rPr lang="zh-CN" altLang="zh-CN" sz="2000">
                <a:solidFill>
                  <a:srgbClr val="1C1C1C"/>
                </a:solidFill>
                <a:latin typeface="Times New Roman" panose="02020603050405020304" pitchFamily="18" charset="0"/>
                <a:ea typeface="华文细黑" panose="02010600040101010101" pitchFamily="2" charset="-122"/>
              </a:rPr>
              <a:t>出版专著《控制论－关于在动物和机器中控制和通讯的科学》，系统地论述了控制理论的一般原理和方法，推广了</a:t>
            </a:r>
            <a:r>
              <a:rPr lang="zh-CN" altLang="en-US" sz="2000">
                <a:solidFill>
                  <a:srgbClr val="1C1C1C"/>
                </a:solidFill>
                <a:latin typeface="Times New Roman" panose="02020603050405020304" pitchFamily="18" charset="0"/>
                <a:ea typeface="华文细黑" panose="02010600040101010101" pitchFamily="2" charset="-122"/>
              </a:rPr>
              <a:t>“</a:t>
            </a:r>
            <a:r>
              <a:rPr lang="zh-CN" altLang="zh-CN" sz="2000">
                <a:solidFill>
                  <a:srgbClr val="1C1C1C"/>
                </a:solidFill>
                <a:latin typeface="Times New Roman" panose="02020603050405020304" pitchFamily="18" charset="0"/>
                <a:ea typeface="华文细黑" panose="02010600040101010101" pitchFamily="2" charset="-122"/>
              </a:rPr>
              <a:t>反馈</a:t>
            </a:r>
            <a:r>
              <a:rPr lang="zh-CN" altLang="en-US" sz="2000">
                <a:solidFill>
                  <a:srgbClr val="1C1C1C"/>
                </a:solidFill>
                <a:latin typeface="Times New Roman" panose="02020603050405020304" pitchFamily="18" charset="0"/>
                <a:ea typeface="华文细黑" panose="02010600040101010101" pitchFamily="2" charset="-122"/>
              </a:rPr>
              <a:t>”</a:t>
            </a:r>
            <a:r>
              <a:rPr lang="zh-CN" altLang="zh-CN" sz="2000">
                <a:solidFill>
                  <a:srgbClr val="1C1C1C"/>
                </a:solidFill>
                <a:latin typeface="Times New Roman" panose="02020603050405020304" pitchFamily="18" charset="0"/>
                <a:ea typeface="华文细黑" panose="02010600040101010101" pitchFamily="2" charset="-122"/>
              </a:rPr>
              <a:t>的概念，创立了控制理论，标志着经典控制理论的诞生。</a:t>
            </a:r>
            <a:endParaRPr lang="zh-CN" altLang="en-US" sz="2000">
              <a:solidFill>
                <a:srgbClr val="1C1C1C"/>
              </a:solidFill>
              <a:latin typeface="Times New Roman" panose="02020603050405020304" pitchFamily="18" charset="0"/>
              <a:ea typeface="华文细黑" panose="02010600040101010101" pitchFamily="2" charset="-122"/>
            </a:endParaRPr>
          </a:p>
        </p:txBody>
      </p:sp>
      <p:sp>
        <p:nvSpPr>
          <p:cNvPr id="9" name="矩形 2"/>
          <p:cNvSpPr>
            <a:spLocks noChangeArrowheads="1"/>
          </p:cNvSpPr>
          <p:nvPr/>
        </p:nvSpPr>
        <p:spPr bwMode="auto">
          <a:xfrm>
            <a:off x="395288" y="409575"/>
            <a:ext cx="5073650" cy="3595688"/>
          </a:xfrm>
          <a:prstGeom prst="rect">
            <a:avLst/>
          </a:prstGeom>
          <a:noFill/>
          <a:ln>
            <a:noFill/>
          </a:ln>
        </p:spPr>
        <p:txBody>
          <a:bodyPr>
            <a:spAutoFit/>
          </a:bodyPr>
          <a:lstStyle>
            <a:lvl1pPr>
              <a:spcBef>
                <a:spcPct val="20000"/>
              </a:spcBef>
              <a:buBlip>
                <a:blip r:embed="rId1"/>
              </a:buBlip>
              <a:defRPr sz="3200">
                <a:solidFill>
                  <a:schemeClr val="tx1"/>
                </a:solidFill>
                <a:latin typeface="Tahoma" panose="020B0604030504040204" pitchFamily="34" charset="0"/>
              </a:defRPr>
            </a:lvl1pPr>
            <a:lvl2pPr marL="742950" indent="-285750">
              <a:spcBef>
                <a:spcPct val="20000"/>
              </a:spcBef>
              <a:buSzPct val="75000"/>
              <a:buBlip>
                <a:blip r:embed="rId2"/>
              </a:buBlip>
              <a:defRPr sz="2800">
                <a:solidFill>
                  <a:schemeClr val="tx1"/>
                </a:solidFill>
                <a:latin typeface="Tahoma" panose="020B0604030504040204" pitchFamily="34" charset="0"/>
              </a:defRPr>
            </a:lvl2pPr>
            <a:lvl3pPr marL="1143000" indent="-228600">
              <a:spcBef>
                <a:spcPct val="20000"/>
              </a:spcBef>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tx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9pPr>
          </a:lstStyle>
          <a:p>
            <a:pPr eaLnBrk="1" hangingPunct="1">
              <a:lnSpc>
                <a:spcPct val="125000"/>
              </a:lnSpc>
              <a:spcBef>
                <a:spcPts val="50"/>
              </a:spcBef>
              <a:buFontTx/>
              <a:buNone/>
              <a:defRPr/>
            </a:pPr>
            <a:r>
              <a:rPr lang="zh-CN" altLang="en-US" sz="2000" b="1" dirty="0">
                <a:solidFill>
                  <a:srgbClr val="1C1C1C"/>
                </a:solidFill>
                <a:latin typeface="Times New Roman" panose="02020603050405020304" pitchFamily="18" charset="0"/>
                <a:ea typeface="华文细黑" panose="02010600040101010101" pitchFamily="2" charset="-122"/>
              </a:rPr>
              <a:t>     诺伯特</a:t>
            </a:r>
            <a:r>
              <a:rPr lang="en-US" altLang="zh-CN" sz="2000" b="1" dirty="0">
                <a:solidFill>
                  <a:srgbClr val="1C1C1C"/>
                </a:solidFill>
                <a:latin typeface="Times New Roman" panose="02020603050405020304" pitchFamily="18" charset="0"/>
                <a:ea typeface="华文细黑" panose="02010600040101010101" pitchFamily="2" charset="-122"/>
              </a:rPr>
              <a:t>·</a:t>
            </a:r>
            <a:r>
              <a:rPr lang="zh-CN" altLang="en-US" sz="2000" b="1" dirty="0">
                <a:solidFill>
                  <a:srgbClr val="1C1C1C"/>
                </a:solidFill>
                <a:latin typeface="Times New Roman" panose="02020603050405020304" pitchFamily="18" charset="0"/>
                <a:ea typeface="华文细黑" panose="02010600040101010101" pitchFamily="2" charset="-122"/>
              </a:rPr>
              <a:t>维纳 </a:t>
            </a:r>
            <a:r>
              <a:rPr lang="en-US" altLang="zh-CN" sz="2000" b="1" dirty="0">
                <a:solidFill>
                  <a:srgbClr val="1C1C1C"/>
                </a:solidFill>
                <a:latin typeface="Times New Roman" panose="02020603050405020304" pitchFamily="18" charset="0"/>
                <a:ea typeface="华文细黑" panose="02010600040101010101" pitchFamily="2" charset="-122"/>
              </a:rPr>
              <a:t>(</a:t>
            </a:r>
            <a:r>
              <a:rPr lang="en-US" altLang="zh-CN" sz="2000" b="1" dirty="0" err="1">
                <a:solidFill>
                  <a:srgbClr val="1C1C1C"/>
                </a:solidFill>
                <a:latin typeface="Times New Roman" panose="02020603050405020304" pitchFamily="18" charset="0"/>
                <a:ea typeface="华文细黑" panose="02010600040101010101" pitchFamily="2" charset="-122"/>
              </a:rPr>
              <a:t>N.Wiener</a:t>
            </a:r>
            <a:r>
              <a:rPr lang="en-US" altLang="zh-CN" sz="2000" b="1" dirty="0">
                <a:solidFill>
                  <a:srgbClr val="1C1C1C"/>
                </a:solidFill>
                <a:latin typeface="Times New Roman" panose="02020603050405020304" pitchFamily="18" charset="0"/>
                <a:ea typeface="华文细黑" panose="02010600040101010101" pitchFamily="2" charset="-122"/>
              </a:rPr>
              <a:t>)</a:t>
            </a:r>
            <a:r>
              <a:rPr lang="zh-CN" altLang="en-US" sz="2000" b="1" dirty="0">
                <a:solidFill>
                  <a:srgbClr val="1C1C1C"/>
                </a:solidFill>
                <a:latin typeface="Times New Roman" panose="02020603050405020304" pitchFamily="18" charset="0"/>
                <a:ea typeface="华文细黑" panose="02010600040101010101" pitchFamily="2" charset="-122"/>
              </a:rPr>
              <a:t>（</a:t>
            </a:r>
            <a:r>
              <a:rPr lang="en-US" altLang="zh-CN" sz="2000" b="1" dirty="0">
                <a:solidFill>
                  <a:srgbClr val="1C1C1C"/>
                </a:solidFill>
                <a:latin typeface="Times New Roman" panose="02020603050405020304" pitchFamily="18" charset="0"/>
                <a:ea typeface="华文细黑" panose="02010600040101010101" pitchFamily="2" charset="-122"/>
              </a:rPr>
              <a:t>1894-1964)</a:t>
            </a:r>
            <a:endParaRPr lang="en-US" altLang="zh-CN" sz="2000" b="1" dirty="0">
              <a:solidFill>
                <a:srgbClr val="1C1C1C"/>
              </a:solidFill>
              <a:latin typeface="Times New Roman" panose="02020603050405020304" pitchFamily="18" charset="0"/>
              <a:ea typeface="华文细黑" panose="02010600040101010101" pitchFamily="2" charset="-122"/>
            </a:endParaRPr>
          </a:p>
          <a:p>
            <a:pPr marL="342900" indent="-342900" eaLnBrk="1" hangingPunct="1">
              <a:lnSpc>
                <a:spcPct val="125000"/>
              </a:lnSpc>
              <a:spcBef>
                <a:spcPts val="1800"/>
              </a:spcBef>
              <a:buFont typeface="Wingdings" panose="05000000000000000000" pitchFamily="2" charset="2"/>
              <a:buChar char="ü"/>
              <a:defRPr/>
            </a:pPr>
            <a:r>
              <a:rPr lang="zh-CN" altLang="en-US" sz="2000" dirty="0">
                <a:solidFill>
                  <a:srgbClr val="1C1C1C"/>
                </a:solidFill>
                <a:latin typeface="Times New Roman" panose="02020603050405020304" pitchFamily="18" charset="0"/>
                <a:ea typeface="华文细黑" panose="02010600040101010101" pitchFamily="2" charset="-122"/>
              </a:rPr>
              <a:t>俄国犹太人后裔，美国科学院院士，</a:t>
            </a:r>
            <a:r>
              <a:rPr lang="en-US" altLang="zh-CN" sz="2000" dirty="0">
                <a:solidFill>
                  <a:srgbClr val="1C1C1C"/>
                </a:solidFill>
                <a:latin typeface="Times New Roman" panose="02020603050405020304" pitchFamily="18" charset="0"/>
                <a:ea typeface="华文细黑" panose="02010600040101010101" pitchFamily="2" charset="-122"/>
              </a:rPr>
              <a:t>MIT</a:t>
            </a:r>
            <a:r>
              <a:rPr lang="zh-CN" altLang="en-US" sz="2000" dirty="0">
                <a:solidFill>
                  <a:srgbClr val="1C1C1C"/>
                </a:solidFill>
                <a:latin typeface="Times New Roman" panose="02020603050405020304" pitchFamily="18" charset="0"/>
                <a:ea typeface="华文细黑" panose="02010600040101010101" pitchFamily="2" charset="-122"/>
              </a:rPr>
              <a:t>教授，数学家，</a:t>
            </a:r>
            <a:r>
              <a:rPr lang="zh-CN" altLang="en-US" sz="2000" dirty="0">
                <a:solidFill>
                  <a:srgbClr val="C00000"/>
                </a:solidFill>
                <a:latin typeface="Times New Roman" panose="02020603050405020304" pitchFamily="18" charset="0"/>
                <a:ea typeface="华文细黑" panose="02010600040101010101" pitchFamily="2" charset="-122"/>
              </a:rPr>
              <a:t>控制论的创始人</a:t>
            </a:r>
            <a:r>
              <a:rPr lang="zh-CN" altLang="en-US" sz="2000" dirty="0">
                <a:solidFill>
                  <a:srgbClr val="1C1C1C"/>
                </a:solidFill>
                <a:latin typeface="Times New Roman" panose="02020603050405020304" pitchFamily="18" charset="0"/>
                <a:ea typeface="华文细黑" panose="02010600040101010101" pitchFamily="2" charset="-122"/>
              </a:rPr>
              <a:t>。</a:t>
            </a:r>
            <a:endParaRPr lang="en-US" altLang="zh-CN" sz="2000" dirty="0">
              <a:solidFill>
                <a:srgbClr val="1C1C1C"/>
              </a:solidFill>
              <a:latin typeface="Times New Roman" panose="02020603050405020304" pitchFamily="18" charset="0"/>
              <a:ea typeface="华文细黑" panose="02010600040101010101" pitchFamily="2" charset="-122"/>
            </a:endParaRPr>
          </a:p>
          <a:p>
            <a:pPr marL="342900" indent="-342900" eaLnBrk="1" hangingPunct="1">
              <a:lnSpc>
                <a:spcPct val="125000"/>
              </a:lnSpc>
              <a:spcBef>
                <a:spcPts val="1800"/>
              </a:spcBef>
              <a:buFont typeface="Wingdings" panose="05000000000000000000" pitchFamily="2" charset="2"/>
              <a:buChar char="ü"/>
              <a:defRPr/>
            </a:pPr>
            <a:r>
              <a:rPr lang="zh-CN" altLang="en-US" sz="2000" dirty="0">
                <a:solidFill>
                  <a:srgbClr val="1C1C1C"/>
                </a:solidFill>
                <a:latin typeface="Times New Roman" panose="02020603050405020304" pitchFamily="18" charset="0"/>
                <a:ea typeface="华文细黑" panose="02010600040101010101" pitchFamily="2" charset="-122"/>
              </a:rPr>
              <a:t>早年研究数理逻辑，后来转入应用数学领域。二战期间，从事防空火力自动控制装置的研究，建立了著名的</a:t>
            </a:r>
            <a:r>
              <a:rPr lang="zh-CN" altLang="en-US" sz="2000" dirty="0">
                <a:solidFill>
                  <a:srgbClr val="C00000"/>
                </a:solidFill>
                <a:latin typeface="Times New Roman" panose="02020603050405020304" pitchFamily="18" charset="0"/>
                <a:ea typeface="华文细黑" panose="02010600040101010101" pitchFamily="2" charset="-122"/>
              </a:rPr>
              <a:t>维纳滤波理论</a:t>
            </a:r>
            <a:r>
              <a:rPr lang="zh-CN" altLang="en-US" sz="2000" dirty="0">
                <a:solidFill>
                  <a:srgbClr val="1C1C1C"/>
                </a:solidFill>
                <a:latin typeface="Times New Roman" panose="02020603050405020304" pitchFamily="18" charset="0"/>
                <a:ea typeface="华文细黑" panose="02010600040101010101" pitchFamily="2" charset="-122"/>
              </a:rPr>
              <a:t>，用统计方法来处理控制工程和通信工程问题。</a:t>
            </a:r>
            <a:endParaRPr lang="zh-CN" altLang="en-US" sz="2000" dirty="0">
              <a:solidFill>
                <a:srgbClr val="1C1C1C"/>
              </a:solidFill>
              <a:latin typeface="Times New Roman" panose="02020603050405020304" pitchFamily="18" charset="0"/>
              <a:ea typeface="华文细黑" panose="02010600040101010101" pitchFamily="2" charset="-122"/>
            </a:endParaRPr>
          </a:p>
        </p:txBody>
      </p:sp>
      <p:pic>
        <p:nvPicPr>
          <p:cNvPr id="6656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836613"/>
            <a:ext cx="27178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16FBC0F-1C77-4B36-B531-502FB5A575B1}"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6758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74D84ED-EAA7-4638-8AEB-FC924998A701}" type="slidenum">
              <a:rPr lang="zh-CN" altLang="en-US" smtClean="0">
                <a:latin typeface="Garamond" panose="02020404030301010803" pitchFamily="18" charset="0"/>
              </a:rPr>
            </a:fld>
            <a:endParaRPr lang="zh-CN" altLang="en-US">
              <a:latin typeface="Garamond" panose="02020404030301010803" pitchFamily="18" charset="0"/>
            </a:endParaRPr>
          </a:p>
        </p:txBody>
      </p:sp>
      <p:pic>
        <p:nvPicPr>
          <p:cNvPr id="67588"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65938" y="404813"/>
            <a:ext cx="1820862"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Box 1"/>
          <p:cNvSpPr txBox="1">
            <a:spLocks noChangeArrowheads="1"/>
          </p:cNvSpPr>
          <p:nvPr/>
        </p:nvSpPr>
        <p:spPr bwMode="auto">
          <a:xfrm>
            <a:off x="395288" y="4972050"/>
            <a:ext cx="8497887"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ts val="50"/>
              </a:spcBef>
              <a:buClrTx/>
              <a:buSzTx/>
              <a:buFont typeface="Wingdings" panose="05000000000000000000" pitchFamily="2" charset="2"/>
              <a:buChar char="ü"/>
            </a:pPr>
            <a:r>
              <a:rPr lang="en-US" altLang="zh-CN" sz="2000">
                <a:solidFill>
                  <a:srgbClr val="1C1C1C"/>
                </a:solidFill>
                <a:latin typeface="Times New Roman" panose="02020603050405020304" pitchFamily="18" charset="0"/>
                <a:ea typeface="华文细黑" panose="02010600040101010101" pitchFamily="2" charset="-122"/>
              </a:rPr>
              <a:t>1954</a:t>
            </a:r>
            <a:r>
              <a:rPr lang="zh-CN" altLang="en-US" sz="2000">
                <a:solidFill>
                  <a:srgbClr val="1C1C1C"/>
                </a:solidFill>
                <a:latin typeface="Times New Roman" panose="02020603050405020304" pitchFamily="18" charset="0"/>
                <a:ea typeface="华文细黑" panose="02010600040101010101" pitchFamily="2" charset="-122"/>
              </a:rPr>
              <a:t>年，钱学森编著出版</a:t>
            </a:r>
            <a:r>
              <a:rPr lang="en-US" altLang="zh-CN" sz="2000">
                <a:solidFill>
                  <a:srgbClr val="1C1C1C"/>
                </a:solidFill>
                <a:latin typeface="Times New Roman" panose="02020603050405020304" pitchFamily="18" charset="0"/>
                <a:ea typeface="华文细黑" panose="02010600040101010101" pitchFamily="2" charset="-122"/>
              </a:rPr>
              <a:t>《</a:t>
            </a:r>
            <a:r>
              <a:rPr lang="zh-CN" altLang="en-US" sz="2000">
                <a:solidFill>
                  <a:srgbClr val="1C1C1C"/>
                </a:solidFill>
                <a:latin typeface="Times New Roman" panose="02020603050405020304" pitchFamily="18" charset="0"/>
                <a:ea typeface="华文细黑" panose="02010600040101010101" pitchFamily="2" charset="-122"/>
              </a:rPr>
              <a:t>工程控制论</a:t>
            </a:r>
            <a:r>
              <a:rPr lang="en-US" altLang="zh-CN" sz="2000">
                <a:solidFill>
                  <a:srgbClr val="1C1C1C"/>
                </a:solidFill>
                <a:latin typeface="Times New Roman" panose="02020603050405020304" pitchFamily="18" charset="0"/>
                <a:ea typeface="华文细黑" panose="02010600040101010101" pitchFamily="2" charset="-122"/>
              </a:rPr>
              <a:t>》</a:t>
            </a:r>
            <a:r>
              <a:rPr lang="zh-CN" altLang="en-US" sz="2000">
                <a:solidFill>
                  <a:srgbClr val="1C1C1C"/>
                </a:solidFill>
                <a:latin typeface="Times New Roman" panose="02020603050405020304" pitchFamily="18" charset="0"/>
                <a:ea typeface="华文细黑" panose="02010600040101010101" pitchFamily="2" charset="-122"/>
              </a:rPr>
              <a:t>（上下册），系统揭示了控制论对自动化、航空、航天、电子通信等科学技术的意义和重大影响。其中“最优开关曲线”等素材，直接促进了最优控制理论的形成和发展</a:t>
            </a:r>
            <a:r>
              <a:rPr lang="zh-CN" altLang="zh-CN" sz="2000">
                <a:solidFill>
                  <a:srgbClr val="1C1C1C"/>
                </a:solidFill>
                <a:latin typeface="Times New Roman" panose="02020603050405020304" pitchFamily="18" charset="0"/>
                <a:ea typeface="华文细黑" panose="02010600040101010101" pitchFamily="2" charset="-122"/>
              </a:rPr>
              <a:t>。</a:t>
            </a:r>
            <a:endParaRPr lang="zh-CN" altLang="en-US" sz="2000">
              <a:solidFill>
                <a:srgbClr val="1C1C1C"/>
              </a:solidFill>
              <a:latin typeface="Times New Roman" panose="02020603050405020304" pitchFamily="18" charset="0"/>
              <a:ea typeface="华文细黑" panose="02010600040101010101" pitchFamily="2" charset="-122"/>
            </a:endParaRPr>
          </a:p>
        </p:txBody>
      </p:sp>
      <p:sp>
        <p:nvSpPr>
          <p:cNvPr id="15" name="矩形 2"/>
          <p:cNvSpPr>
            <a:spLocks noChangeArrowheads="1"/>
          </p:cNvSpPr>
          <p:nvPr/>
        </p:nvSpPr>
        <p:spPr bwMode="auto">
          <a:xfrm>
            <a:off x="395288" y="260350"/>
            <a:ext cx="6121400" cy="4595813"/>
          </a:xfrm>
          <a:prstGeom prst="rect">
            <a:avLst/>
          </a:prstGeom>
          <a:noFill/>
          <a:ln>
            <a:noFill/>
          </a:ln>
        </p:spPr>
        <p:txBody>
          <a:bodyPr>
            <a:spAutoFit/>
          </a:bodyPr>
          <a:lstStyle>
            <a:lvl1pPr>
              <a:spcBef>
                <a:spcPct val="20000"/>
              </a:spcBef>
              <a:buBlip>
                <a:blip r:embed="rId2"/>
              </a:buBlip>
              <a:defRPr sz="3200">
                <a:solidFill>
                  <a:schemeClr val="tx1"/>
                </a:solidFill>
                <a:latin typeface="Tahoma" panose="020B0604030504040204" pitchFamily="34" charset="0"/>
              </a:defRPr>
            </a:lvl1pPr>
            <a:lvl2pPr marL="742950" indent="-285750">
              <a:spcBef>
                <a:spcPct val="20000"/>
              </a:spcBef>
              <a:buSzPct val="75000"/>
              <a:buBlip>
                <a:blip r:embed="rId3"/>
              </a:buBlip>
              <a:defRPr sz="2800">
                <a:solidFill>
                  <a:schemeClr val="tx1"/>
                </a:solidFill>
                <a:latin typeface="Tahoma" panose="020B0604030504040204" pitchFamily="34" charset="0"/>
              </a:defRPr>
            </a:lvl2pPr>
            <a:lvl3pPr marL="1143000" indent="-228600">
              <a:spcBef>
                <a:spcPct val="20000"/>
              </a:spcBef>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tx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9pPr>
          </a:lstStyle>
          <a:p>
            <a:pPr eaLnBrk="1" hangingPunct="1">
              <a:lnSpc>
                <a:spcPct val="125000"/>
              </a:lnSpc>
              <a:spcBef>
                <a:spcPts val="50"/>
              </a:spcBef>
              <a:buFontTx/>
              <a:buNone/>
              <a:defRPr/>
            </a:pPr>
            <a:r>
              <a:rPr lang="zh-CN" altLang="en-US" sz="2000" b="1" dirty="0">
                <a:solidFill>
                  <a:srgbClr val="1C1C1C"/>
                </a:solidFill>
                <a:latin typeface="Times New Roman" panose="02020603050405020304" pitchFamily="18" charset="0"/>
                <a:ea typeface="华文细黑" panose="02010600040101010101" pitchFamily="2" charset="-122"/>
              </a:rPr>
              <a:t>     钱学森（</a:t>
            </a:r>
            <a:r>
              <a:rPr lang="en-US" altLang="zh-CN" sz="2000" b="1" dirty="0">
                <a:solidFill>
                  <a:srgbClr val="1C1C1C"/>
                </a:solidFill>
                <a:latin typeface="Times New Roman" panose="02020603050405020304" pitchFamily="18" charset="0"/>
                <a:ea typeface="华文细黑" panose="02010600040101010101" pitchFamily="2" charset="-122"/>
              </a:rPr>
              <a:t>1911—2009)</a:t>
            </a:r>
            <a:endParaRPr lang="en-US" altLang="zh-CN" sz="2000" b="1" dirty="0">
              <a:solidFill>
                <a:srgbClr val="1C1C1C"/>
              </a:solidFill>
              <a:latin typeface="Times New Roman" panose="02020603050405020304" pitchFamily="18" charset="0"/>
              <a:ea typeface="华文细黑" panose="02010600040101010101" pitchFamily="2" charset="-122"/>
            </a:endParaRPr>
          </a:p>
          <a:p>
            <a:pPr marL="342900" indent="-342900" eaLnBrk="1" hangingPunct="1">
              <a:lnSpc>
                <a:spcPct val="125000"/>
              </a:lnSpc>
              <a:spcBef>
                <a:spcPts val="1200"/>
              </a:spcBef>
              <a:buFont typeface="Wingdings" panose="05000000000000000000" pitchFamily="2" charset="2"/>
              <a:buChar char="ü"/>
              <a:defRPr/>
            </a:pPr>
            <a:r>
              <a:rPr lang="zh-CN" altLang="en-US" sz="2000" dirty="0">
                <a:solidFill>
                  <a:srgbClr val="1C1C1C"/>
                </a:solidFill>
                <a:latin typeface="Times New Roman" panose="02020603050405020304" pitchFamily="18" charset="0"/>
                <a:ea typeface="华文细黑" panose="02010600040101010101" pitchFamily="2" charset="-122"/>
              </a:rPr>
              <a:t>出生于上海，祖籍浙江杭州，系统科学家、空气动力学家，</a:t>
            </a:r>
            <a:r>
              <a:rPr lang="zh-CN" altLang="en-US" sz="2000" dirty="0">
                <a:solidFill>
                  <a:srgbClr val="C00000"/>
                </a:solidFill>
                <a:latin typeface="Times New Roman" panose="02020603050405020304" pitchFamily="18" charset="0"/>
                <a:ea typeface="华文细黑" panose="02010600040101010101" pitchFamily="2" charset="-122"/>
              </a:rPr>
              <a:t>工程控制论创始人之一</a:t>
            </a:r>
            <a:r>
              <a:rPr lang="zh-CN" altLang="en-US" sz="2000" dirty="0">
                <a:solidFill>
                  <a:srgbClr val="1C1C1C"/>
                </a:solidFill>
                <a:latin typeface="Times New Roman" panose="02020603050405020304" pitchFamily="18" charset="0"/>
                <a:ea typeface="华文细黑" panose="02010600040101010101" pitchFamily="2" charset="-122"/>
              </a:rPr>
              <a:t>，中科院学部委员、中国工程院院士，两弹一星功勋奖章获得者。</a:t>
            </a:r>
            <a:endParaRPr lang="en-US" altLang="zh-CN" sz="2000" dirty="0">
              <a:solidFill>
                <a:srgbClr val="1C1C1C"/>
              </a:solidFill>
              <a:latin typeface="Times New Roman" panose="02020603050405020304" pitchFamily="18" charset="0"/>
              <a:ea typeface="华文细黑" panose="02010600040101010101" pitchFamily="2" charset="-122"/>
            </a:endParaRPr>
          </a:p>
          <a:p>
            <a:pPr marL="342900" indent="-342900" eaLnBrk="1" hangingPunct="1">
              <a:lnSpc>
                <a:spcPct val="125000"/>
              </a:lnSpc>
              <a:spcBef>
                <a:spcPts val="1200"/>
              </a:spcBef>
              <a:buFont typeface="Wingdings" panose="05000000000000000000" pitchFamily="2" charset="2"/>
              <a:buChar char="ü"/>
              <a:defRPr/>
            </a:pPr>
            <a:r>
              <a:rPr lang="en-US" altLang="zh-CN" sz="2000" dirty="0">
                <a:solidFill>
                  <a:srgbClr val="1C1C1C"/>
                </a:solidFill>
                <a:latin typeface="Times New Roman" panose="02020603050405020304" pitchFamily="18" charset="0"/>
                <a:ea typeface="华文细黑" panose="02010600040101010101" pitchFamily="2" charset="-122"/>
              </a:rPr>
              <a:t>1934</a:t>
            </a:r>
            <a:r>
              <a:rPr lang="zh-CN" altLang="en-US" sz="2000" dirty="0">
                <a:solidFill>
                  <a:srgbClr val="1C1C1C"/>
                </a:solidFill>
                <a:latin typeface="Times New Roman" panose="02020603050405020304" pitchFamily="18" charset="0"/>
                <a:ea typeface="华文细黑" panose="02010600040101010101" pitchFamily="2" charset="-122"/>
              </a:rPr>
              <a:t>年获交通大学学士学位，</a:t>
            </a:r>
            <a:r>
              <a:rPr lang="en-US" altLang="zh-CN" sz="2000" dirty="0">
                <a:solidFill>
                  <a:srgbClr val="1C1C1C"/>
                </a:solidFill>
                <a:latin typeface="Times New Roman" panose="02020603050405020304" pitchFamily="18" charset="0"/>
                <a:ea typeface="华文细黑" panose="02010600040101010101" pitchFamily="2" charset="-122"/>
              </a:rPr>
              <a:t>1936</a:t>
            </a:r>
            <a:r>
              <a:rPr lang="zh-CN" altLang="en-US" sz="2000" dirty="0">
                <a:solidFill>
                  <a:srgbClr val="1C1C1C"/>
                </a:solidFill>
                <a:latin typeface="Times New Roman" panose="02020603050405020304" pitchFamily="18" charset="0"/>
                <a:ea typeface="华文细黑" panose="02010600040101010101" pitchFamily="2" charset="-122"/>
              </a:rPr>
              <a:t>年获</a:t>
            </a:r>
            <a:r>
              <a:rPr lang="en-US" altLang="zh-CN" sz="2000" dirty="0">
                <a:solidFill>
                  <a:srgbClr val="1C1C1C"/>
                </a:solidFill>
                <a:latin typeface="Times New Roman" panose="02020603050405020304" pitchFamily="18" charset="0"/>
                <a:ea typeface="华文细黑" panose="02010600040101010101" pitchFamily="2" charset="-122"/>
              </a:rPr>
              <a:t>MIT</a:t>
            </a:r>
            <a:r>
              <a:rPr lang="zh-CN" altLang="en-US" sz="2000" dirty="0">
                <a:solidFill>
                  <a:srgbClr val="1C1C1C"/>
                </a:solidFill>
                <a:latin typeface="Times New Roman" panose="02020603050405020304" pitchFamily="18" charset="0"/>
                <a:ea typeface="华文细黑" panose="02010600040101010101" pitchFamily="2" charset="-122"/>
              </a:rPr>
              <a:t>硕士学位，</a:t>
            </a:r>
            <a:r>
              <a:rPr lang="en-US" altLang="zh-CN" sz="2000" dirty="0">
                <a:solidFill>
                  <a:srgbClr val="1C1C1C"/>
                </a:solidFill>
                <a:latin typeface="Times New Roman" panose="02020603050405020304" pitchFamily="18" charset="0"/>
                <a:ea typeface="华文细黑" panose="02010600040101010101" pitchFamily="2" charset="-122"/>
              </a:rPr>
              <a:t>1939</a:t>
            </a:r>
            <a:r>
              <a:rPr lang="zh-CN" altLang="en-US" sz="2000" dirty="0">
                <a:solidFill>
                  <a:srgbClr val="1C1C1C"/>
                </a:solidFill>
                <a:latin typeface="Times New Roman" panose="02020603050405020304" pitchFamily="18" charset="0"/>
                <a:ea typeface="华文细黑" panose="02010600040101010101" pitchFamily="2" charset="-122"/>
              </a:rPr>
              <a:t>年获美国加州理工学院博士学位（师从冯</a:t>
            </a:r>
            <a:r>
              <a:rPr lang="en-US" altLang="zh-CN" sz="2000" dirty="0">
                <a:solidFill>
                  <a:srgbClr val="1C1C1C"/>
                </a:solidFill>
                <a:latin typeface="Times New Roman" panose="02020603050405020304" pitchFamily="18" charset="0"/>
                <a:ea typeface="华文细黑" panose="02010600040101010101" pitchFamily="2" charset="-122"/>
              </a:rPr>
              <a:t>·</a:t>
            </a:r>
            <a:r>
              <a:rPr lang="zh-CN" altLang="en-US" sz="2000" dirty="0">
                <a:solidFill>
                  <a:srgbClr val="1C1C1C"/>
                </a:solidFill>
                <a:latin typeface="Times New Roman" panose="02020603050405020304" pitchFamily="18" charset="0"/>
                <a:ea typeface="华文细黑" panose="02010600040101010101" pitchFamily="2" charset="-122"/>
              </a:rPr>
              <a:t>卡门，同年和导师提出著名的“</a:t>
            </a:r>
            <a:r>
              <a:rPr lang="zh-CN" altLang="en-US" sz="2000" dirty="0">
                <a:solidFill>
                  <a:srgbClr val="C00000"/>
                </a:solidFill>
                <a:latin typeface="Times New Roman" panose="02020603050405020304" pitchFamily="18" charset="0"/>
                <a:ea typeface="华文细黑" panose="02010600040101010101" pitchFamily="2" charset="-122"/>
              </a:rPr>
              <a:t>卡门</a:t>
            </a:r>
            <a:r>
              <a:rPr lang="en-US" altLang="zh-CN" sz="2000" dirty="0">
                <a:solidFill>
                  <a:srgbClr val="C00000"/>
                </a:solidFill>
                <a:latin typeface="Times New Roman" panose="02020603050405020304" pitchFamily="18" charset="0"/>
                <a:ea typeface="华文细黑" panose="02010600040101010101" pitchFamily="2" charset="-122"/>
              </a:rPr>
              <a:t>-</a:t>
            </a:r>
            <a:r>
              <a:rPr lang="zh-CN" altLang="en-US" sz="2000" dirty="0">
                <a:solidFill>
                  <a:srgbClr val="C00000"/>
                </a:solidFill>
                <a:latin typeface="Times New Roman" panose="02020603050405020304" pitchFamily="18" charset="0"/>
                <a:ea typeface="华文细黑" panose="02010600040101010101" pitchFamily="2" charset="-122"/>
              </a:rPr>
              <a:t>钱</a:t>
            </a:r>
            <a:r>
              <a:rPr lang="zh-CN" altLang="en-US" sz="2000" dirty="0">
                <a:solidFill>
                  <a:srgbClr val="1C1C1C"/>
                </a:solidFill>
                <a:latin typeface="Times New Roman" panose="02020603050405020304" pitchFamily="18" charset="0"/>
                <a:ea typeface="华文细黑" panose="02010600040101010101" pitchFamily="2" charset="-122"/>
              </a:rPr>
              <a:t>”公式）；</a:t>
            </a:r>
            <a:r>
              <a:rPr lang="en-US" altLang="zh-CN" sz="2000" dirty="0">
                <a:solidFill>
                  <a:srgbClr val="1C1C1C"/>
                </a:solidFill>
                <a:latin typeface="Times New Roman" panose="02020603050405020304" pitchFamily="18" charset="0"/>
                <a:ea typeface="华文细黑" panose="02010600040101010101" pitchFamily="2" charset="-122"/>
              </a:rPr>
              <a:t>1955</a:t>
            </a:r>
            <a:r>
              <a:rPr lang="zh-CN" altLang="en-US" sz="2000" dirty="0">
                <a:solidFill>
                  <a:srgbClr val="1C1C1C"/>
                </a:solidFill>
                <a:latin typeface="Times New Roman" panose="02020603050405020304" pitchFamily="18" charset="0"/>
                <a:ea typeface="华文细黑" panose="02010600040101010101" pitchFamily="2" charset="-122"/>
              </a:rPr>
              <a:t>年回国，</a:t>
            </a:r>
            <a:r>
              <a:rPr lang="en-US" altLang="zh-CN" sz="2000" dirty="0">
                <a:solidFill>
                  <a:srgbClr val="1C1C1C"/>
                </a:solidFill>
                <a:latin typeface="Times New Roman" panose="02020603050405020304" pitchFamily="18" charset="0"/>
                <a:ea typeface="华文细黑" panose="02010600040101010101" pitchFamily="2" charset="-122"/>
              </a:rPr>
              <a:t>1956</a:t>
            </a:r>
            <a:r>
              <a:rPr lang="zh-CN" altLang="en-US" sz="2000" dirty="0">
                <a:solidFill>
                  <a:srgbClr val="1C1C1C"/>
                </a:solidFill>
                <a:latin typeface="Times New Roman" panose="02020603050405020304" pitchFamily="18" charset="0"/>
                <a:ea typeface="华文细黑" panose="02010600040101010101" pitchFamily="2" charset="-122"/>
              </a:rPr>
              <a:t>年任中科院力学研究所第一任所长，</a:t>
            </a:r>
            <a:r>
              <a:rPr lang="en-US" altLang="zh-CN" sz="2000" dirty="0">
                <a:solidFill>
                  <a:srgbClr val="1C1C1C"/>
                </a:solidFill>
                <a:latin typeface="Times New Roman" panose="02020603050405020304" pitchFamily="18" charset="0"/>
                <a:ea typeface="华文细黑" panose="02010600040101010101" pitchFamily="2" charset="-122"/>
              </a:rPr>
              <a:t>1957</a:t>
            </a:r>
            <a:r>
              <a:rPr lang="zh-CN" altLang="en-US" sz="2000" dirty="0">
                <a:solidFill>
                  <a:srgbClr val="1C1C1C"/>
                </a:solidFill>
                <a:latin typeface="Times New Roman" panose="02020603050405020304" pitchFamily="18" charset="0"/>
                <a:ea typeface="华文细黑" panose="02010600040101010101" pitchFamily="2" charset="-122"/>
              </a:rPr>
              <a:t>年任国防部第五研究院第一任院长，</a:t>
            </a:r>
            <a:r>
              <a:rPr lang="en-US" altLang="zh-CN" sz="2000" dirty="0">
                <a:solidFill>
                  <a:srgbClr val="1C1C1C"/>
                </a:solidFill>
                <a:latin typeface="Times New Roman" panose="02020603050405020304" pitchFamily="18" charset="0"/>
                <a:ea typeface="华文细黑" panose="02010600040101010101" pitchFamily="2" charset="-122"/>
              </a:rPr>
              <a:t>1959</a:t>
            </a:r>
            <a:r>
              <a:rPr lang="zh-CN" altLang="en-US" sz="2000" dirty="0">
                <a:solidFill>
                  <a:srgbClr val="1C1C1C"/>
                </a:solidFill>
                <a:latin typeface="Times New Roman" panose="02020603050405020304" pitchFamily="18" charset="0"/>
                <a:ea typeface="华文细黑" panose="02010600040101010101" pitchFamily="2" charset="-122"/>
              </a:rPr>
              <a:t>年</a:t>
            </a:r>
            <a:r>
              <a:rPr lang="en-US" altLang="zh-CN" sz="2000" dirty="0">
                <a:solidFill>
                  <a:srgbClr val="1C1C1C"/>
                </a:solidFill>
                <a:latin typeface="Times New Roman" panose="02020603050405020304" pitchFamily="18" charset="0"/>
                <a:ea typeface="华文细黑" panose="02010600040101010101" pitchFamily="2" charset="-122"/>
              </a:rPr>
              <a:t>9</a:t>
            </a:r>
            <a:r>
              <a:rPr lang="zh-CN" altLang="en-US" sz="2000" dirty="0">
                <a:solidFill>
                  <a:srgbClr val="1C1C1C"/>
                </a:solidFill>
                <a:latin typeface="Times New Roman" panose="02020603050405020304" pitchFamily="18" charset="0"/>
                <a:ea typeface="华文细黑" panose="02010600040101010101" pitchFamily="2" charset="-122"/>
              </a:rPr>
              <a:t>月来到西安交大看望师生，西安交大</a:t>
            </a:r>
            <a:r>
              <a:rPr lang="en-US" altLang="zh-CN" sz="2000" dirty="0">
                <a:solidFill>
                  <a:srgbClr val="1C1C1C"/>
                </a:solidFill>
                <a:latin typeface="Times New Roman" panose="02020603050405020304" pitchFamily="18" charset="0"/>
                <a:ea typeface="华文细黑" panose="02010600040101010101" pitchFamily="2" charset="-122"/>
              </a:rPr>
              <a:t>2009</a:t>
            </a:r>
            <a:r>
              <a:rPr lang="zh-CN" altLang="en-US" sz="2000" dirty="0">
                <a:solidFill>
                  <a:srgbClr val="1C1C1C"/>
                </a:solidFill>
                <a:latin typeface="Times New Roman" panose="02020603050405020304" pitchFamily="18" charset="0"/>
                <a:ea typeface="华文细黑" panose="02010600040101010101" pitchFamily="2" charset="-122"/>
              </a:rPr>
              <a:t>年</a:t>
            </a:r>
            <a:r>
              <a:rPr lang="en-US" altLang="zh-CN" sz="2000" dirty="0">
                <a:solidFill>
                  <a:srgbClr val="1C1C1C"/>
                </a:solidFill>
                <a:latin typeface="Times New Roman" panose="02020603050405020304" pitchFamily="18" charset="0"/>
                <a:ea typeface="华文细黑" panose="02010600040101010101" pitchFamily="2" charset="-122"/>
              </a:rPr>
              <a:t>5</a:t>
            </a:r>
            <a:r>
              <a:rPr lang="zh-CN" altLang="en-US" sz="2000" dirty="0">
                <a:solidFill>
                  <a:srgbClr val="1C1C1C"/>
                </a:solidFill>
                <a:latin typeface="Times New Roman" panose="02020603050405020304" pitchFamily="18" charset="0"/>
                <a:ea typeface="华文细黑" panose="02010600040101010101" pitchFamily="2" charset="-122"/>
              </a:rPr>
              <a:t>月授予钱老“</a:t>
            </a:r>
            <a:r>
              <a:rPr lang="zh-CN" altLang="en-US" sz="2000" dirty="0">
                <a:solidFill>
                  <a:srgbClr val="C00000"/>
                </a:solidFill>
                <a:latin typeface="Times New Roman" panose="02020603050405020304" pitchFamily="18" charset="0"/>
                <a:ea typeface="华文细黑" panose="02010600040101010101" pitchFamily="2" charset="-122"/>
              </a:rPr>
              <a:t>最受崇敬校友</a:t>
            </a:r>
            <a:r>
              <a:rPr lang="zh-CN" altLang="en-US" sz="2000" dirty="0">
                <a:solidFill>
                  <a:srgbClr val="1C1C1C"/>
                </a:solidFill>
                <a:latin typeface="Times New Roman" panose="02020603050405020304" pitchFamily="18" charset="0"/>
                <a:ea typeface="华文细黑" panose="02010600040101010101" pitchFamily="2" charset="-122"/>
              </a:rPr>
              <a:t>”荣誉。</a:t>
            </a:r>
            <a:endParaRPr lang="zh-CN" altLang="en-US" sz="2000" dirty="0">
              <a:solidFill>
                <a:srgbClr val="1C1C1C"/>
              </a:solidFill>
              <a:latin typeface="Times New Roman" panose="02020603050405020304" pitchFamily="18" charset="0"/>
              <a:ea typeface="华文细黑" panose="02010600040101010101" pitchFamily="2" charset="-122"/>
            </a:endParaRPr>
          </a:p>
        </p:txBody>
      </p:sp>
      <p:pic>
        <p:nvPicPr>
          <p:cNvPr id="67591"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0063" y="2871788"/>
            <a:ext cx="1852612"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3ACAE4-B2CE-40FD-81F8-446926A99812}"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6963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E5EC4C-E1DA-4325-A65F-BB57762CA05E}"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69636" name="Rectangle 3"/>
          <p:cNvSpPr>
            <a:spLocks noChangeArrowheads="1"/>
          </p:cNvSpPr>
          <p:nvPr/>
        </p:nvSpPr>
        <p:spPr bwMode="auto">
          <a:xfrm>
            <a:off x="403225" y="333375"/>
            <a:ext cx="8255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994650" algn="l"/>
              </a:tabLst>
              <a:defRPr>
                <a:solidFill>
                  <a:schemeClr val="tx1"/>
                </a:solidFill>
                <a:latin typeface="Arial" panose="020B0604020202020204" pitchFamily="34" charset="0"/>
                <a:ea typeface="宋体" panose="02010600030101010101" pitchFamily="2" charset="-122"/>
              </a:defRPr>
            </a:lvl1pPr>
            <a:lvl2pPr marL="742950" indent="-285750">
              <a:tabLst>
                <a:tab pos="7994650" algn="l"/>
              </a:tabLst>
              <a:defRPr>
                <a:solidFill>
                  <a:schemeClr val="tx1"/>
                </a:solidFill>
                <a:latin typeface="Arial" panose="020B0604020202020204" pitchFamily="34" charset="0"/>
                <a:ea typeface="宋体" panose="02010600030101010101" pitchFamily="2" charset="-122"/>
              </a:defRPr>
            </a:lvl2pPr>
            <a:lvl3pPr marL="1143000" indent="-228600">
              <a:tabLst>
                <a:tab pos="7994650" algn="l"/>
              </a:tabLst>
              <a:defRPr>
                <a:solidFill>
                  <a:schemeClr val="tx1"/>
                </a:solidFill>
                <a:latin typeface="Arial" panose="020B0604020202020204" pitchFamily="34" charset="0"/>
                <a:ea typeface="宋体" panose="02010600030101010101" pitchFamily="2" charset="-122"/>
              </a:defRPr>
            </a:lvl3pPr>
            <a:lvl4pPr marL="1600200" indent="-228600">
              <a:tabLst>
                <a:tab pos="7994650" algn="l"/>
              </a:tabLst>
              <a:defRPr>
                <a:solidFill>
                  <a:schemeClr val="tx1"/>
                </a:solidFill>
                <a:latin typeface="Arial" panose="020B0604020202020204" pitchFamily="34" charset="0"/>
                <a:ea typeface="宋体" panose="02010600030101010101" pitchFamily="2" charset="-122"/>
              </a:defRPr>
            </a:lvl4pPr>
            <a:lvl5pPr marL="2057400" indent="-228600">
              <a:tabLst>
                <a:tab pos="79946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79946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79946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79946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79946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Font typeface="Wingdings" panose="05000000000000000000" pitchFamily="2" charset="2"/>
              <a:buNone/>
            </a:pPr>
            <a:r>
              <a:rPr kumimoji="1" lang="zh-CN" altLang="en-US" sz="2400" u="sng">
                <a:solidFill>
                  <a:srgbClr val="C00000"/>
                </a:solidFill>
                <a:latin typeface="华文细黑" panose="02010600040101010101" pitchFamily="2" charset="-122"/>
                <a:ea typeface="华文细黑" panose="02010600040101010101" pitchFamily="2" charset="-122"/>
              </a:rPr>
              <a:t>经典控制理论：</a:t>
            </a:r>
            <a:r>
              <a:rPr kumimoji="1" lang="zh-CN" altLang="en-US" sz="2400">
                <a:solidFill>
                  <a:srgbClr val="1C1C1C"/>
                </a:solidFill>
                <a:latin typeface="华文细黑" panose="02010600040101010101" pitchFamily="2" charset="-122"/>
                <a:ea typeface="华文细黑" panose="02010600040101010101" pitchFamily="2" charset="-122"/>
              </a:rPr>
              <a:t>（</a:t>
            </a:r>
            <a:r>
              <a:rPr kumimoji="1" lang="en-US" altLang="zh-CN" sz="2400">
                <a:solidFill>
                  <a:srgbClr val="1C1C1C"/>
                </a:solidFill>
                <a:latin typeface="华文细黑" panose="02010600040101010101" pitchFamily="2" charset="-122"/>
                <a:ea typeface="华文细黑" panose="02010600040101010101" pitchFamily="2" charset="-122"/>
              </a:rPr>
              <a:t>20</a:t>
            </a:r>
            <a:r>
              <a:rPr kumimoji="1" lang="zh-CN" altLang="en-US" sz="2400">
                <a:solidFill>
                  <a:srgbClr val="1C1C1C"/>
                </a:solidFill>
                <a:latin typeface="华文细黑" panose="02010600040101010101" pitchFamily="2" charset="-122"/>
                <a:ea typeface="华文细黑" panose="02010600040101010101" pitchFamily="2" charset="-122"/>
              </a:rPr>
              <a:t>世纪</a:t>
            </a:r>
            <a:r>
              <a:rPr kumimoji="1" lang="en-US" altLang="zh-CN" sz="2400">
                <a:solidFill>
                  <a:srgbClr val="1C1C1C"/>
                </a:solidFill>
                <a:latin typeface="华文细黑" panose="02010600040101010101" pitchFamily="2" charset="-122"/>
                <a:ea typeface="华文细黑" panose="02010600040101010101" pitchFamily="2" charset="-122"/>
              </a:rPr>
              <a:t>50</a:t>
            </a:r>
            <a:r>
              <a:rPr kumimoji="1" lang="zh-CN" altLang="en-US" sz="2400">
                <a:solidFill>
                  <a:srgbClr val="1C1C1C"/>
                </a:solidFill>
                <a:latin typeface="华文细黑" panose="02010600040101010101" pitchFamily="2" charset="-122"/>
                <a:ea typeface="华文细黑" panose="02010600040101010101" pitchFamily="2" charset="-122"/>
              </a:rPr>
              <a:t>年代末形成了完整体系）</a:t>
            </a:r>
            <a:endParaRPr kumimoji="1" lang="zh-CN" altLang="en-US" sz="2400">
              <a:solidFill>
                <a:srgbClr val="1C1C1C"/>
              </a:solidFill>
              <a:latin typeface="华文细黑" panose="02010600040101010101" pitchFamily="2" charset="-122"/>
              <a:ea typeface="华文细黑" panose="02010600040101010101" pitchFamily="2" charset="-122"/>
            </a:endParaRPr>
          </a:p>
        </p:txBody>
      </p:sp>
      <p:sp>
        <p:nvSpPr>
          <p:cNvPr id="69637" name="Rectangle 12"/>
          <p:cNvSpPr>
            <a:spLocks noChangeArrowheads="1"/>
          </p:cNvSpPr>
          <p:nvPr/>
        </p:nvSpPr>
        <p:spPr bwMode="auto">
          <a:xfrm>
            <a:off x="733425" y="981075"/>
            <a:ext cx="7583488"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76250" indent="-476250">
              <a:spcBef>
                <a:spcPct val="20000"/>
              </a:spcBef>
              <a:buClr>
                <a:schemeClr val="accent1"/>
              </a:buClr>
              <a:buSzPct val="65000"/>
              <a:buFont typeface="Wingdings" panose="05000000000000000000" pitchFamily="2" charset="2"/>
              <a:buChar char="n"/>
              <a:tabLst>
                <a:tab pos="799465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799465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799465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799465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Tx/>
              <a:buSzTx/>
              <a:buFont typeface="Wingdings" panose="05000000000000000000" pitchFamily="2" charset="2"/>
              <a:buNone/>
            </a:pPr>
            <a:r>
              <a:rPr kumimoji="1" lang="en-US" altLang="zh-CN" sz="2400">
                <a:latin typeface="华文细黑" panose="02010600040101010101" pitchFamily="2" charset="-122"/>
                <a:ea typeface="华文细黑" panose="02010600040101010101" pitchFamily="2" charset="-122"/>
              </a:rPr>
              <a:t>1</a:t>
            </a:r>
            <a:r>
              <a:rPr kumimoji="1" lang="zh-CN" altLang="en-US" sz="2400">
                <a:latin typeface="华文细黑" panose="02010600040101010101" pitchFamily="2" charset="-122"/>
                <a:ea typeface="华文细黑" panose="02010600040101010101" pitchFamily="2" charset="-122"/>
              </a:rPr>
              <a:t>）数学模型：</a:t>
            </a:r>
            <a:r>
              <a:rPr kumimoji="1" lang="zh-CN" altLang="en-US" sz="2400">
                <a:solidFill>
                  <a:srgbClr val="C00000"/>
                </a:solidFill>
                <a:latin typeface="华文细黑" panose="02010600040101010101" pitchFamily="2" charset="-122"/>
                <a:ea typeface="华文细黑" panose="02010600040101010101" pitchFamily="2" charset="-122"/>
              </a:rPr>
              <a:t>输入输出模型</a:t>
            </a:r>
            <a:r>
              <a:rPr lang="zh-CN" altLang="en-US" sz="2400">
                <a:latin typeface="华文细黑" panose="02010600040101010101" pitchFamily="2" charset="-122"/>
                <a:ea typeface="华文细黑" panose="02010600040101010101" pitchFamily="2" charset="-122"/>
              </a:rPr>
              <a:t>，用系统输出量和输入量的高阶微分方程（</a:t>
            </a:r>
            <a:r>
              <a:rPr lang="zh-CN" altLang="en-US" sz="2400">
                <a:solidFill>
                  <a:srgbClr val="C00000"/>
                </a:solidFill>
                <a:latin typeface="华文细黑" panose="02010600040101010101" pitchFamily="2" charset="-122"/>
                <a:ea typeface="华文细黑" panose="02010600040101010101" pitchFamily="2" charset="-122"/>
              </a:rPr>
              <a:t>微分方程</a:t>
            </a:r>
            <a:r>
              <a:rPr lang="zh-CN" altLang="en-US" sz="2400">
                <a:latin typeface="华文细黑" panose="02010600040101010101" pitchFamily="2" charset="-122"/>
                <a:ea typeface="华文细黑" panose="02010600040101010101" pitchFamily="2" charset="-122"/>
              </a:rPr>
              <a:t>，时域法），或输出量和输入量的拉普拉斯变换之比（</a:t>
            </a:r>
            <a:r>
              <a:rPr lang="zh-CN" altLang="en-US" sz="2400">
                <a:solidFill>
                  <a:srgbClr val="C00000"/>
                </a:solidFill>
                <a:latin typeface="华文细黑" panose="02010600040101010101" pitchFamily="2" charset="-122"/>
                <a:ea typeface="华文细黑" panose="02010600040101010101" pitchFamily="2" charset="-122"/>
              </a:rPr>
              <a:t>传递函数</a:t>
            </a:r>
            <a:r>
              <a:rPr lang="zh-CN" altLang="en-US" sz="2400">
                <a:latin typeface="华文细黑" panose="02010600040101010101" pitchFamily="2" charset="-122"/>
                <a:ea typeface="华文细黑" panose="02010600040101010101" pitchFamily="2" charset="-122"/>
              </a:rPr>
              <a:t>，频域法）等来描述系统的动态过程。</a:t>
            </a:r>
            <a:endParaRPr lang="en-US" altLang="zh-CN" sz="2400">
              <a:latin typeface="华文细黑" panose="02010600040101010101" pitchFamily="2" charset="-122"/>
              <a:ea typeface="华文细黑" panose="02010600040101010101" pitchFamily="2" charset="-122"/>
            </a:endParaRPr>
          </a:p>
        </p:txBody>
      </p:sp>
      <p:pic>
        <p:nvPicPr>
          <p:cNvPr id="69638"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0513" y="2997200"/>
            <a:ext cx="2965450" cy="8636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9639" name="Rectangle 12"/>
          <p:cNvSpPr>
            <a:spLocks noChangeArrowheads="1"/>
          </p:cNvSpPr>
          <p:nvPr/>
        </p:nvSpPr>
        <p:spPr bwMode="auto">
          <a:xfrm>
            <a:off x="733425" y="4086225"/>
            <a:ext cx="7583488"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76250" indent="-476250">
              <a:spcBef>
                <a:spcPct val="20000"/>
              </a:spcBef>
              <a:buClr>
                <a:schemeClr val="accent1"/>
              </a:buClr>
              <a:buSzPct val="65000"/>
              <a:buFont typeface="Wingdings" panose="05000000000000000000" pitchFamily="2" charset="2"/>
              <a:buChar char="n"/>
              <a:tabLst>
                <a:tab pos="799465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799465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799465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799465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Tx/>
              <a:buSzTx/>
              <a:buFont typeface="Wingdings" panose="05000000000000000000" pitchFamily="2" charset="2"/>
              <a:buNone/>
            </a:pPr>
            <a:r>
              <a:rPr kumimoji="1" lang="en-US" altLang="zh-CN" sz="2400">
                <a:latin typeface="华文细黑" panose="02010600040101010101" pitchFamily="2" charset="-122"/>
                <a:ea typeface="华文细黑" panose="02010600040101010101" pitchFamily="2" charset="-122"/>
              </a:rPr>
              <a:t>2</a:t>
            </a:r>
            <a:r>
              <a:rPr kumimoji="1" lang="zh-CN" altLang="en-US" sz="2400">
                <a:latin typeface="华文细黑" panose="02010600040101010101" pitchFamily="2" charset="-122"/>
                <a:ea typeface="华文细黑" panose="02010600040101010101" pitchFamily="2" charset="-122"/>
              </a:rPr>
              <a:t>）</a:t>
            </a:r>
            <a:r>
              <a:rPr lang="zh-CN" altLang="en-US" sz="2400">
                <a:latin typeface="华文细黑" panose="02010600040101010101" pitchFamily="2" charset="-122"/>
                <a:ea typeface="华文细黑" panose="02010600040101010101" pitchFamily="2" charset="-122"/>
              </a:rPr>
              <a:t>仅</a:t>
            </a:r>
            <a:r>
              <a:rPr kumimoji="1" lang="zh-CN" altLang="en-US" sz="2400">
                <a:latin typeface="华文细黑" panose="02010600040101010101" pitchFamily="2" charset="-122"/>
                <a:ea typeface="华文细黑" panose="02010600040101010101" pitchFamily="2" charset="-122"/>
              </a:rPr>
              <a:t>反映</a:t>
            </a:r>
            <a:r>
              <a:rPr lang="zh-CN" altLang="en-US" sz="2400">
                <a:latin typeface="华文细黑" panose="02010600040101010101" pitchFamily="2" charset="-122"/>
                <a:ea typeface="华文细黑" panose="02010600040101010101" pitchFamily="2" charset="-122"/>
              </a:rPr>
              <a:t>系统输出变量和输入变量等外部变量间的因果关系，不涉及系统的内部状态变化。外部描述，</a:t>
            </a:r>
            <a:r>
              <a:rPr lang="zh-CN" altLang="en-US" sz="2400">
                <a:solidFill>
                  <a:srgbClr val="C00000"/>
                </a:solidFill>
                <a:latin typeface="华文细黑" panose="02010600040101010101" pitchFamily="2" charset="-122"/>
                <a:ea typeface="华文细黑" panose="02010600040101010101" pitchFamily="2" charset="-122"/>
              </a:rPr>
              <a:t>不完全描述</a:t>
            </a:r>
            <a:r>
              <a:rPr lang="zh-CN" altLang="en-US" sz="2400">
                <a:latin typeface="华文细黑" panose="02010600040101010101" pitchFamily="2" charset="-122"/>
                <a:ea typeface="华文细黑" panose="02010600040101010101" pitchFamily="2" charset="-122"/>
              </a:rPr>
              <a:t>。</a:t>
            </a:r>
            <a:endParaRPr lang="en-US" altLang="zh-CN" sz="2400">
              <a:latin typeface="华文细黑" panose="02010600040101010101" pitchFamily="2" charset="-122"/>
              <a:ea typeface="华文细黑" panose="0201060004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3"/>
          <p:cNvSpPr>
            <a:spLocks noChangeArrowheads="1"/>
          </p:cNvSpPr>
          <p:nvPr/>
        </p:nvSpPr>
        <p:spPr bwMode="auto">
          <a:xfrm>
            <a:off x="438150" y="1825625"/>
            <a:ext cx="83566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76250" indent="-476250">
              <a:spcBef>
                <a:spcPct val="20000"/>
              </a:spcBef>
              <a:buClr>
                <a:schemeClr val="accent1"/>
              </a:buClr>
              <a:buSzPct val="65000"/>
              <a:buFont typeface="Wingdings" panose="05000000000000000000" pitchFamily="2" charset="2"/>
              <a:buChar char="n"/>
              <a:tabLst>
                <a:tab pos="799465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tabLst>
                <a:tab pos="799465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tabLst>
                <a:tab pos="7994650" algn="l"/>
              </a:tabLst>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tabLst>
                <a:tab pos="799465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tabLst>
                <a:tab pos="7994650" algn="l"/>
              </a:tabLst>
              <a:defRPr sz="2000">
                <a:solidFill>
                  <a:schemeClr val="tx1"/>
                </a:solidFill>
                <a:latin typeface="Arial" panose="020B0604020202020204" pitchFamily="34" charset="0"/>
                <a:ea typeface="宋体" panose="02010600030101010101" pitchFamily="2" charset="-122"/>
              </a:defRPr>
            </a:lvl9pPr>
          </a:lstStyle>
          <a:p>
            <a:pPr eaLnBrk="1" hangingPunct="1">
              <a:buClrTx/>
              <a:buSzTx/>
              <a:buFont typeface="Wingdings" panose="05000000000000000000" pitchFamily="2" charset="2"/>
              <a:buNone/>
            </a:pPr>
            <a:r>
              <a:rPr kumimoji="1" lang="en-US" altLang="zh-CN" sz="2400">
                <a:solidFill>
                  <a:srgbClr val="0066FF"/>
                </a:solidFill>
                <a:latin typeface="华文细黑" panose="02010600040101010101" pitchFamily="2" charset="-122"/>
                <a:ea typeface="华文细黑" panose="02010600040101010101" pitchFamily="2" charset="-122"/>
              </a:rPr>
              <a:t>     </a:t>
            </a:r>
            <a:r>
              <a:rPr kumimoji="1" lang="zh-CN" altLang="en-US" sz="2400">
                <a:latin typeface="华文细黑" panose="02010600040101010101" pitchFamily="2" charset="-122"/>
                <a:ea typeface="华文细黑" panose="02010600040101010101" pitchFamily="2" charset="-122"/>
              </a:rPr>
              <a:t>分段描述：将输入输出间关系分成两段来描述</a:t>
            </a:r>
            <a:endParaRPr kumimoji="1" lang="zh-CN" altLang="en-US" sz="2400">
              <a:latin typeface="华文细黑" panose="02010600040101010101" pitchFamily="2" charset="-122"/>
              <a:ea typeface="华文细黑" panose="02010600040101010101" pitchFamily="2" charset="-122"/>
            </a:endParaRPr>
          </a:p>
          <a:p>
            <a:pPr eaLnBrk="1" hangingPunct="1">
              <a:buClrTx/>
              <a:buSzTx/>
              <a:buFont typeface="Wingdings" panose="05000000000000000000" pitchFamily="2" charset="2"/>
              <a:buNone/>
            </a:pPr>
            <a:r>
              <a:rPr kumimoji="1" lang="zh-CN" altLang="en-US" sz="2400">
                <a:latin typeface="华文细黑" panose="02010600040101010101" pitchFamily="2" charset="-122"/>
                <a:ea typeface="华文细黑" panose="02010600040101010101" pitchFamily="2" charset="-122"/>
              </a:rPr>
              <a:t>            第一段：输入引起系统内部状态变化</a:t>
            </a:r>
            <a:endParaRPr kumimoji="1" lang="zh-CN" altLang="en-US" sz="2400">
              <a:latin typeface="华文细黑" panose="02010600040101010101" pitchFamily="2" charset="-122"/>
              <a:ea typeface="华文细黑" panose="02010600040101010101" pitchFamily="2" charset="-122"/>
            </a:endParaRPr>
          </a:p>
          <a:p>
            <a:pPr eaLnBrk="1" hangingPunct="1">
              <a:buClrTx/>
              <a:buSzTx/>
              <a:buFont typeface="Wingdings" panose="05000000000000000000" pitchFamily="2" charset="2"/>
              <a:buNone/>
            </a:pPr>
            <a:r>
              <a:rPr kumimoji="1" lang="zh-CN" altLang="en-US" sz="2400">
                <a:latin typeface="华文细黑" panose="02010600040101010101" pitchFamily="2" charset="-122"/>
                <a:ea typeface="华文细黑" panose="02010600040101010101" pitchFamily="2" charset="-122"/>
              </a:rPr>
              <a:t>                        －</a:t>
            </a:r>
            <a:r>
              <a:rPr kumimoji="1" lang="zh-CN" altLang="en-US" sz="2400">
                <a:solidFill>
                  <a:srgbClr val="C00000"/>
                </a:solidFill>
                <a:latin typeface="华文细黑" panose="02010600040101010101" pitchFamily="2" charset="-122"/>
                <a:ea typeface="华文细黑" panose="02010600040101010101" pitchFamily="2" charset="-122"/>
              </a:rPr>
              <a:t>状态方程</a:t>
            </a:r>
            <a:endParaRPr kumimoji="1" lang="zh-CN" altLang="en-US" sz="2400">
              <a:solidFill>
                <a:srgbClr val="C00000"/>
              </a:solidFill>
              <a:latin typeface="华文细黑" panose="02010600040101010101" pitchFamily="2" charset="-122"/>
              <a:ea typeface="华文细黑" panose="02010600040101010101" pitchFamily="2" charset="-122"/>
            </a:endParaRPr>
          </a:p>
          <a:p>
            <a:pPr eaLnBrk="1" hangingPunct="1">
              <a:buClrTx/>
              <a:buSzTx/>
              <a:buFont typeface="Wingdings" panose="05000000000000000000" pitchFamily="2" charset="2"/>
              <a:buNone/>
            </a:pPr>
            <a:r>
              <a:rPr kumimoji="1" lang="zh-CN" altLang="en-US" sz="2400">
                <a:latin typeface="华文细黑" panose="02010600040101010101" pitchFamily="2" charset="-122"/>
                <a:ea typeface="华文细黑" panose="02010600040101010101" pitchFamily="2" charset="-122"/>
              </a:rPr>
              <a:t>            第二段：内部状态引起系统输出变化</a:t>
            </a:r>
            <a:endParaRPr kumimoji="1" lang="zh-CN" altLang="en-US" sz="2400">
              <a:latin typeface="华文细黑" panose="02010600040101010101" pitchFamily="2" charset="-122"/>
              <a:ea typeface="华文细黑" panose="02010600040101010101" pitchFamily="2" charset="-122"/>
            </a:endParaRPr>
          </a:p>
          <a:p>
            <a:pPr eaLnBrk="1" hangingPunct="1">
              <a:buClrTx/>
              <a:buSzTx/>
              <a:buFont typeface="Wingdings" panose="05000000000000000000" pitchFamily="2" charset="2"/>
              <a:buNone/>
            </a:pPr>
            <a:r>
              <a:rPr kumimoji="1" lang="zh-CN" altLang="en-US" sz="2400">
                <a:latin typeface="华文细黑" panose="02010600040101010101" pitchFamily="2" charset="-122"/>
                <a:ea typeface="华文细黑" panose="02010600040101010101" pitchFamily="2" charset="-122"/>
              </a:rPr>
              <a:t>                        －</a:t>
            </a:r>
            <a:r>
              <a:rPr kumimoji="1" lang="zh-CN" altLang="en-US" sz="2400">
                <a:solidFill>
                  <a:srgbClr val="C00000"/>
                </a:solidFill>
                <a:latin typeface="华文细黑" panose="02010600040101010101" pitchFamily="2" charset="-122"/>
                <a:ea typeface="华文细黑" panose="02010600040101010101" pitchFamily="2" charset="-122"/>
              </a:rPr>
              <a:t>输出方程</a:t>
            </a:r>
            <a:endParaRPr kumimoji="1" lang="zh-CN" altLang="en-US" sz="2400">
              <a:solidFill>
                <a:srgbClr val="C00000"/>
              </a:solidFill>
              <a:latin typeface="华文细黑" panose="02010600040101010101" pitchFamily="2" charset="-122"/>
              <a:ea typeface="华文细黑" panose="02010600040101010101" pitchFamily="2" charset="-122"/>
            </a:endParaRPr>
          </a:p>
          <a:p>
            <a:pPr eaLnBrk="1" hangingPunct="1">
              <a:buClrTx/>
              <a:buSzTx/>
              <a:buFont typeface="Wingdings" panose="05000000000000000000" pitchFamily="2" charset="2"/>
              <a:buNone/>
            </a:pPr>
            <a:endParaRPr kumimoji="1" lang="en-US" altLang="zh-CN" sz="2400">
              <a:latin typeface="华文细黑" panose="02010600040101010101" pitchFamily="2" charset="-122"/>
              <a:ea typeface="华文细黑" panose="02010600040101010101" pitchFamily="2" charset="-122"/>
            </a:endParaRPr>
          </a:p>
        </p:txBody>
      </p:sp>
      <p:sp>
        <p:nvSpPr>
          <p:cNvPr id="71683"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D527A1-B197-4E8F-B0E4-DCB65892961A}"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71684"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A547B0-5CF7-491A-99BD-E115F6BD3A94}"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71685" name="Rectangle 7"/>
          <p:cNvSpPr>
            <a:spLocks noChangeArrowheads="1"/>
          </p:cNvSpPr>
          <p:nvPr/>
        </p:nvSpPr>
        <p:spPr bwMode="auto">
          <a:xfrm>
            <a:off x="384175" y="328613"/>
            <a:ext cx="70675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994650" algn="l"/>
              </a:tabLst>
              <a:defRPr>
                <a:solidFill>
                  <a:schemeClr val="tx1"/>
                </a:solidFill>
                <a:latin typeface="Arial" panose="020B0604020202020204" pitchFamily="34" charset="0"/>
                <a:ea typeface="宋体" panose="02010600030101010101" pitchFamily="2" charset="-122"/>
              </a:defRPr>
            </a:lvl1pPr>
            <a:lvl2pPr marL="742950" indent="-285750">
              <a:tabLst>
                <a:tab pos="7994650" algn="l"/>
              </a:tabLst>
              <a:defRPr>
                <a:solidFill>
                  <a:schemeClr val="tx1"/>
                </a:solidFill>
                <a:latin typeface="Arial" panose="020B0604020202020204" pitchFamily="34" charset="0"/>
                <a:ea typeface="宋体" panose="02010600030101010101" pitchFamily="2" charset="-122"/>
              </a:defRPr>
            </a:lvl2pPr>
            <a:lvl3pPr marL="1143000" indent="-228600">
              <a:tabLst>
                <a:tab pos="7994650" algn="l"/>
              </a:tabLst>
              <a:defRPr>
                <a:solidFill>
                  <a:schemeClr val="tx1"/>
                </a:solidFill>
                <a:latin typeface="Arial" panose="020B0604020202020204" pitchFamily="34" charset="0"/>
                <a:ea typeface="宋体" panose="02010600030101010101" pitchFamily="2" charset="-122"/>
              </a:defRPr>
            </a:lvl3pPr>
            <a:lvl4pPr marL="1600200" indent="-228600">
              <a:tabLst>
                <a:tab pos="7994650" algn="l"/>
              </a:tabLst>
              <a:defRPr>
                <a:solidFill>
                  <a:schemeClr val="tx1"/>
                </a:solidFill>
                <a:latin typeface="Arial" panose="020B0604020202020204" pitchFamily="34" charset="0"/>
                <a:ea typeface="宋体" panose="02010600030101010101" pitchFamily="2" charset="-122"/>
              </a:defRPr>
            </a:lvl4pPr>
            <a:lvl5pPr marL="2057400" indent="-228600">
              <a:tabLst>
                <a:tab pos="79946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79946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79946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79946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79946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zh-CN" altLang="en-US" sz="2400" u="sng">
                <a:solidFill>
                  <a:srgbClr val="0000FF"/>
                </a:solidFill>
                <a:latin typeface="华文细黑" panose="02010600040101010101" pitchFamily="2" charset="-122"/>
                <a:ea typeface="华文细黑" panose="02010600040101010101" pitchFamily="2" charset="-122"/>
              </a:rPr>
              <a:t>现代控制理论：</a:t>
            </a:r>
            <a:r>
              <a:rPr kumimoji="1" lang="zh-CN" altLang="en-US" sz="2400">
                <a:latin typeface="华文细黑" panose="02010600040101010101" pitchFamily="2" charset="-122"/>
                <a:ea typeface="华文细黑" panose="02010600040101010101" pitchFamily="2" charset="-122"/>
              </a:rPr>
              <a:t>（ </a:t>
            </a:r>
            <a:r>
              <a:rPr kumimoji="1" lang="en-US" altLang="zh-CN" sz="2400">
                <a:latin typeface="华文细黑" panose="02010600040101010101" pitchFamily="2" charset="-122"/>
                <a:ea typeface="华文细黑" panose="02010600040101010101" pitchFamily="2" charset="-122"/>
              </a:rPr>
              <a:t>20</a:t>
            </a:r>
            <a:r>
              <a:rPr kumimoji="1" lang="zh-CN" altLang="en-US" sz="2400">
                <a:latin typeface="华文细黑" panose="02010600040101010101" pitchFamily="2" charset="-122"/>
                <a:ea typeface="华文细黑" panose="02010600040101010101" pitchFamily="2" charset="-122"/>
              </a:rPr>
              <a:t>世纪</a:t>
            </a:r>
            <a:r>
              <a:rPr kumimoji="1" lang="en-US" altLang="zh-CN" sz="2400">
                <a:latin typeface="华文细黑" panose="02010600040101010101" pitchFamily="2" charset="-122"/>
                <a:ea typeface="华文细黑" panose="02010600040101010101" pitchFamily="2" charset="-122"/>
              </a:rPr>
              <a:t>60</a:t>
            </a:r>
            <a:r>
              <a:rPr kumimoji="1" lang="zh-CN" altLang="en-US" sz="2400">
                <a:latin typeface="华文细黑" panose="02010600040101010101" pitchFamily="2" charset="-122"/>
                <a:ea typeface="华文细黑" panose="02010600040101010101" pitchFamily="2" charset="-122"/>
              </a:rPr>
              <a:t>年代逐步形成和发展）</a:t>
            </a:r>
            <a:endParaRPr kumimoji="1" lang="zh-CN" altLang="en-US" sz="2400">
              <a:latin typeface="华文细黑" panose="02010600040101010101" pitchFamily="2" charset="-122"/>
              <a:ea typeface="华文细黑" panose="02010600040101010101" pitchFamily="2" charset="-122"/>
            </a:endParaRPr>
          </a:p>
        </p:txBody>
      </p:sp>
      <p:pic>
        <p:nvPicPr>
          <p:cNvPr id="7168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3425" y="4117975"/>
            <a:ext cx="459581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7" name="AutoShape 16"/>
          <p:cNvSpPr>
            <a:spLocks noChangeArrowheads="1"/>
          </p:cNvSpPr>
          <p:nvPr/>
        </p:nvSpPr>
        <p:spPr bwMode="auto">
          <a:xfrm>
            <a:off x="7243763" y="5308600"/>
            <a:ext cx="1443037" cy="787400"/>
          </a:xfrm>
          <a:prstGeom prst="wedgeRectCallout">
            <a:avLst>
              <a:gd name="adj1" fmla="val -234079"/>
              <a:gd name="adj2" fmla="val 31958"/>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sz="2000">
                <a:solidFill>
                  <a:srgbClr val="FF0000"/>
                </a:solidFill>
                <a:latin typeface="华文细黑" panose="02010600040101010101" pitchFamily="2" charset="-122"/>
                <a:ea typeface="华文细黑" panose="02010600040101010101" pitchFamily="2" charset="-122"/>
              </a:rPr>
              <a:t>状态变量</a:t>
            </a:r>
            <a:endParaRPr kumimoji="1" lang="en-US" altLang="zh-CN" sz="2000">
              <a:solidFill>
                <a:srgbClr val="FF0000"/>
              </a:solidFill>
              <a:latin typeface="华文细黑" panose="02010600040101010101" pitchFamily="2" charset="-122"/>
              <a:ea typeface="华文细黑" panose="02010600040101010101" pitchFamily="2" charset="-122"/>
            </a:endParaRPr>
          </a:p>
          <a:p>
            <a:pPr algn="ctr">
              <a:spcBef>
                <a:spcPct val="0"/>
              </a:spcBef>
              <a:buClrTx/>
              <a:buSzTx/>
              <a:buFontTx/>
              <a:buNone/>
            </a:pPr>
            <a:r>
              <a:rPr kumimoji="1" lang="zh-CN" altLang="en-US" sz="2000">
                <a:solidFill>
                  <a:srgbClr val="FF0000"/>
                </a:solidFill>
                <a:latin typeface="华文细黑" panose="02010600040101010101" pitchFamily="2" charset="-122"/>
                <a:ea typeface="华文细黑" panose="02010600040101010101" pitchFamily="2" charset="-122"/>
              </a:rPr>
              <a:t>内部变量</a:t>
            </a:r>
            <a:endParaRPr kumimoji="1" lang="zh-CN" altLang="en-US" sz="2000">
              <a:solidFill>
                <a:srgbClr val="FF0000"/>
              </a:solidFill>
              <a:latin typeface="华文细黑" panose="02010600040101010101" pitchFamily="2" charset="-122"/>
              <a:ea typeface="华文细黑" panose="02010600040101010101" pitchFamily="2" charset="-122"/>
            </a:endParaRPr>
          </a:p>
        </p:txBody>
      </p:sp>
      <p:sp>
        <p:nvSpPr>
          <p:cNvPr id="71688" name="AutoShape 17"/>
          <p:cNvSpPr>
            <a:spLocks noChangeArrowheads="1"/>
          </p:cNvSpPr>
          <p:nvPr/>
        </p:nvSpPr>
        <p:spPr bwMode="auto">
          <a:xfrm>
            <a:off x="379413" y="4127500"/>
            <a:ext cx="1671637" cy="381000"/>
          </a:xfrm>
          <a:prstGeom prst="wedgeRectCallout">
            <a:avLst>
              <a:gd name="adj1" fmla="val 57218"/>
              <a:gd name="adj2" fmla="val 99167"/>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sz="2000">
                <a:latin typeface="华文细黑" panose="02010600040101010101" pitchFamily="2" charset="-122"/>
                <a:ea typeface="华文细黑" panose="02010600040101010101" pitchFamily="2" charset="-122"/>
              </a:rPr>
              <a:t>外部变量</a:t>
            </a:r>
            <a:endParaRPr kumimoji="1" lang="zh-CN" altLang="en-US" sz="2000">
              <a:latin typeface="华文细黑" panose="02010600040101010101" pitchFamily="2" charset="-122"/>
              <a:ea typeface="华文细黑" panose="02010600040101010101" pitchFamily="2" charset="-122"/>
            </a:endParaRPr>
          </a:p>
        </p:txBody>
      </p:sp>
      <p:sp>
        <p:nvSpPr>
          <p:cNvPr id="71689" name="AutoShape 18"/>
          <p:cNvSpPr>
            <a:spLocks noChangeArrowheads="1"/>
          </p:cNvSpPr>
          <p:nvPr/>
        </p:nvSpPr>
        <p:spPr bwMode="auto">
          <a:xfrm>
            <a:off x="6746875" y="4076700"/>
            <a:ext cx="1928813" cy="381000"/>
          </a:xfrm>
          <a:prstGeom prst="wedgeRectCallout">
            <a:avLst>
              <a:gd name="adj1" fmla="val -61875"/>
              <a:gd name="adj2" fmla="val 130736"/>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sz="2000">
                <a:latin typeface="华文细黑" panose="02010600040101010101" pitchFamily="2" charset="-122"/>
                <a:ea typeface="华文细黑" panose="02010600040101010101" pitchFamily="2" charset="-122"/>
              </a:rPr>
              <a:t>外部变量</a:t>
            </a:r>
            <a:endParaRPr kumimoji="1" lang="zh-CN" altLang="en-US" sz="2000">
              <a:latin typeface="华文细黑" panose="02010600040101010101" pitchFamily="2" charset="-122"/>
              <a:ea typeface="华文细黑" panose="02010600040101010101" pitchFamily="2" charset="-122"/>
            </a:endParaRPr>
          </a:p>
        </p:txBody>
      </p:sp>
      <p:graphicFrame>
        <p:nvGraphicFramePr>
          <p:cNvPr id="71690" name="Object 15"/>
          <p:cNvGraphicFramePr>
            <a:graphicFrameLocks noChangeAspect="1"/>
          </p:cNvGraphicFramePr>
          <p:nvPr/>
        </p:nvGraphicFramePr>
        <p:xfrm>
          <a:off x="4622800" y="2749550"/>
          <a:ext cx="1682750" cy="350838"/>
        </p:xfrm>
        <a:graphic>
          <a:graphicData uri="http://schemas.openxmlformats.org/presentationml/2006/ole">
            <mc:AlternateContent xmlns:mc="http://schemas.openxmlformats.org/markup-compatibility/2006">
              <mc:Choice xmlns:v="urn:schemas-microsoft-com:vml" Requires="v">
                <p:oleObj spid="_x0000_s2" name="公式" r:id="rId2" imgW="824865" imgH="177800" progId="Equation.3">
                  <p:embed/>
                </p:oleObj>
              </mc:Choice>
              <mc:Fallback>
                <p:oleObj name="公式" r:id="rId2" imgW="824865" imgH="177800"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800" y="2749550"/>
                        <a:ext cx="1682750" cy="350838"/>
                      </a:xfrm>
                      <a:prstGeom prst="rect">
                        <a:avLst/>
                      </a:prstGeom>
                      <a:noFill/>
                      <a:ln>
                        <a:noFill/>
                      </a:ln>
                      <a:extLst>
                        <a:ext uri="{909E8E84-426E-40DD-AFC4-6F175D3DCCD1}">
                          <a14:hiddenFill xmlns:a14="http://schemas.microsoft.com/office/drawing/2010/main">
                            <a:solidFill>
                              <a:srgbClr val="E1F4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91" name="Object 16"/>
          <p:cNvGraphicFramePr>
            <a:graphicFrameLocks noChangeAspect="1"/>
          </p:cNvGraphicFramePr>
          <p:nvPr/>
        </p:nvGraphicFramePr>
        <p:xfrm>
          <a:off x="4635500" y="3630613"/>
          <a:ext cx="1638300" cy="396875"/>
        </p:xfrm>
        <a:graphic>
          <a:graphicData uri="http://schemas.openxmlformats.org/presentationml/2006/ole">
            <mc:AlternateContent xmlns:mc="http://schemas.openxmlformats.org/markup-compatibility/2006">
              <mc:Choice xmlns:v="urn:schemas-microsoft-com:vml" Requires="v">
                <p:oleObj spid="_x0000_s3" name="Equation" r:id="rId4" imgW="812165" imgH="203200" progId="Equation.3">
                  <p:embed/>
                </p:oleObj>
              </mc:Choice>
              <mc:Fallback>
                <p:oleObj name="Equation" r:id="rId4" imgW="812165" imgH="20320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500" y="3630613"/>
                        <a:ext cx="1638300" cy="396875"/>
                      </a:xfrm>
                      <a:prstGeom prst="rect">
                        <a:avLst/>
                      </a:prstGeom>
                      <a:noFill/>
                      <a:ln>
                        <a:noFill/>
                      </a:ln>
                      <a:extLst>
                        <a:ext uri="{909E8E84-426E-40DD-AFC4-6F175D3DCCD1}">
                          <a14:hiddenFill xmlns:a14="http://schemas.microsoft.com/office/drawing/2010/main">
                            <a:solidFill>
                              <a:srgbClr val="E1F4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92" name="Rectangle 30"/>
          <p:cNvSpPr>
            <a:spLocks noChangeArrowheads="1"/>
          </p:cNvSpPr>
          <p:nvPr/>
        </p:nvSpPr>
        <p:spPr bwMode="auto">
          <a:xfrm>
            <a:off x="503238" y="762000"/>
            <a:ext cx="83566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444500" indent="-4445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kumimoji="1" lang="en-US" altLang="zh-CN" sz="2400">
                <a:latin typeface="华文细黑" panose="02010600040101010101" pitchFamily="2" charset="-122"/>
                <a:ea typeface="华文细黑" panose="02010600040101010101" pitchFamily="2" charset="-122"/>
              </a:rPr>
              <a:t>1</a:t>
            </a:r>
            <a:r>
              <a:rPr kumimoji="1" lang="zh-CN" altLang="en-US" sz="2400">
                <a:latin typeface="华文细黑" panose="02010600040101010101" pitchFamily="2" charset="-122"/>
                <a:ea typeface="华文细黑" panose="02010600040101010101" pitchFamily="2" charset="-122"/>
              </a:rPr>
              <a:t>）数学模型：</a:t>
            </a:r>
            <a:r>
              <a:rPr kumimoji="1" lang="zh-CN" altLang="en-US" sz="2400">
                <a:solidFill>
                  <a:srgbClr val="C00000"/>
                </a:solidFill>
                <a:latin typeface="华文细黑" panose="02010600040101010101" pitchFamily="2" charset="-122"/>
                <a:ea typeface="华文细黑" panose="02010600040101010101" pitchFamily="2" charset="-122"/>
              </a:rPr>
              <a:t>状态空间模型</a:t>
            </a:r>
            <a:r>
              <a:rPr kumimoji="1" lang="zh-CN" altLang="en-US" sz="2400">
                <a:latin typeface="华文细黑" panose="02010600040101010101" pitchFamily="2" charset="-122"/>
                <a:ea typeface="华文细黑" panose="02010600040101010101" pitchFamily="2" charset="-122"/>
              </a:rPr>
              <a:t>（一阶微分方程组，时域法）。深入系统内部，反映内部状态变化。内部描述，</a:t>
            </a:r>
            <a:r>
              <a:rPr kumimoji="1" lang="zh-CN" altLang="en-US" sz="2400">
                <a:solidFill>
                  <a:srgbClr val="C00000"/>
                </a:solidFill>
                <a:latin typeface="华文细黑" panose="02010600040101010101" pitchFamily="2" charset="-122"/>
                <a:ea typeface="华文细黑" panose="02010600040101010101" pitchFamily="2" charset="-122"/>
              </a:rPr>
              <a:t>完全描述</a:t>
            </a:r>
            <a:r>
              <a:rPr kumimoji="1" lang="zh-CN" altLang="en-US" sz="2400">
                <a:latin typeface="华文细黑" panose="02010600040101010101" pitchFamily="2" charset="-122"/>
                <a:ea typeface="华文细黑" panose="02010600040101010101" pitchFamily="2" charset="-122"/>
              </a:rPr>
              <a:t>。</a:t>
            </a:r>
            <a:endParaRPr kumimoji="1" lang="zh-CN" altLang="en-US" sz="2400">
              <a:latin typeface="华文细黑" panose="02010600040101010101" pitchFamily="2" charset="-122"/>
              <a:ea typeface="华文细黑" panose="0201060004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矩形 95233"/>
          <p:cNvSpPr/>
          <p:nvPr/>
        </p:nvSpPr>
        <p:spPr>
          <a:xfrm>
            <a:off x="766444" y="2667000"/>
            <a:ext cx="7620000" cy="762000"/>
          </a:xfrm>
          <a:prstGeom prst="rect">
            <a:avLst/>
          </a:prstGeom>
          <a:noFill/>
          <a:ln w="9525">
            <a:noFill/>
          </a:ln>
        </p:spPr>
        <p:txBody>
          <a:bodyPr anchor="ctr"/>
          <a:lstStyle/>
          <a:p>
            <a:pPr algn="ctr" eaLnBrk="1" hangingPunct="1">
              <a:defRPr/>
            </a:pPr>
            <a:r>
              <a:rPr lang="zh-CN" altLang="en-US" sz="4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第一章  自动控制的一般概念</a:t>
            </a:r>
            <a:endParaRPr lang="zh-CN" altLang="en-US" sz="4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p:txBody>
      </p:sp>
      <p:sp>
        <p:nvSpPr>
          <p:cNvPr id="10243"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2ECFC71-E93A-4702-86CB-13ECDE56C830}"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10244"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56091C4-BF52-4C40-8839-81B650DDEC40}"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02951D-C31B-4E1F-8857-5959ED4F1A73}"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73731"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951607-C26E-4114-95A4-110B604839D3}"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73732" name="Rectangle 9"/>
          <p:cNvSpPr>
            <a:spLocks noChangeArrowheads="1"/>
          </p:cNvSpPr>
          <p:nvPr/>
        </p:nvSpPr>
        <p:spPr bwMode="auto">
          <a:xfrm>
            <a:off x="539750" y="333375"/>
            <a:ext cx="558958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Tx/>
              <a:buSzTx/>
              <a:buFont typeface="Wingdings" panose="05000000000000000000" pitchFamily="2" charset="2"/>
              <a:buNone/>
            </a:pPr>
            <a:r>
              <a:rPr kumimoji="1" lang="zh-CN" altLang="en-US" sz="2400">
                <a:solidFill>
                  <a:srgbClr val="3333CC"/>
                </a:solidFill>
                <a:latin typeface="华文细黑" panose="02010600040101010101" pitchFamily="2" charset="-122"/>
                <a:ea typeface="华文细黑" panose="02010600040101010101" pitchFamily="2" charset="-122"/>
              </a:rPr>
              <a:t>经典控制理论与现代控制理论的对比：</a:t>
            </a:r>
            <a:endParaRPr kumimoji="1" lang="zh-CN" altLang="en-US" sz="2400">
              <a:solidFill>
                <a:srgbClr val="3333CC"/>
              </a:solidFill>
              <a:latin typeface="华文细黑" panose="02010600040101010101" pitchFamily="2" charset="-122"/>
              <a:ea typeface="华文细黑" panose="02010600040101010101" pitchFamily="2" charset="-122"/>
            </a:endParaRPr>
          </a:p>
        </p:txBody>
      </p:sp>
      <p:sp>
        <p:nvSpPr>
          <p:cNvPr id="26" name="Rectangle 14"/>
          <p:cNvSpPr>
            <a:spLocks noChangeArrowheads="1"/>
          </p:cNvSpPr>
          <p:nvPr/>
        </p:nvSpPr>
        <p:spPr bwMode="auto">
          <a:xfrm>
            <a:off x="755650" y="908050"/>
            <a:ext cx="7777163" cy="4308475"/>
          </a:xfrm>
          <a:prstGeom prst="rect">
            <a:avLst/>
          </a:prstGeom>
          <a:noFill/>
          <a:ln>
            <a:noFill/>
          </a:ln>
          <a:effectLst/>
        </p:spPr>
        <p:txBody>
          <a:bodyPr>
            <a:spAutoFit/>
          </a:bodyPr>
          <a:lstStyle>
            <a:lvl1pPr eaLnBrk="0" hangingPunct="0">
              <a:spcBef>
                <a:spcPct val="20000"/>
              </a:spcBef>
              <a:buBlip>
                <a:blip r:embed="rId1"/>
              </a:buBlip>
              <a:defRPr sz="3200">
                <a:solidFill>
                  <a:schemeClr val="tx1"/>
                </a:solidFill>
                <a:latin typeface="Tahoma" panose="020B0604030504040204" pitchFamily="34" charset="0"/>
              </a:defRPr>
            </a:lvl1pPr>
            <a:lvl2pPr marL="742950" indent="-285750" eaLnBrk="0" hangingPunct="0">
              <a:spcBef>
                <a:spcPct val="20000"/>
              </a:spcBef>
              <a:buSzPct val="75000"/>
              <a:buBlip>
                <a:blip r:embed="rId2"/>
              </a:buBlip>
              <a:defRPr sz="2800">
                <a:solidFill>
                  <a:schemeClr val="tx1"/>
                </a:solidFill>
                <a:latin typeface="Tahoma" panose="020B0604030504040204" pitchFamily="34" charset="0"/>
              </a:defRPr>
            </a:lvl2pPr>
            <a:lvl3pPr marL="1143000" indent="-228600" eaLnBrk="0" hangingPunct="0">
              <a:spcBef>
                <a:spcPct val="20000"/>
              </a:spcBef>
              <a:buChar char="•"/>
              <a:defRPr sz="24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lr>
                <a:schemeClr val="tx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anose="020B0604030504040204" pitchFamily="34" charset="0"/>
              </a:defRPr>
            </a:lvl9pPr>
          </a:lstStyle>
          <a:p>
            <a:pPr algn="just" eaLnBrk="1" hangingPunct="1">
              <a:lnSpc>
                <a:spcPct val="120000"/>
              </a:lnSpc>
              <a:spcBef>
                <a:spcPct val="0"/>
              </a:spcBef>
              <a:buFontTx/>
              <a:buNone/>
              <a:defRPr/>
            </a:pPr>
            <a:r>
              <a:rPr lang="zh-CN" altLang="en-US" sz="2400" dirty="0">
                <a:solidFill>
                  <a:srgbClr val="C00000"/>
                </a:solidFill>
                <a:latin typeface="Times New Roman" panose="02020603050405020304" pitchFamily="18" charset="0"/>
                <a:ea typeface="华文细黑" panose="02010600040101010101" pitchFamily="2" charset="-122"/>
                <a:cs typeface="Times New Roman" panose="02020603050405020304" pitchFamily="18" charset="0"/>
              </a:rPr>
              <a:t>经典控制理论</a:t>
            </a:r>
            <a:r>
              <a:rPr lang="zh-CN" altLang="en-US" sz="2400" dirty="0">
                <a:latin typeface="Times New Roman" panose="02020603050405020304" pitchFamily="18" charset="0"/>
                <a:ea typeface="华文细黑" panose="02010600040101010101" pitchFamily="2" charset="-122"/>
                <a:cs typeface="Times New Roman" panose="02020603050405020304" pitchFamily="18" charset="0"/>
              </a:rPr>
              <a:t>：</a:t>
            </a:r>
            <a:endParaRPr lang="en-US" altLang="zh-CN" sz="2400" dirty="0">
              <a:latin typeface="Times New Roman" panose="02020603050405020304" pitchFamily="18" charset="0"/>
              <a:ea typeface="华文细黑" panose="02010600040101010101" pitchFamily="2" charset="-122"/>
              <a:cs typeface="Times New Roman" panose="02020603050405020304" pitchFamily="18" charset="0"/>
            </a:endParaRPr>
          </a:p>
          <a:p>
            <a:pPr marL="342900" indent="-342900" algn="just" eaLnBrk="1" hangingPunct="1">
              <a:lnSpc>
                <a:spcPct val="150000"/>
              </a:lnSpc>
              <a:spcBef>
                <a:spcPct val="0"/>
              </a:spcBef>
              <a:buFont typeface="Wingdings" panose="05000000000000000000" pitchFamily="2" charset="2"/>
              <a:buChar char="ü"/>
              <a:defRPr/>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研究</a:t>
            </a:r>
            <a:r>
              <a:rPr lang="en-US" altLang="zh-CN" sz="2000" dirty="0" err="1">
                <a:latin typeface="Times New Roman" panose="02020603050405020304" pitchFamily="18" charset="0"/>
                <a:ea typeface="华文细黑" panose="02010600040101010101" pitchFamily="2" charset="-122"/>
                <a:cs typeface="Times New Roman" panose="02020603050405020304" pitchFamily="18" charset="0"/>
              </a:rPr>
              <a:t>SISO</a:t>
            </a: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线性定常系统，难以有效地应用于非线性、时变系统等；</a:t>
            </a:r>
            <a:endParaRPr lang="en-US" altLang="zh-CN" sz="2000" dirty="0">
              <a:latin typeface="Times New Roman" panose="02020603050405020304" pitchFamily="18" charset="0"/>
              <a:ea typeface="华文细黑" panose="02010600040101010101" pitchFamily="2" charset="-122"/>
              <a:cs typeface="Times New Roman" panose="02020603050405020304" pitchFamily="18" charset="0"/>
            </a:endParaRPr>
          </a:p>
          <a:p>
            <a:pPr marL="342900" indent="-342900" algn="just" eaLnBrk="1" hangingPunct="1">
              <a:lnSpc>
                <a:spcPct val="150000"/>
              </a:lnSpc>
              <a:spcBef>
                <a:spcPct val="0"/>
              </a:spcBef>
              <a:buFont typeface="Wingdings" panose="05000000000000000000" pitchFamily="2" charset="2"/>
              <a:buChar char="ü"/>
              <a:defRPr/>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一般不考虑初始条件；</a:t>
            </a:r>
            <a:endParaRPr lang="en-US" altLang="zh-CN" sz="2000" dirty="0">
              <a:latin typeface="Times New Roman" panose="02020603050405020304" pitchFamily="18" charset="0"/>
              <a:ea typeface="华文细黑" panose="02010600040101010101" pitchFamily="2" charset="-122"/>
              <a:cs typeface="Times New Roman" panose="02020603050405020304" pitchFamily="18" charset="0"/>
            </a:endParaRPr>
          </a:p>
          <a:p>
            <a:pPr marL="342900" indent="-342900" algn="just" eaLnBrk="1" hangingPunct="1">
              <a:lnSpc>
                <a:spcPct val="150000"/>
              </a:lnSpc>
              <a:spcBef>
                <a:spcPct val="0"/>
              </a:spcBef>
              <a:buFont typeface="Wingdings" panose="05000000000000000000" pitchFamily="2" charset="2"/>
              <a:buChar char="ü"/>
              <a:defRPr/>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是分析而非最佳的综合方法，系统设计和应用与实践经验有关，难以达到最优的性能指标要求。</a:t>
            </a:r>
            <a:endParaRPr lang="en-US" altLang="zh-CN" sz="2000" dirty="0">
              <a:latin typeface="Times New Roman" panose="02020603050405020304" pitchFamily="18" charset="0"/>
              <a:ea typeface="华文细黑" panose="02010600040101010101" pitchFamily="2" charset="-122"/>
              <a:cs typeface="Times New Roman" panose="02020603050405020304" pitchFamily="18" charset="0"/>
            </a:endParaRPr>
          </a:p>
          <a:p>
            <a:pPr algn="just" eaLnBrk="1" hangingPunct="1">
              <a:lnSpc>
                <a:spcPct val="120000"/>
              </a:lnSpc>
              <a:spcBef>
                <a:spcPts val="1200"/>
              </a:spcBef>
              <a:buFontTx/>
              <a:buNone/>
              <a:defRPr/>
            </a:pPr>
            <a:r>
              <a:rPr lang="zh-CN" altLang="en-US" sz="2400" dirty="0">
                <a:solidFill>
                  <a:srgbClr val="C00000"/>
                </a:solidFill>
                <a:latin typeface="Times New Roman" panose="02020603050405020304" pitchFamily="18" charset="0"/>
                <a:ea typeface="华文细黑" panose="02010600040101010101" pitchFamily="2" charset="-122"/>
                <a:cs typeface="Times New Roman" panose="02020603050405020304" pitchFamily="18" charset="0"/>
              </a:rPr>
              <a:t>现代控制理论：</a:t>
            </a:r>
            <a:endParaRPr lang="en-US" altLang="zh-CN" sz="2400" dirty="0">
              <a:solidFill>
                <a:srgbClr val="C00000"/>
              </a:solidFill>
              <a:latin typeface="Times New Roman" panose="02020603050405020304" pitchFamily="18" charset="0"/>
              <a:ea typeface="华文细黑" panose="02010600040101010101" pitchFamily="2" charset="-122"/>
              <a:cs typeface="Times New Roman" panose="02020603050405020304" pitchFamily="18" charset="0"/>
            </a:endParaRPr>
          </a:p>
          <a:p>
            <a:pPr marL="342900" indent="-342900" algn="just" eaLnBrk="1" hangingPunct="1">
              <a:lnSpc>
                <a:spcPct val="150000"/>
              </a:lnSpc>
              <a:spcBef>
                <a:spcPct val="0"/>
              </a:spcBef>
              <a:buFont typeface="Wingdings" panose="05000000000000000000" pitchFamily="2" charset="2"/>
              <a:buChar char="ü"/>
              <a:defRPr/>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同时适合</a:t>
            </a:r>
            <a:r>
              <a:rPr lang="en-US" altLang="zh-CN" sz="2000" dirty="0">
                <a:latin typeface="Times New Roman" panose="02020603050405020304" pitchFamily="18" charset="0"/>
                <a:ea typeface="华文细黑" panose="02010600040101010101" pitchFamily="2" charset="-122"/>
                <a:cs typeface="Times New Roman" panose="02020603050405020304" pitchFamily="18" charset="0"/>
              </a:rPr>
              <a:t>SISO</a:t>
            </a: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细黑" panose="02010600040101010101" pitchFamily="2" charset="-122"/>
                <a:cs typeface="Times New Roman" panose="02020603050405020304" pitchFamily="18" charset="0"/>
              </a:rPr>
              <a:t>MIMO</a:t>
            </a: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系统，线性定常、非线性及时变系统等；</a:t>
            </a:r>
            <a:endParaRPr lang="en-US" altLang="zh-CN" sz="2000" dirty="0">
              <a:latin typeface="Times New Roman" panose="02020603050405020304" pitchFamily="18" charset="0"/>
              <a:ea typeface="华文细黑" panose="02010600040101010101" pitchFamily="2" charset="-122"/>
              <a:cs typeface="Times New Roman" panose="02020603050405020304" pitchFamily="18" charset="0"/>
            </a:endParaRPr>
          </a:p>
          <a:p>
            <a:pPr marL="342900" indent="-342900" algn="just" eaLnBrk="1" hangingPunct="1">
              <a:lnSpc>
                <a:spcPct val="150000"/>
              </a:lnSpc>
              <a:spcBef>
                <a:spcPct val="0"/>
              </a:spcBef>
              <a:buFont typeface="Wingdings" panose="05000000000000000000" pitchFamily="2" charset="2"/>
              <a:buChar char="ü"/>
              <a:defRPr/>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考虑初始条件，系统状态可由初始条件和输入来进行刻划；</a:t>
            </a:r>
            <a:endParaRPr lang="en-US" altLang="zh-CN" sz="2000" dirty="0">
              <a:latin typeface="Times New Roman" panose="02020603050405020304" pitchFamily="18" charset="0"/>
              <a:ea typeface="华文细黑" panose="02010600040101010101" pitchFamily="2" charset="-122"/>
              <a:cs typeface="Times New Roman" panose="02020603050405020304" pitchFamily="18" charset="0"/>
            </a:endParaRPr>
          </a:p>
          <a:p>
            <a:pPr marL="342900" indent="-342900" algn="just" eaLnBrk="1" hangingPunct="1">
              <a:lnSpc>
                <a:spcPct val="150000"/>
              </a:lnSpc>
              <a:spcBef>
                <a:spcPct val="0"/>
              </a:spcBef>
              <a:buFont typeface="Wingdings" panose="05000000000000000000" pitchFamily="2" charset="2"/>
              <a:buChar char="ü"/>
              <a:defRPr/>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是分析综合方法，可以达到性能指标最优，能实现最优控制。</a:t>
            </a:r>
            <a:endParaRPr lang="en-US" altLang="zh-CN" sz="2000" dirty="0">
              <a:latin typeface="Times New Roman" panose="02020603050405020304" pitchFamily="18" charset="0"/>
              <a:ea typeface="华文细黑" panose="02010600040101010101" pitchFamily="2" charset="-122"/>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DE32F9-AD99-44D4-831A-A30101BEC772}"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7577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910ABD-A553-4AE1-9B09-1FE3F6D68AA6}"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75780" name="Rectangle 3"/>
          <p:cNvSpPr>
            <a:spLocks noChangeArrowheads="1"/>
          </p:cNvSpPr>
          <p:nvPr/>
        </p:nvSpPr>
        <p:spPr bwMode="auto">
          <a:xfrm>
            <a:off x="625475" y="3552825"/>
            <a:ext cx="5927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solidFill>
                  <a:srgbClr val="0000CC"/>
                </a:solidFill>
                <a:latin typeface="华文细黑" panose="02010600040101010101" pitchFamily="2" charset="-122"/>
                <a:ea typeface="华文细黑" panose="02010600040101010101" pitchFamily="2" charset="-122"/>
              </a:rPr>
              <a:t>现代控制理论：状态空间法</a:t>
            </a:r>
            <a:endParaRPr lang="zh-CN" altLang="en-US" sz="2800">
              <a:solidFill>
                <a:srgbClr val="0000CC"/>
              </a:solidFill>
              <a:latin typeface="华文细黑" panose="02010600040101010101" pitchFamily="2" charset="-122"/>
              <a:ea typeface="华文细黑" panose="02010600040101010101" pitchFamily="2" charset="-122"/>
            </a:endParaRPr>
          </a:p>
        </p:txBody>
      </p:sp>
      <p:sp>
        <p:nvSpPr>
          <p:cNvPr id="75781" name="Rectangle 3"/>
          <p:cNvSpPr>
            <a:spLocks noChangeArrowheads="1"/>
          </p:cNvSpPr>
          <p:nvPr/>
        </p:nvSpPr>
        <p:spPr bwMode="auto">
          <a:xfrm>
            <a:off x="638175" y="722313"/>
            <a:ext cx="4848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solidFill>
                  <a:srgbClr val="C00000"/>
                </a:solidFill>
                <a:latin typeface="华文细黑" panose="02010600040101010101" pitchFamily="2" charset="-122"/>
                <a:ea typeface="华文细黑" panose="02010600040101010101" pitchFamily="2" charset="-122"/>
              </a:rPr>
              <a:t>经典控制理论：传递函数</a:t>
            </a:r>
            <a:endParaRPr lang="zh-CN" altLang="en-US" sz="2800">
              <a:solidFill>
                <a:srgbClr val="C00000"/>
              </a:solidFill>
              <a:latin typeface="华文细黑" panose="02010600040101010101" pitchFamily="2" charset="-122"/>
              <a:ea typeface="华文细黑" panose="02010600040101010101" pitchFamily="2" charset="-122"/>
            </a:endParaRPr>
          </a:p>
        </p:txBody>
      </p:sp>
      <p:graphicFrame>
        <p:nvGraphicFramePr>
          <p:cNvPr id="75782" name="Object 40"/>
          <p:cNvGraphicFramePr>
            <a:graphicFrameLocks noChangeAspect="1"/>
          </p:cNvGraphicFramePr>
          <p:nvPr/>
        </p:nvGraphicFramePr>
        <p:xfrm>
          <a:off x="5826125" y="4438650"/>
          <a:ext cx="2257425" cy="1130300"/>
        </p:xfrm>
        <a:graphic>
          <a:graphicData uri="http://schemas.openxmlformats.org/presentationml/2006/ole">
            <mc:AlternateContent xmlns:mc="http://schemas.openxmlformats.org/markup-compatibility/2006">
              <mc:Choice xmlns:v="urn:schemas-microsoft-com:vml" Requires="v">
                <p:oleObj spid="_x0000_s2" name="Equation" r:id="rId1" imgW="914400" imgH="457200" progId="Equation.3">
                  <p:embed/>
                </p:oleObj>
              </mc:Choice>
              <mc:Fallback>
                <p:oleObj name="Equation" r:id="rId1" imgW="914400" imgH="457200" progId="Equation.3">
                  <p:embed/>
                  <p:pic>
                    <p:nvPicPr>
                      <p:cNvPr id="0" name="Object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25" y="4438650"/>
                        <a:ext cx="22574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3" name="Object 40"/>
          <p:cNvGraphicFramePr>
            <a:graphicFrameLocks noChangeAspect="1"/>
          </p:cNvGraphicFramePr>
          <p:nvPr/>
        </p:nvGraphicFramePr>
        <p:xfrm>
          <a:off x="5784850" y="1600200"/>
          <a:ext cx="1976438" cy="1036638"/>
        </p:xfrm>
        <a:graphic>
          <a:graphicData uri="http://schemas.openxmlformats.org/presentationml/2006/ole">
            <mc:AlternateContent xmlns:mc="http://schemas.openxmlformats.org/markup-compatibility/2006">
              <mc:Choice xmlns:v="urn:schemas-microsoft-com:vml" Requires="v">
                <p:oleObj spid="_x0000_s3" name="Equation" r:id="rId3" imgW="800100" imgH="419100" progId="Equation.DSMT4">
                  <p:embed/>
                </p:oleObj>
              </mc:Choice>
              <mc:Fallback>
                <p:oleObj name="Equation" r:id="rId3" imgW="800100" imgH="419100" progId="Equation.DSMT4">
                  <p:embed/>
                  <p:pic>
                    <p:nvPicPr>
                      <p:cNvPr id="0" name="Object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4850" y="1600200"/>
                        <a:ext cx="1976438"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5784"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925" y="4297363"/>
            <a:ext cx="3749675" cy="14605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5785"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1412875"/>
            <a:ext cx="3757612" cy="12874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矩形 93186"/>
          <p:cNvSpPr/>
          <p:nvPr/>
        </p:nvSpPr>
        <p:spPr>
          <a:xfrm>
            <a:off x="1390011" y="347344"/>
            <a:ext cx="4240533" cy="583566"/>
          </a:xfrm>
          <a:prstGeom prst="rect">
            <a:avLst/>
          </a:prstGeom>
          <a:noFill/>
          <a:ln w="9525">
            <a:noFill/>
          </a:ln>
        </p:spPr>
        <p:txBody>
          <a:bodyPr>
            <a:spAutoFit/>
          </a:bodyPr>
          <a:lstStyle/>
          <a:p>
            <a:pPr algn="ctr" eaLnBrk="1" hangingPunct="1">
              <a:spcBef>
                <a:spcPct val="20000"/>
              </a:spcBef>
              <a:defRPr/>
            </a:pPr>
            <a:r>
              <a:rPr lang="zh-CN" altLang="en-US" sz="32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本章小结</a:t>
            </a:r>
            <a:endParaRPr lang="zh-CN" altLang="en-US" sz="32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endParaRPr>
          </a:p>
        </p:txBody>
      </p:sp>
      <p:sp>
        <p:nvSpPr>
          <p:cNvPr id="93188" name="矩形 93187"/>
          <p:cNvSpPr/>
          <p:nvPr/>
        </p:nvSpPr>
        <p:spPr>
          <a:xfrm>
            <a:off x="863600" y="1376352"/>
            <a:ext cx="7418387" cy="4001135"/>
          </a:xfrm>
          <a:prstGeom prst="rect">
            <a:avLst/>
          </a:prstGeom>
          <a:noFill/>
          <a:ln w="9525">
            <a:noFill/>
          </a:ln>
        </p:spPr>
        <p:txBody>
          <a:bodyPr>
            <a:spAutoFit/>
          </a:bodyPr>
          <a:lstStyle/>
          <a:p>
            <a:pPr eaLnBrk="1" hangingPunct="1">
              <a:lnSpc>
                <a:spcPct val="150000"/>
              </a:lnSpc>
              <a:spcBef>
                <a:spcPts val="50"/>
              </a:spcBef>
              <a:spcAft>
                <a:spcPts val="0"/>
              </a:spcAft>
              <a:buFontTx/>
              <a:buBlip>
                <a:blip r:embed="rId1"/>
              </a:buBlip>
              <a:defRPr/>
            </a:pP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    </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控制、自动控制和自动控制系统的含义；</a:t>
            </a:r>
            <a:endPar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a:p>
            <a:pPr eaLnBrk="1" hangingPunct="1">
              <a:lnSpc>
                <a:spcPct val="150000"/>
              </a:lnSpc>
              <a:spcBef>
                <a:spcPts val="50"/>
              </a:spcBef>
              <a:spcAft>
                <a:spcPts val="0"/>
              </a:spcAft>
              <a:buFontTx/>
              <a:buBlip>
                <a:blip r:embed="rId1"/>
              </a:buBlip>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    反馈和反馈控制的概念，反馈控制的机理；</a:t>
            </a:r>
            <a:endPar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a:p>
            <a:pPr eaLnBrk="1" hangingPunct="1">
              <a:lnSpc>
                <a:spcPct val="150000"/>
              </a:lnSpc>
              <a:spcBef>
                <a:spcPts val="50"/>
              </a:spcBef>
              <a:spcAft>
                <a:spcPts val="0"/>
              </a:spcAft>
              <a:buFontTx/>
              <a:buBlip>
                <a:blip r:embed="rId1"/>
              </a:buBlip>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    控制系统的组成和分类；</a:t>
            </a:r>
            <a:endPar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a:p>
            <a:pPr marL="538480" indent="-538480" eaLnBrk="1" hangingPunct="1">
              <a:lnSpc>
                <a:spcPct val="150000"/>
              </a:lnSpc>
              <a:spcBef>
                <a:spcPts val="50"/>
              </a:spcBef>
              <a:spcAft>
                <a:spcPts val="0"/>
              </a:spcAft>
              <a:buFontTx/>
              <a:buBlip>
                <a:blip r:embed="rId1"/>
              </a:buBlip>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能够确定实际控制系统的被控对象，给定量和被控量</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输入量和输出量</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endPar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a:p>
            <a:pPr eaLnBrk="1" hangingPunct="1">
              <a:lnSpc>
                <a:spcPct val="150000"/>
              </a:lnSpc>
              <a:spcBef>
                <a:spcPts val="50"/>
              </a:spcBef>
              <a:spcAft>
                <a:spcPts val="0"/>
              </a:spcAft>
              <a:buFontTx/>
              <a:buBlip>
                <a:blip r:embed="rId1"/>
              </a:buBlip>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    能分析实际控制系统的控制原理；</a:t>
            </a:r>
            <a:endPar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a:p>
            <a:pPr eaLnBrk="1" hangingPunct="1">
              <a:lnSpc>
                <a:spcPct val="150000"/>
              </a:lnSpc>
              <a:spcBef>
                <a:spcPts val="50"/>
              </a:spcBef>
              <a:spcAft>
                <a:spcPts val="0"/>
              </a:spcAft>
              <a:buFontTx/>
              <a:buBlip>
                <a:blip r:embed="rId1"/>
              </a:buBlip>
              <a:defRPr/>
            </a:pP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    能够绘制控制系统的原理方块图。</a:t>
            </a:r>
            <a:endPar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p:txBody>
      </p:sp>
      <p:sp>
        <p:nvSpPr>
          <p:cNvPr id="76804"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735679-E48F-4B9C-B3B2-C791BEBEDDF6}"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7680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177CB7-4596-4B41-89B5-133B884E644C}"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188">
                                            <p:txEl>
                                              <p:pRg st="0" end="0"/>
                                            </p:txEl>
                                          </p:spTgt>
                                        </p:tgtEl>
                                        <p:attrNameLst>
                                          <p:attrName>style.visibility</p:attrName>
                                        </p:attrNameLst>
                                      </p:cBhvr>
                                      <p:to>
                                        <p:strVal val="visible"/>
                                      </p:to>
                                    </p:set>
                                    <p:animEffect transition="in" filter="wipe(left)">
                                      <p:cBhvr>
                                        <p:cTn id="7" dur="500"/>
                                        <p:tgtEl>
                                          <p:spTgt spid="931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88">
                                            <p:txEl>
                                              <p:pRg st="1" end="1"/>
                                            </p:txEl>
                                          </p:spTgt>
                                        </p:tgtEl>
                                        <p:attrNameLst>
                                          <p:attrName>style.visibility</p:attrName>
                                        </p:attrNameLst>
                                      </p:cBhvr>
                                      <p:to>
                                        <p:strVal val="visible"/>
                                      </p:to>
                                    </p:set>
                                    <p:animEffect transition="in" filter="wipe(left)">
                                      <p:cBhvr>
                                        <p:cTn id="12" dur="500"/>
                                        <p:tgtEl>
                                          <p:spTgt spid="931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188">
                                            <p:txEl>
                                              <p:pRg st="2" end="2"/>
                                            </p:txEl>
                                          </p:spTgt>
                                        </p:tgtEl>
                                        <p:attrNameLst>
                                          <p:attrName>style.visibility</p:attrName>
                                        </p:attrNameLst>
                                      </p:cBhvr>
                                      <p:to>
                                        <p:strVal val="visible"/>
                                      </p:to>
                                    </p:set>
                                    <p:animEffect transition="in" filter="wipe(left)">
                                      <p:cBhvr>
                                        <p:cTn id="17" dur="500"/>
                                        <p:tgtEl>
                                          <p:spTgt spid="931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3188">
                                            <p:txEl>
                                              <p:pRg st="3" end="3"/>
                                            </p:txEl>
                                          </p:spTgt>
                                        </p:tgtEl>
                                        <p:attrNameLst>
                                          <p:attrName>style.visibility</p:attrName>
                                        </p:attrNameLst>
                                      </p:cBhvr>
                                      <p:to>
                                        <p:strVal val="visible"/>
                                      </p:to>
                                    </p:set>
                                    <p:animEffect transition="in" filter="wipe(left)">
                                      <p:cBhvr>
                                        <p:cTn id="22" dur="500"/>
                                        <p:tgtEl>
                                          <p:spTgt spid="931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3188">
                                            <p:txEl>
                                              <p:pRg st="4" end="4"/>
                                            </p:txEl>
                                          </p:spTgt>
                                        </p:tgtEl>
                                        <p:attrNameLst>
                                          <p:attrName>style.visibility</p:attrName>
                                        </p:attrNameLst>
                                      </p:cBhvr>
                                      <p:to>
                                        <p:strVal val="visible"/>
                                      </p:to>
                                    </p:set>
                                    <p:animEffect transition="in" filter="wipe(left)">
                                      <p:cBhvr>
                                        <p:cTn id="27" dur="500"/>
                                        <p:tgtEl>
                                          <p:spTgt spid="931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3188">
                                            <p:txEl>
                                              <p:pRg st="5" end="5"/>
                                            </p:txEl>
                                          </p:spTgt>
                                        </p:tgtEl>
                                        <p:attrNameLst>
                                          <p:attrName>style.visibility</p:attrName>
                                        </p:attrNameLst>
                                      </p:cBhvr>
                                      <p:to>
                                        <p:strVal val="visible"/>
                                      </p:to>
                                    </p:set>
                                    <p:animEffect transition="in" filter="wipe(left)">
                                      <p:cBhvr>
                                        <p:cTn id="32" dur="500"/>
                                        <p:tgtEl>
                                          <p:spTgt spid="931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148482"/>
          <p:cNvSpPr>
            <a:spLocks noChangeArrowheads="1"/>
          </p:cNvSpPr>
          <p:nvPr/>
        </p:nvSpPr>
        <p:spPr bwMode="auto">
          <a:xfrm>
            <a:off x="539750" y="763588"/>
            <a:ext cx="80645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pPr>
            <a:r>
              <a:rPr lang="en-US" altLang="zh-CN" sz="2400">
                <a:latin typeface="Times New Roman" panose="02020603050405020304" pitchFamily="18" charset="0"/>
                <a:ea typeface="华文细黑" panose="02010600040101010101" pitchFamily="2" charset="-122"/>
              </a:rPr>
              <a:t>1.1  </a:t>
            </a:r>
            <a:r>
              <a:rPr lang="zh-CN" altLang="en-US" sz="2400">
                <a:latin typeface="Times New Roman" panose="02020603050405020304" pitchFamily="18" charset="0"/>
                <a:ea typeface="华文细黑" panose="02010600040101010101" pitchFamily="2" charset="-122"/>
              </a:rPr>
              <a:t>试比较开环控制系统和闭环控制系统的优、缺点。</a:t>
            </a:r>
            <a:endParaRPr lang="zh-CN" altLang="en-US" sz="2400">
              <a:latin typeface="Times New Roman" panose="02020603050405020304" pitchFamily="18" charset="0"/>
              <a:ea typeface="华文细黑" panose="02010600040101010101" pitchFamily="2" charset="-122"/>
            </a:endParaRPr>
          </a:p>
          <a:p>
            <a:pPr algn="just">
              <a:lnSpc>
                <a:spcPct val="125000"/>
              </a:lnSpc>
            </a:pPr>
            <a:r>
              <a:rPr lang="en-US" altLang="zh-CN" sz="2400">
                <a:latin typeface="Times New Roman" panose="02020603050405020304" pitchFamily="18" charset="0"/>
                <a:ea typeface="华文细黑" panose="02010600040101010101" pitchFamily="2" charset="-122"/>
              </a:rPr>
              <a:t>1.2  </a:t>
            </a:r>
            <a:r>
              <a:rPr lang="zh-CN" altLang="en-US" sz="2400">
                <a:latin typeface="Times New Roman" panose="02020603050405020304" pitchFamily="18" charset="0"/>
                <a:ea typeface="华文细黑" panose="02010600040101010101" pitchFamily="2" charset="-122"/>
              </a:rPr>
              <a:t>自动控制系统的主要特征是什么？</a:t>
            </a:r>
            <a:endParaRPr lang="zh-CN" altLang="en-US" sz="2400">
              <a:latin typeface="Times New Roman" panose="02020603050405020304" pitchFamily="18" charset="0"/>
              <a:ea typeface="华文细黑" panose="02010600040101010101" pitchFamily="2" charset="-122"/>
            </a:endParaRPr>
          </a:p>
          <a:p>
            <a:pPr algn="just">
              <a:lnSpc>
                <a:spcPct val="125000"/>
              </a:lnSpc>
            </a:pPr>
            <a:r>
              <a:rPr lang="en-US" altLang="zh-CN" sz="2400">
                <a:latin typeface="Times New Roman" panose="02020603050405020304" pitchFamily="18" charset="0"/>
                <a:ea typeface="华文细黑" panose="02010600040101010101" pitchFamily="2" charset="-122"/>
              </a:rPr>
              <a:t>1.3 </a:t>
            </a:r>
            <a:r>
              <a:rPr lang="zh-CN" altLang="en-US" sz="2400">
                <a:latin typeface="Times New Roman" panose="02020603050405020304" pitchFamily="18" charset="0"/>
                <a:ea typeface="华文细黑" panose="02010600040101010101" pitchFamily="2" charset="-122"/>
              </a:rPr>
              <a:t>工业上常见的炉温控制系统如图</a:t>
            </a:r>
            <a:r>
              <a:rPr lang="en-US" altLang="zh-CN" sz="2400">
                <a:latin typeface="Times New Roman" panose="02020603050405020304" pitchFamily="18" charset="0"/>
                <a:ea typeface="华文细黑" panose="02010600040101010101" pitchFamily="2" charset="-122"/>
              </a:rPr>
              <a:t>E1.1</a:t>
            </a:r>
            <a:r>
              <a:rPr lang="zh-CN" altLang="en-US" sz="2400">
                <a:latin typeface="Times New Roman" panose="02020603050405020304" pitchFamily="18" charset="0"/>
                <a:ea typeface="华文细黑" panose="02010600040101010101" pitchFamily="2" charset="-122"/>
              </a:rPr>
              <a:t>所示。指出系统的输入量和被控量，区分被控对象和控制器，画出系统的原理方块图，并简述其工作原理。</a:t>
            </a:r>
            <a:endParaRPr lang="zh-CN" altLang="en-US" sz="2400">
              <a:latin typeface="Times New Roman" panose="02020603050405020304" pitchFamily="18" charset="0"/>
              <a:ea typeface="华文细黑" panose="02010600040101010101" pitchFamily="2" charset="-122"/>
            </a:endParaRPr>
          </a:p>
        </p:txBody>
      </p:sp>
      <p:graphicFrame>
        <p:nvGraphicFramePr>
          <p:cNvPr id="77827" name="对象 148481"/>
          <p:cNvGraphicFramePr/>
          <p:nvPr/>
        </p:nvGraphicFramePr>
        <p:xfrm>
          <a:off x="1395413" y="3294063"/>
          <a:ext cx="6351587" cy="2190750"/>
        </p:xfrm>
        <a:graphic>
          <a:graphicData uri="http://schemas.openxmlformats.org/presentationml/2006/ole">
            <mc:AlternateContent xmlns:mc="http://schemas.openxmlformats.org/markup-compatibility/2006">
              <mc:Choice xmlns:v="urn:schemas-microsoft-com:vml" Requires="v">
                <p:oleObj spid="_x0000_s2" name="" r:id="rId1" imgW="6920230" imgH="2393315" progId="Visio.Drawing.11">
                  <p:embed/>
                </p:oleObj>
              </mc:Choice>
              <mc:Fallback>
                <p:oleObj name="" r:id="rId1" imgW="6920230" imgH="2393315" progId="Visio.Drawing.11">
                  <p:embed/>
                  <p:pic>
                    <p:nvPicPr>
                      <p:cNvPr id="0" name="对象 14848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413" y="3294063"/>
                        <a:ext cx="6351587"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28" name="矩形 148483"/>
          <p:cNvSpPr>
            <a:spLocks noChangeArrowheads="1"/>
          </p:cNvSpPr>
          <p:nvPr/>
        </p:nvSpPr>
        <p:spPr bwMode="auto">
          <a:xfrm>
            <a:off x="2860675" y="5545138"/>
            <a:ext cx="26082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a:latin typeface="Times New Roman" panose="02020603050405020304" pitchFamily="18" charset="0"/>
                <a:ea typeface="华文细黑" panose="02010600040101010101" pitchFamily="2" charset="-122"/>
              </a:rPr>
              <a:t>图</a:t>
            </a:r>
            <a:r>
              <a:rPr lang="en-US" altLang="zh-CN" sz="2000">
                <a:latin typeface="Times New Roman" panose="02020603050405020304" pitchFamily="18" charset="0"/>
                <a:ea typeface="华文细黑" panose="02010600040101010101" pitchFamily="2" charset="-122"/>
              </a:rPr>
              <a:t>E1.1  </a:t>
            </a:r>
            <a:r>
              <a:rPr lang="zh-CN" altLang="en-US" sz="2000">
                <a:latin typeface="Times New Roman" panose="02020603050405020304" pitchFamily="18" charset="0"/>
                <a:ea typeface="华文细黑" panose="02010600040101010101" pitchFamily="2" charset="-122"/>
              </a:rPr>
              <a:t>炉温控制系统</a:t>
            </a:r>
            <a:endParaRPr lang="zh-CN" altLang="en-US" sz="2000">
              <a:latin typeface="Times New Roman" panose="02020603050405020304" pitchFamily="18" charset="0"/>
              <a:ea typeface="华文细黑" panose="02010600040101010101" pitchFamily="2" charset="-122"/>
            </a:endParaRPr>
          </a:p>
        </p:txBody>
      </p:sp>
      <p:sp>
        <p:nvSpPr>
          <p:cNvPr id="46084" name="文本框 148484"/>
          <p:cNvSpPr txBox="1"/>
          <p:nvPr/>
        </p:nvSpPr>
        <p:spPr>
          <a:xfrm>
            <a:off x="381000" y="304800"/>
            <a:ext cx="8153400" cy="460375"/>
          </a:xfrm>
          <a:prstGeom prst="rect">
            <a:avLst/>
          </a:prstGeom>
          <a:noFill/>
          <a:ln w="9525">
            <a:noFill/>
          </a:ln>
        </p:spPr>
        <p:txBody>
          <a:bodyPr>
            <a:spAutoFit/>
          </a:bodyPr>
          <a:lstStyle/>
          <a:p>
            <a:pPr eaLnBrk="1" hangingPunct="1">
              <a:spcBef>
                <a:spcPct val="50000"/>
              </a:spcBef>
              <a:defRPr/>
            </a:pPr>
            <a:r>
              <a:rPr lang="en-US" altLang="zh-CN"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  </a:t>
            </a:r>
            <a:r>
              <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作业：</a:t>
            </a:r>
            <a:endParaRPr lang="zh-CN" altLang="en-US" sz="24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p:txBody>
      </p:sp>
      <p:sp>
        <p:nvSpPr>
          <p:cNvPr id="77830"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95EF82-A90E-4F1C-A007-D48A971903C8}"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77831"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1174AA5-E82B-4EE3-AE50-DFC0EB9F177B}"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矩形 89090"/>
          <p:cNvSpPr/>
          <p:nvPr/>
        </p:nvSpPr>
        <p:spPr>
          <a:xfrm>
            <a:off x="1242282" y="1623551"/>
            <a:ext cx="5922006" cy="4109705"/>
          </a:xfrm>
          <a:prstGeom prst="rect">
            <a:avLst/>
          </a:prstGeom>
          <a:noFill/>
          <a:ln w="9525">
            <a:noFill/>
          </a:ln>
        </p:spPr>
        <p:txBody>
          <a:bodyPr/>
          <a:lstStyle/>
          <a:p>
            <a:pPr marL="342900" indent="-342900" eaLnBrk="1" hangingPunct="1">
              <a:lnSpc>
                <a:spcPct val="150000"/>
              </a:lnSpc>
              <a:spcBef>
                <a:spcPts val="25"/>
              </a:spcBef>
              <a:buFontTx/>
              <a:buBlip>
                <a:blip r:embed="rId1"/>
              </a:buBlip>
              <a:defRPr/>
            </a:pPr>
            <a:r>
              <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  </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自动控制的基本概念</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a:p>
            <a:pPr marL="342900" indent="-342900" eaLnBrk="1" hangingPunct="1">
              <a:lnSpc>
                <a:spcPct val="150000"/>
              </a:lnSpc>
              <a:spcBef>
                <a:spcPts val="25"/>
              </a:spcBef>
              <a:buFontTx/>
              <a:buBlip>
                <a:blip r:embed="rId1"/>
              </a:buBlip>
              <a:defRPr/>
            </a:pP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  自动控制系统的基本形式</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a:p>
            <a:pPr marL="342900" indent="-342900" eaLnBrk="1" hangingPunct="1">
              <a:lnSpc>
                <a:spcPct val="150000"/>
              </a:lnSpc>
              <a:spcBef>
                <a:spcPts val="25"/>
              </a:spcBef>
              <a:buFontTx/>
              <a:buBlip>
                <a:blip r:embed="rId1"/>
              </a:buBlip>
              <a:defRPr/>
            </a:pP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  自动控制系统的组成和分类</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a:p>
            <a:pPr marL="342900" indent="-342900" eaLnBrk="1" hangingPunct="1">
              <a:lnSpc>
                <a:spcPct val="150000"/>
              </a:lnSpc>
              <a:spcBef>
                <a:spcPts val="25"/>
              </a:spcBef>
              <a:buFontTx/>
              <a:buBlip>
                <a:blip r:embed="rId1"/>
              </a:buBlip>
              <a:defRPr/>
            </a:pP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  自动控制理论的研究内容</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a:p>
            <a:pPr marL="342900" indent="-342900" eaLnBrk="1" hangingPunct="1">
              <a:lnSpc>
                <a:spcPct val="150000"/>
              </a:lnSpc>
              <a:spcBef>
                <a:spcPts val="25"/>
              </a:spcBef>
              <a:buFontTx/>
              <a:buBlip>
                <a:blip r:embed="rId1"/>
              </a:buBlip>
              <a:defRPr/>
            </a:pP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  对</a:t>
            </a:r>
            <a:r>
              <a:rPr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sym typeface="+mn-ea"/>
              </a:rPr>
              <a:t>自动控制系统的</a:t>
            </a: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rPr>
              <a:t>基本要求</a:t>
            </a:r>
            <a:endParaRPr lang="en-US" altLang="zh-CN"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a:p>
            <a:pPr marL="342900" indent="-342900" eaLnBrk="1" hangingPunct="1">
              <a:lnSpc>
                <a:spcPct val="150000"/>
              </a:lnSpc>
              <a:spcBef>
                <a:spcPts val="25"/>
              </a:spcBef>
              <a:buFontTx/>
              <a:buBlip>
                <a:blip r:embed="rId1"/>
              </a:buBlip>
              <a:defRPr/>
            </a:pPr>
            <a:r>
              <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sym typeface="+mn-ea"/>
              </a:rPr>
              <a:t>  控制理论的发展简史</a:t>
            </a:r>
            <a:endParaRPr lang="zh-CN" altLang="en-US" sz="2800" noProof="1">
              <a:gradFill>
                <a:gsLst>
                  <a:gs pos="0">
                    <a:srgbClr val="007BD3"/>
                  </a:gs>
                  <a:gs pos="100000">
                    <a:srgbClr val="034373"/>
                  </a:gs>
                </a:gsLst>
                <a:lin scaled="0"/>
              </a:gradFill>
              <a:latin typeface="Times New Roman" panose="02020603050405020304" pitchFamily="18" charset="0"/>
              <a:ea typeface="华文细黑" panose="02010600040101010101" pitchFamily="2" charset="-122"/>
            </a:endParaRPr>
          </a:p>
        </p:txBody>
      </p:sp>
      <p:sp>
        <p:nvSpPr>
          <p:cNvPr id="9218" name="矩形 89091"/>
          <p:cNvSpPr/>
          <p:nvPr/>
        </p:nvSpPr>
        <p:spPr>
          <a:xfrm>
            <a:off x="2411760" y="755015"/>
            <a:ext cx="3714115" cy="914400"/>
          </a:xfrm>
          <a:prstGeom prst="rect">
            <a:avLst/>
          </a:prstGeom>
          <a:noFill/>
          <a:ln w="9525">
            <a:noFill/>
          </a:ln>
        </p:spPr>
        <p:txBody>
          <a:bodyPr anchor="ctr"/>
          <a:lstStyle/>
          <a:p>
            <a:pPr algn="ctr" eaLnBrk="1" hangingPunct="1">
              <a:lnSpc>
                <a:spcPct val="90000"/>
              </a:lnSpc>
              <a:spcBef>
                <a:spcPct val="20000"/>
              </a:spcBef>
              <a:defRPr/>
            </a:pPr>
            <a:r>
              <a:rPr lang="en-US" altLang="zh-CN" sz="36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  </a:t>
            </a:r>
            <a:r>
              <a:rPr lang="zh-CN" altLang="en-US" sz="36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本章主要内容</a:t>
            </a:r>
            <a:endParaRPr lang="zh-CN" altLang="en-US" sz="36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endParaRPr>
          </a:p>
        </p:txBody>
      </p:sp>
      <p:sp>
        <p:nvSpPr>
          <p:cNvPr id="11268"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3E96B9-E5C0-43C4-A670-7ED9F49FF40E}"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1126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B5C9A3A-E991-430C-A321-6381406CB8F2}"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112643"/>
          <p:cNvSpPr txBox="1"/>
          <p:nvPr/>
        </p:nvSpPr>
        <p:spPr>
          <a:xfrm>
            <a:off x="457200" y="484177"/>
            <a:ext cx="6961187" cy="584200"/>
          </a:xfrm>
          <a:prstGeom prst="rect">
            <a:avLst/>
          </a:prstGeom>
          <a:noFill/>
          <a:ln w="9525">
            <a:noFill/>
          </a:ln>
        </p:spPr>
        <p:txBody>
          <a:bodyPr>
            <a:spAutoFit/>
          </a:bodyPr>
          <a:lstStyle/>
          <a:p>
            <a:pPr eaLnBrk="1" hangingPunct="1">
              <a:spcBef>
                <a:spcPct val="50000"/>
              </a:spcBef>
              <a:defRPr/>
            </a:pPr>
            <a:r>
              <a:rPr lang="zh-CN" altLang="en-US" sz="32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rPr>
              <a:t>一、自动控制的基本概念</a:t>
            </a:r>
            <a:endParaRPr lang="zh-CN" altLang="en-US" sz="3200" noProof="1">
              <a:gradFill>
                <a:gsLst>
                  <a:gs pos="0">
                    <a:srgbClr val="E30000"/>
                  </a:gs>
                  <a:gs pos="100000">
                    <a:srgbClr val="760303"/>
                  </a:gs>
                </a:gsLst>
                <a:lin scaled="0"/>
              </a:gradFill>
              <a:latin typeface="Times New Roman" panose="02020603050405020304" pitchFamily="18" charset="0"/>
              <a:ea typeface="华文细黑" panose="02010600040101010101" pitchFamily="2" charset="-122"/>
            </a:endParaRPr>
          </a:p>
        </p:txBody>
      </p:sp>
      <p:sp>
        <p:nvSpPr>
          <p:cNvPr id="112645" name="矩形 112644"/>
          <p:cNvSpPr/>
          <p:nvPr/>
        </p:nvSpPr>
        <p:spPr>
          <a:xfrm>
            <a:off x="456883" y="4205912"/>
            <a:ext cx="8280400" cy="1476375"/>
          </a:xfrm>
          <a:prstGeom prst="rect">
            <a:avLst/>
          </a:prstGeom>
          <a:noFill/>
          <a:ln w="9525">
            <a:noFill/>
          </a:ln>
        </p:spPr>
        <p:txBody>
          <a:bodyPr>
            <a:spAutoFit/>
          </a:bodyPr>
          <a:lstStyle/>
          <a:p>
            <a:pPr eaLnBrk="1" hangingPunct="1">
              <a:lnSpc>
                <a:spcPct val="125000"/>
              </a:lnSpc>
              <a:spcBef>
                <a:spcPct val="50000"/>
              </a:spcBef>
              <a:buClr>
                <a:srgbClr val="A50021"/>
              </a:buClr>
              <a:buSzPct val="75000"/>
              <a:buFont typeface="Wingdings" panose="05000000000000000000" pitchFamily="2" charset="2"/>
              <a:buNone/>
              <a:defRPr/>
            </a:pP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自动控制</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solidFill>
                  <a:srgbClr val="000000"/>
                </a:solidFill>
                <a:latin typeface="华文细黑" panose="02010600040101010101" pitchFamily="2" charset="-122"/>
                <a:ea typeface="华文细黑" panose="02010600040101010101" pitchFamily="2" charset="-122"/>
              </a:rPr>
              <a:t>在</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无人参与</a:t>
            </a:r>
            <a:r>
              <a:rPr lang="zh-CN" altLang="en-US" sz="2400" noProof="1">
                <a:solidFill>
                  <a:srgbClr val="000000"/>
                </a:solidFill>
                <a:latin typeface="华文细黑" panose="02010600040101010101" pitchFamily="2" charset="-122"/>
                <a:ea typeface="华文细黑" panose="02010600040101010101" pitchFamily="2" charset="-122"/>
              </a:rPr>
              <a:t>的情况下，利用</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外加的设备或装置</a:t>
            </a:r>
            <a:r>
              <a:rPr lang="zh-CN" altLang="en-US" sz="2400" noProof="1">
                <a:solidFill>
                  <a:srgbClr val="000000"/>
                </a:solidFill>
                <a:latin typeface="华文细黑" panose="02010600040101010101" pitchFamily="2" charset="-122"/>
                <a:ea typeface="华文细黑" panose="02010600040101010101" pitchFamily="2" charset="-122"/>
              </a:rPr>
              <a:t>使整个生产过程或工作机械</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自动</a:t>
            </a:r>
            <a:r>
              <a:rPr lang="zh-CN" altLang="en-US" sz="2400" noProof="1">
                <a:solidFill>
                  <a:srgbClr val="000000"/>
                </a:solidFill>
                <a:latin typeface="华文细黑" panose="02010600040101010101" pitchFamily="2" charset="-122"/>
                <a:ea typeface="华文细黑" panose="02010600040101010101" pitchFamily="2" charset="-122"/>
              </a:rPr>
              <a:t>地按预定规律运行，或使其某个参数按预定的要求变化。</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12291" name="矩形 112645"/>
          <p:cNvSpPr/>
          <p:nvPr/>
        </p:nvSpPr>
        <p:spPr>
          <a:xfrm>
            <a:off x="7218363" y="-1"/>
            <a:ext cx="1925637" cy="30638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spcBef>
                <a:spcPct val="50000"/>
              </a:spcBef>
              <a:defRPr/>
            </a:pPr>
            <a:r>
              <a:rPr lang="en-US" altLang="zh-CN"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 </a:t>
            </a: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自动控制的基本概念</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112647" name="矩形 112646"/>
          <p:cNvSpPr/>
          <p:nvPr/>
        </p:nvSpPr>
        <p:spPr>
          <a:xfrm>
            <a:off x="468302" y="1307202"/>
            <a:ext cx="8207375" cy="971420"/>
          </a:xfrm>
          <a:prstGeom prst="rect">
            <a:avLst/>
          </a:prstGeom>
          <a:noFill/>
          <a:ln w="9525">
            <a:noFill/>
          </a:ln>
        </p:spPr>
        <p:txBody>
          <a:bodyPr anchor="ctr">
            <a:spAutoFit/>
          </a:bodyPr>
          <a:lstStyle/>
          <a:p>
            <a:pPr eaLnBrk="1" hangingPunct="1">
              <a:lnSpc>
                <a:spcPct val="125000"/>
              </a:lnSpc>
              <a:defRPr/>
            </a:pP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控制</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solidFill>
                  <a:srgbClr val="000000"/>
                </a:solidFill>
                <a:latin typeface="华文细黑" panose="02010600040101010101" pitchFamily="2" charset="-122"/>
                <a:ea typeface="华文细黑" panose="02010600040101010101" pitchFamily="2" charset="-122"/>
              </a:rPr>
              <a:t>是指为了克服各种扰动的影响，达到预期的目标，对生产机械或过程中的某一个或某一些物理量进行的操作。</a:t>
            </a:r>
            <a:r>
              <a:rPr lang="zh-CN" altLang="en-US" sz="2400" noProof="1">
                <a:latin typeface="华文细黑" panose="02010600040101010101" pitchFamily="2" charset="-122"/>
                <a:ea typeface="华文细黑" panose="02010600040101010101" pitchFamily="2" charset="-122"/>
              </a:rPr>
              <a:t> </a:t>
            </a:r>
            <a:endParaRPr lang="zh-CN" altLang="en-US" sz="2400" noProof="1">
              <a:latin typeface="华文细黑" panose="02010600040101010101" pitchFamily="2" charset="-122"/>
              <a:ea typeface="华文细黑" panose="02010600040101010101" pitchFamily="2" charset="-122"/>
            </a:endParaRPr>
          </a:p>
        </p:txBody>
      </p:sp>
      <p:sp>
        <p:nvSpPr>
          <p:cNvPr id="112648" name="矩形 112647"/>
          <p:cNvSpPr/>
          <p:nvPr/>
        </p:nvSpPr>
        <p:spPr>
          <a:xfrm>
            <a:off x="468302" y="3510275"/>
            <a:ext cx="8280400" cy="552450"/>
          </a:xfrm>
          <a:prstGeom prst="rect">
            <a:avLst/>
          </a:prstGeom>
          <a:noFill/>
          <a:ln w="9525">
            <a:noFill/>
          </a:ln>
        </p:spPr>
        <p:txBody>
          <a:bodyPr>
            <a:spAutoFit/>
          </a:bodyPr>
          <a:lstStyle/>
          <a:p>
            <a:pPr eaLnBrk="1" hangingPunct="1">
              <a:lnSpc>
                <a:spcPct val="125000"/>
              </a:lnSpc>
              <a:spcBef>
                <a:spcPct val="50000"/>
              </a:spcBef>
              <a:buClr>
                <a:srgbClr val="A50021"/>
              </a:buClr>
              <a:buSzPct val="75000"/>
              <a:buFont typeface="Wingdings" panose="05000000000000000000" pitchFamily="2" charset="2"/>
              <a:buNone/>
              <a:defRPr/>
            </a:pP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人工控制</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solidFill>
                  <a:srgbClr val="000000"/>
                </a:solidFill>
                <a:latin typeface="华文细黑" panose="02010600040101010101" pitchFamily="2" charset="-122"/>
                <a:ea typeface="华文细黑" panose="02010600040101010101" pitchFamily="2" charset="-122"/>
              </a:rPr>
              <a:t>由人来完成对被控量的控制 。</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112649" name="矩形 112648"/>
          <p:cNvSpPr/>
          <p:nvPr/>
        </p:nvSpPr>
        <p:spPr>
          <a:xfrm>
            <a:off x="468302" y="2424102"/>
            <a:ext cx="8280400" cy="1014734"/>
          </a:xfrm>
          <a:prstGeom prst="rect">
            <a:avLst/>
          </a:prstGeom>
          <a:noFill/>
          <a:ln w="9525">
            <a:noFill/>
          </a:ln>
        </p:spPr>
        <p:txBody>
          <a:bodyPr>
            <a:spAutoFit/>
          </a:bodyPr>
          <a:lstStyle/>
          <a:p>
            <a:pPr eaLnBrk="1" hangingPunct="1">
              <a:lnSpc>
                <a:spcPct val="125000"/>
              </a:lnSpc>
              <a:spcBef>
                <a:spcPct val="50000"/>
              </a:spcBef>
              <a:buClr>
                <a:srgbClr val="A50021"/>
              </a:buClr>
              <a:buSzPct val="75000"/>
              <a:buFont typeface="Wingdings" panose="05000000000000000000" pitchFamily="2" charset="2"/>
              <a:buNone/>
              <a:defRPr/>
            </a:pP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被控对象和被控量</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latin typeface="华文细黑" panose="02010600040101010101" pitchFamily="2" charset="-122"/>
                <a:ea typeface="华文细黑" panose="02010600040101010101" pitchFamily="2" charset="-122"/>
                <a:sym typeface="+mn-ea"/>
              </a:rPr>
              <a:t>控制系统所要控制的设备或生产过程，它的输出就是被控量。</a:t>
            </a:r>
            <a:endPar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endParaRPr>
          </a:p>
        </p:txBody>
      </p:sp>
      <p:sp>
        <p:nvSpPr>
          <p:cNvPr id="12296"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EFFBE0-B5F3-481D-A077-9E4CDD521370}"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1229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B5F2A9-E1CE-464B-8A40-5EDCB53DFD8A}" type="slidenum">
              <a:rPr lang="zh-CN" altLang="en-US" smtClean="0">
                <a:latin typeface="Garamond" panose="02020404030301010803" pitchFamily="18" charset="0"/>
              </a:rPr>
            </a:fld>
            <a:endParaRPr lang="zh-CN" altLang="en-US">
              <a:latin typeface="Garamond" panose="02020404030301010803"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矩形 92168"/>
          <p:cNvSpPr/>
          <p:nvPr/>
        </p:nvSpPr>
        <p:spPr>
          <a:xfrm>
            <a:off x="7253288" y="-1"/>
            <a:ext cx="1890712" cy="360364"/>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eaLnBrk="1" hangingPunct="1">
              <a:lnSpc>
                <a:spcPct val="125000"/>
              </a:lnSpc>
              <a:spcBef>
                <a:spcPct val="50000"/>
              </a:spcBef>
              <a:defRPr/>
            </a:pPr>
            <a:r>
              <a:rPr lang="en-US" altLang="zh-CN"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 </a:t>
            </a:r>
            <a:r>
              <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rPr>
              <a:t>自动控制系统的定义</a:t>
            </a:r>
            <a:endParaRPr lang="zh-CN" altLang="en-US" sz="1400" noProof="1">
              <a:gradFill>
                <a:gsLst>
                  <a:gs pos="0">
                    <a:srgbClr val="14CD68"/>
                  </a:gs>
                  <a:gs pos="100000">
                    <a:srgbClr val="035C7D"/>
                  </a:gs>
                </a:gsLst>
                <a:lin scaled="0"/>
              </a:gradFill>
              <a:latin typeface="华文细黑" panose="02010600040101010101" pitchFamily="2" charset="-122"/>
              <a:ea typeface="华文细黑" panose="02010600040101010101" pitchFamily="2" charset="-122"/>
            </a:endParaRPr>
          </a:p>
        </p:txBody>
      </p:sp>
      <p:sp>
        <p:nvSpPr>
          <p:cNvPr id="14338" name="矩形 92170"/>
          <p:cNvSpPr/>
          <p:nvPr/>
        </p:nvSpPr>
        <p:spPr>
          <a:xfrm>
            <a:off x="611177" y="692150"/>
            <a:ext cx="7993073" cy="1476375"/>
          </a:xfrm>
          <a:prstGeom prst="rect">
            <a:avLst/>
          </a:prstGeom>
          <a:noFill/>
          <a:ln w="9525">
            <a:noFill/>
          </a:ln>
        </p:spPr>
        <p:txBody>
          <a:bodyPr>
            <a:spAutoFit/>
          </a:bodyPr>
          <a:lstStyle/>
          <a:p>
            <a:pPr eaLnBrk="1" hangingPunct="1">
              <a:lnSpc>
                <a:spcPct val="125000"/>
              </a:lnSpc>
              <a:defRPr/>
            </a:pP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自动控制系统</a:t>
            </a:r>
            <a:r>
              <a:rPr lang="en-US" altLang="zh-CN"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gradFill>
                  <a:gsLst>
                    <a:gs pos="0">
                      <a:srgbClr val="007BD3"/>
                    </a:gs>
                    <a:gs pos="100000">
                      <a:srgbClr val="034373"/>
                    </a:gs>
                  </a:gsLst>
                  <a:lin scaled="0"/>
                </a:gradFill>
                <a:latin typeface="华文细黑" panose="02010600040101010101" pitchFamily="2" charset="-122"/>
                <a:ea typeface="华文细黑" panose="02010600040101010101" pitchFamily="2" charset="-122"/>
              </a:rPr>
              <a:t>：</a:t>
            </a:r>
            <a:r>
              <a:rPr lang="zh-CN" altLang="en-US" sz="2400" noProof="1">
                <a:solidFill>
                  <a:srgbClr val="000000"/>
                </a:solidFill>
                <a:latin typeface="华文细黑" panose="02010600040101010101" pitchFamily="2" charset="-122"/>
                <a:ea typeface="华文细黑" panose="02010600040101010101" pitchFamily="2" charset="-122"/>
              </a:rPr>
              <a:t>自动控制系统是由</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被控对象</a:t>
            </a:r>
            <a:r>
              <a:rPr lang="zh-CN" altLang="en-US" sz="2400" noProof="1">
                <a:solidFill>
                  <a:srgbClr val="000000"/>
                </a:solidFill>
                <a:latin typeface="华文细黑" panose="02010600040101010101" pitchFamily="2" charset="-122"/>
                <a:ea typeface="华文细黑" panose="02010600040101010101" pitchFamily="2" charset="-122"/>
              </a:rPr>
              <a:t>和</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自动控制装置</a:t>
            </a:r>
            <a:r>
              <a:rPr lang="zh-CN" altLang="en-US" sz="2400" noProof="1">
                <a:solidFill>
                  <a:srgbClr val="000000"/>
                </a:solidFill>
                <a:latin typeface="华文细黑" panose="02010600040101010101" pitchFamily="2" charset="-122"/>
                <a:ea typeface="华文细黑" panose="02010600040101010101" pitchFamily="2" charset="-122"/>
              </a:rPr>
              <a:t>按一定的方式连接起来，以完成某种自动控制任务的有机整体。</a:t>
            </a:r>
            <a:endParaRPr lang="zh-CN" altLang="en-US" sz="2400" noProof="1">
              <a:solidFill>
                <a:srgbClr val="000000"/>
              </a:solidFill>
              <a:latin typeface="华文细黑" panose="02010600040101010101" pitchFamily="2" charset="-122"/>
              <a:ea typeface="华文细黑" panose="02010600040101010101" pitchFamily="2" charset="-122"/>
            </a:endParaRPr>
          </a:p>
        </p:txBody>
      </p:sp>
      <p:sp>
        <p:nvSpPr>
          <p:cNvPr id="15363" name="矩形 92171"/>
          <p:cNvSpPr/>
          <p:nvPr/>
        </p:nvSpPr>
        <p:spPr>
          <a:xfrm>
            <a:off x="684205" y="2239955"/>
            <a:ext cx="7920045" cy="1014420"/>
          </a:xfrm>
          <a:prstGeom prst="rect">
            <a:avLst/>
          </a:prstGeom>
          <a:noFill/>
          <a:ln w="9525">
            <a:noFill/>
          </a:ln>
        </p:spPr>
        <p:txBody>
          <a:bodyPr anchor="ctr">
            <a:spAutoFit/>
          </a:bodyPr>
          <a:lstStyle/>
          <a:p>
            <a:pPr eaLnBrk="1" hangingPunct="1">
              <a:lnSpc>
                <a:spcPct val="125000"/>
              </a:lnSpc>
              <a:defRPr/>
            </a:pPr>
            <a:r>
              <a:rPr lang="en-US" altLang="zh-CN" sz="2400" noProof="1">
                <a:solidFill>
                  <a:srgbClr val="000000"/>
                </a:solidFill>
                <a:latin typeface="华文细黑" panose="02010600040101010101" pitchFamily="2" charset="-122"/>
                <a:ea typeface="华文细黑" panose="02010600040101010101" pitchFamily="2" charset="-122"/>
              </a:rPr>
              <a:t>      </a:t>
            </a:r>
            <a:r>
              <a:rPr lang="zh-CN" altLang="en-US" sz="2400" noProof="1">
                <a:solidFill>
                  <a:srgbClr val="000000"/>
                </a:solidFill>
                <a:latin typeface="华文细黑" panose="02010600040101010101" pitchFamily="2" charset="-122"/>
                <a:ea typeface="华文细黑" panose="02010600040101010101" pitchFamily="2" charset="-122"/>
              </a:rPr>
              <a:t>由于自动控制装置担负着控制的功能，通常又称之为</a:t>
            </a:r>
            <a:r>
              <a:rPr lang="zh-CN" altLang="en-US" sz="24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rPr>
              <a:t>控制器</a:t>
            </a:r>
            <a:r>
              <a:rPr lang="zh-CN" altLang="en-US" sz="2400" noProof="1">
                <a:solidFill>
                  <a:srgbClr val="000000"/>
                </a:solidFill>
                <a:latin typeface="华文细黑" panose="02010600040101010101" pitchFamily="2" charset="-122"/>
                <a:ea typeface="华文细黑" panose="02010600040101010101" pitchFamily="2" charset="-122"/>
              </a:rPr>
              <a:t>。</a:t>
            </a:r>
            <a:r>
              <a:rPr lang="zh-CN" altLang="en-US" noProof="1">
                <a:latin typeface="华文细黑" panose="02010600040101010101" pitchFamily="2" charset="-122"/>
                <a:ea typeface="华文细黑" panose="02010600040101010101" pitchFamily="2" charset="-122"/>
              </a:rPr>
              <a:t> </a:t>
            </a:r>
            <a:endParaRPr lang="zh-CN" altLang="en-US" noProof="1">
              <a:latin typeface="华文细黑" panose="02010600040101010101" pitchFamily="2" charset="-122"/>
              <a:ea typeface="华文细黑" panose="02010600040101010101" pitchFamily="2" charset="-122"/>
            </a:endParaRPr>
          </a:p>
        </p:txBody>
      </p:sp>
      <p:sp>
        <p:nvSpPr>
          <p:cNvPr id="13317" name="日期占位符 1"/>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130ACA-BB21-4505-8F6D-E0185546E80F}" type="datetime2">
              <a:rPr lang="zh-CN" altLang="zh-CN" smtClean="0">
                <a:latin typeface="Garamond" panose="02020404030301010803" pitchFamily="18" charset="0"/>
              </a:rPr>
            </a:fld>
            <a:endParaRPr lang="zh-CN" altLang="zh-CN">
              <a:latin typeface="Garamond" panose="02020404030301010803" pitchFamily="18" charset="0"/>
            </a:endParaRPr>
          </a:p>
        </p:txBody>
      </p:sp>
      <p:sp>
        <p:nvSpPr>
          <p:cNvPr id="1331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B283858-D528-4178-985C-8B9F4188ABAE}" type="slidenum">
              <a:rPr lang="zh-CN" altLang="en-US" smtClean="0">
                <a:latin typeface="Garamond" panose="02020404030301010803" pitchFamily="18" charset="0"/>
              </a:rPr>
            </a:fld>
            <a:endParaRPr lang="zh-CN" altLang="en-US">
              <a:latin typeface="Garamond" panose="02020404030301010803" pitchFamily="18" charset="0"/>
            </a:endParaRPr>
          </a:p>
        </p:txBody>
      </p:sp>
      <p:sp>
        <p:nvSpPr>
          <p:cNvPr id="5" name="横卷形 4"/>
          <p:cNvSpPr/>
          <p:nvPr/>
        </p:nvSpPr>
        <p:spPr>
          <a:xfrm>
            <a:off x="1076960" y="3425825"/>
            <a:ext cx="7060565" cy="2056765"/>
          </a:xfrm>
          <a:prstGeom prst="horizontalScroll">
            <a:avLst/>
          </a:prstGeom>
          <a:gradFill>
            <a:gsLst>
              <a:gs pos="0">
                <a:srgbClr val="9EE256"/>
              </a:gs>
              <a:gs pos="100000">
                <a:srgbClr val="52762D"/>
              </a:gs>
            </a:gsLst>
            <a:lin ang="5400000" scaled="0"/>
          </a:gradFill>
          <a:ln>
            <a:solidFill>
              <a:srgbClr val="92D050"/>
            </a:solidFill>
          </a:ln>
          <a:scene3d>
            <a:camera prst="orthographicFront"/>
            <a:lightRig rig="threePt" dir="t">
              <a:rot lat="0" lon="0" rev="0"/>
            </a:lightRig>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defRPr/>
            </a:pPr>
            <a:r>
              <a:rPr lang="zh-CN" altLang="en-US" sz="28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cs typeface="华文细黑" panose="02010600040101010101" pitchFamily="2" charset="-122"/>
                <a:sym typeface="+mn-ea"/>
              </a:rPr>
              <a:t>唔</a:t>
            </a:r>
            <a:r>
              <a:rPr lang="en-US" altLang="zh-CN" sz="28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28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cs typeface="华文细黑" panose="02010600040101010101" pitchFamily="2" charset="-122"/>
                <a:sym typeface="+mn-ea"/>
              </a:rPr>
              <a:t>看起来自动控制系统有点意思，它的应用和神奇到底怎样呢？</a:t>
            </a:r>
            <a:endParaRPr lang="zh-CN" altLang="en-US" sz="28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a:p>
            <a:pPr algn="ctr" eaLnBrk="1" hangingPunct="1">
              <a:defRPr/>
            </a:pPr>
            <a:endParaRPr lang="zh-CN" altLang="en-US" sz="2800" noProof="1">
              <a:gradFill>
                <a:gsLst>
                  <a:gs pos="0">
                    <a:srgbClr val="E30000"/>
                  </a:gs>
                  <a:gs pos="100000">
                    <a:srgbClr val="760303"/>
                  </a:gs>
                </a:gsLst>
                <a:lin scaled="0"/>
              </a:gradFill>
              <a:latin typeface="华文细黑" panose="02010600040101010101" pitchFamily="2" charset="-122"/>
              <a:ea typeface="华文细黑" panose="02010600040101010101" pitchFamily="2" charset="-122"/>
              <a:cs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5040,&quot;width&quot;:7597.4992125984254}"/>
</p:tagLst>
</file>

<file path=ppt/theme/theme1.xml><?xml version="1.0" encoding="utf-8"?>
<a:theme xmlns:a="http://schemas.openxmlformats.org/drawingml/2006/main" name="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Edge</Template>
  <TotalTime>0</TotalTime>
  <Words>10432</Words>
  <Application>WPS 演示</Application>
  <PresentationFormat>全屏显示(4:3)</PresentationFormat>
  <Paragraphs>884</Paragraphs>
  <Slides>63</Slides>
  <Notes>9</Notes>
  <HiddenSlides>0</HiddenSlides>
  <MMClips>1</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62</vt:i4>
      </vt:variant>
      <vt:variant>
        <vt:lpstr>幻灯片标题</vt:lpstr>
      </vt:variant>
      <vt:variant>
        <vt:i4>63</vt:i4>
      </vt:variant>
    </vt:vector>
  </HeadingPairs>
  <TitlesOfParts>
    <vt:vector size="142" baseType="lpstr">
      <vt:lpstr>Arial</vt:lpstr>
      <vt:lpstr>宋体</vt:lpstr>
      <vt:lpstr>Wingdings</vt:lpstr>
      <vt:lpstr>Garamond</vt:lpstr>
      <vt:lpstr>Times New Roman</vt:lpstr>
      <vt:lpstr>Verdana</vt:lpstr>
      <vt:lpstr>华文细黑</vt:lpstr>
      <vt:lpstr>Tahoma</vt:lpstr>
      <vt:lpstr>黑体</vt:lpstr>
      <vt:lpstr>微软雅黑</vt:lpstr>
      <vt:lpstr>Arial Unicode MS</vt:lpstr>
      <vt:lpstr>Wingdings</vt:lpstr>
      <vt:lpstr>华文中宋</vt:lpstr>
      <vt:lpstr>华文琥珀</vt:lpstr>
      <vt:lpstr>Symbol</vt:lpstr>
      <vt:lpstr>华文隶书</vt:lpstr>
      <vt:lpstr>Edge</vt:lpstr>
      <vt:lpstr>Visio.Drawing.11</vt:lpstr>
      <vt:lpstr>Equation.3</vt:lpstr>
      <vt:lpstr>Equation.DSMT4</vt:lpstr>
      <vt:lpstr>Visio.Drawing.11</vt:lpstr>
      <vt:lpstr>Equation.3</vt:lpstr>
      <vt:lpstr>Visio.Drawing.11</vt:lpstr>
      <vt:lpstr>Visio.Drawing.11</vt:lpstr>
      <vt:lpstr>Equation.3</vt:lpstr>
      <vt:lpstr>Equation.3</vt:lpstr>
      <vt:lpstr>Equation.DSMT4</vt:lpstr>
      <vt:lpstr>Visio.Drawing.11</vt:lpstr>
      <vt:lpstr>Visio.Drawing.11</vt:lpstr>
      <vt:lpstr>Equation.KSEE3</vt:lpstr>
      <vt:lpstr>Equation.DSMT4</vt:lpstr>
      <vt:lpstr>Equation.DSMT4</vt:lpstr>
      <vt:lpstr>Equation.KSEE3</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Equation.DSMT4</vt:lpstr>
      <vt:lpstr>Equation.DSMT4</vt:lpstr>
      <vt:lpstr>Visio.Drawing.11</vt:lpstr>
      <vt:lpstr>Equation.DSMT4</vt:lpstr>
      <vt:lpstr>Equation.DSMT4</vt:lpstr>
      <vt:lpstr>Visio.Drawing.11</vt:lpstr>
      <vt:lpstr>Equation.3</vt:lpstr>
      <vt:lpstr>Equation.DSMT4</vt:lpstr>
      <vt:lpstr>Visio.Drawing.11</vt:lpstr>
      <vt:lpstr>Visio.Drawing.11</vt:lpstr>
      <vt:lpstr>Equation.3</vt:lpstr>
      <vt:lpstr>Visio.Drawing.11</vt:lpstr>
      <vt:lpstr>Visio.Drawing.11</vt:lpstr>
      <vt:lpstr>Visio.Drawing.11</vt:lpstr>
      <vt:lpstr>Equation.3</vt:lpstr>
      <vt:lpstr>Visio.Drawing.11</vt:lpstr>
      <vt:lpstr>Visio.Drawing.11</vt:lpstr>
      <vt:lpstr>Visio.Drawing.11</vt:lpstr>
      <vt:lpstr>Visio.Drawing.11</vt:lpstr>
      <vt:lpstr>Visio.Drawing.11</vt:lpstr>
      <vt:lpstr>Visio.Drawing.11</vt:lpstr>
      <vt:lpstr>Visio.Drawing.11</vt:lpstr>
      <vt:lpstr>Equation.3</vt:lpstr>
      <vt:lpstr>Equation.3</vt:lpstr>
      <vt:lpstr>Visio.Drawing.11</vt:lpstr>
      <vt:lpstr>Equation.3</vt:lpstr>
      <vt:lpstr>Equation.DSMT4</vt:lpstr>
      <vt:lpstr>Visio.Drawing.11</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智能车控制</vt:lpstr>
      <vt:lpstr>PowerPoint 演示文稿</vt:lpstr>
      <vt:lpstr>  空间交会对接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320204</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自动控制的一般概念</dc:title>
  <dc:creator/>
  <cp:lastModifiedBy>葛思擘</cp:lastModifiedBy>
  <cp:revision>976</cp:revision>
  <dcterms:created xsi:type="dcterms:W3CDTF">2002-05-08T12:24:00Z</dcterms:created>
  <dcterms:modified xsi:type="dcterms:W3CDTF">2021-09-15T00:37:03Z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DFC9385BD2C04A68A9D9DB7099793CEB</vt:lpwstr>
  </property>
</Properties>
</file>